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"/>
  </p:notesMasterIdLst>
  <p:sldIdLst>
    <p:sldId id="469" r:id="rId2"/>
    <p:sldId id="477" r:id="rId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G1" initials="E" lastIdx="1" clrIdx="0">
    <p:extLst>
      <p:ext uri="{19B8F6BF-5375-455C-9EA6-DF929625EA0E}">
        <p15:presenceInfo xmlns:p15="http://schemas.microsoft.com/office/powerpoint/2012/main" userId="EG1" providerId="None"/>
      </p:ext>
    </p:extLst>
  </p:cmAuthor>
  <p:cmAuthor id="2" name="Софрыгин Лука, LS4" initials="СЛL" lastIdx="1" clrIdx="1">
    <p:extLst>
      <p:ext uri="{19B8F6BF-5375-455C-9EA6-DF929625EA0E}">
        <p15:presenceInfo xmlns:p15="http://schemas.microsoft.com/office/powerpoint/2012/main" userId="S-1-5-21-625263247-1454195203-2169808520-126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86" autoAdjust="0"/>
    <p:restoredTop sz="95036" autoAdjust="0"/>
  </p:normalViewPr>
  <p:slideViewPr>
    <p:cSldViewPr snapToGrid="0">
      <p:cViewPr varScale="1">
        <p:scale>
          <a:sx n="146" d="100"/>
          <a:sy n="146" d="100"/>
        </p:scale>
        <p:origin x="1050" y="12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-2923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2EAE9-AAF6-4AB1-9F59-9F984DBCDFBC}" type="datetimeFigureOut">
              <a:rPr lang="ru-RU" smtClean="0"/>
              <a:pPr/>
              <a:t>27.06.2024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C65B3-3737-4DC1-B218-587C71CB93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64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434DA-C882-4236-B529-83D1422DE2D4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8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DA4F9-7829-4D35-8D88-FDEF56B76E95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9732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5AAD59-6DE1-4F50-B920-BAFEFE9DB815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231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612" y="55322"/>
            <a:ext cx="7606737" cy="639159"/>
          </a:xfrm>
        </p:spPr>
        <p:txBody>
          <a:bodyPr>
            <a:noAutofit/>
          </a:bodyPr>
          <a:lstStyle>
            <a:lvl1pPr algn="ctr">
              <a:defRPr sz="2800" b="1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E97AC-181C-4449-90AE-0FBDA16C839C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604250" y="0"/>
            <a:ext cx="5397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95809-B645-4CC9-A58F-EB036C300100}" type="slidenum">
              <a:rPr kumimoji="0" lang="ru-RU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621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89B412-E239-4344-928E-2867D770A188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604250" y="0"/>
            <a:ext cx="5397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95809-B645-4CC9-A58F-EB036C300100}" type="slidenum">
              <a:rPr kumimoji="0" lang="ru-RU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C8D87-A996-4440-991B-7DD9C037A877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8" name="Rectangle 6"/>
          <p:cNvSpPr txBox="1">
            <a:spLocks noChangeArrowheads="1"/>
          </p:cNvSpPr>
          <p:nvPr userDrawn="1"/>
        </p:nvSpPr>
        <p:spPr bwMode="auto">
          <a:xfrm>
            <a:off x="8604250" y="0"/>
            <a:ext cx="5397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95809-B645-4CC9-A58F-EB036C300100}" type="slidenum">
              <a:rPr kumimoji="0" lang="ru-RU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738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75C28-016B-4185-BB52-3DDD41B823C7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 bwMode="auto">
          <a:xfrm>
            <a:off x="8604250" y="0"/>
            <a:ext cx="5397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95809-B645-4CC9-A58F-EB036C300100}" type="slidenum">
              <a:rPr kumimoji="0" lang="ru-RU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211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FE08A-AC47-4206-9EEC-E68F186D0714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8604250" y="0"/>
            <a:ext cx="5397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95809-B645-4CC9-A58F-EB036C300100}" type="slidenum">
              <a:rPr kumimoji="0" lang="ru-RU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341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34F2E-64D2-421A-96CC-2929F053A95C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604250" y="0"/>
            <a:ext cx="5397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95809-B645-4CC9-A58F-EB036C300100}" type="slidenum">
              <a:rPr kumimoji="0" lang="ru-RU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130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5F8C40-96CF-4BF1-99C9-D116826B1F37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8" name="Rectangle 6"/>
          <p:cNvSpPr txBox="1">
            <a:spLocks noChangeArrowheads="1"/>
          </p:cNvSpPr>
          <p:nvPr userDrawn="1"/>
        </p:nvSpPr>
        <p:spPr bwMode="auto">
          <a:xfrm>
            <a:off x="8604250" y="0"/>
            <a:ext cx="5397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95809-B645-4CC9-A58F-EB036C300100}" type="slidenum">
              <a:rPr kumimoji="0" lang="ru-RU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364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46153-EFBC-4F2F-893B-F26FC7A1632B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8" name="Rectangle 6"/>
          <p:cNvSpPr txBox="1">
            <a:spLocks noChangeArrowheads="1"/>
          </p:cNvSpPr>
          <p:nvPr userDrawn="1"/>
        </p:nvSpPr>
        <p:spPr bwMode="auto">
          <a:xfrm>
            <a:off x="8604250" y="0"/>
            <a:ext cx="5397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95809-B645-4CC9-A58F-EB036C300100}" type="slidenum">
              <a:rPr kumimoji="0" lang="ru-RU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21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9525" y="0"/>
            <a:ext cx="91630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3888" y="59726"/>
            <a:ext cx="7641461" cy="576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763929"/>
            <a:ext cx="7886700" cy="3868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68A356-A2FE-4310-85D3-F33D26BF58CF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pic>
        <p:nvPicPr>
          <p:cNvPr id="10" name="Рисунок 10" descr="Утвержденый герб__Sova2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546" y="4429636"/>
            <a:ext cx="501905" cy="69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1" descr="School30-110_uni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390" y="4187441"/>
            <a:ext cx="1106685" cy="105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9"/>
          <p:cNvSpPr txBox="1">
            <a:spLocks noChangeArrowheads="1"/>
          </p:cNvSpPr>
          <p:nvPr userDrawn="1"/>
        </p:nvSpPr>
        <p:spPr>
          <a:xfrm>
            <a:off x="1042990" y="4562226"/>
            <a:ext cx="7561262" cy="465534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Computer Graphics Support Group</a:t>
            </a:r>
            <a:endParaRPr lang="ru-RU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Санкт-Петербургский губернаторский физико-математический лицей № 30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" name="Рисунок 14" descr="CGSG-Logo_Stroke_4p_Cyant_300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0"/>
            <a:ext cx="989724" cy="712601"/>
          </a:xfrm>
          <a:prstGeom prst="rect">
            <a:avLst/>
          </a:prstGeom>
        </p:spPr>
      </p:pic>
      <p:pic>
        <p:nvPicPr>
          <p:cNvPr id="16" name="Рисунок 15" descr="logo-100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8083996" y="0"/>
            <a:ext cx="736476" cy="73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3000" b="1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Базы данных. </a:t>
            </a:r>
            <a:r>
              <a:rPr lang="en-US" dirty="0" smtClean="0"/>
              <a:t>“</a:t>
            </a:r>
            <a:r>
              <a:rPr lang="en-US" dirty="0" err="1" smtClean="0"/>
              <a:t>MongoDB</a:t>
            </a:r>
            <a:r>
              <a:rPr lang="en-US" dirty="0" smtClean="0"/>
              <a:t>“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8612" y="822960"/>
            <a:ext cx="7334051" cy="11691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08612" y="2057400"/>
            <a:ext cx="7334051" cy="8556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908612" y="3206931"/>
            <a:ext cx="7334051" cy="10254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b="1" dirty="0"/>
              <a:t>База данных</a:t>
            </a:r>
            <a:r>
              <a:rPr lang="ru-RU" sz="1600" dirty="0"/>
              <a:t> — это упорядоченный набор структурированной информации или данных, которые обычно хранятся в электронном виде в компьютерной системе. База данных обычно управляется </a:t>
            </a:r>
            <a:r>
              <a:rPr lang="ru-RU" sz="1600" dirty="0" smtClean="0"/>
              <a:t>системой управления базами данных (СУБД). Данные </a:t>
            </a:r>
            <a:r>
              <a:rPr lang="ru-RU" sz="1600" dirty="0"/>
              <a:t>вместе с СУБД, а также приложения, которые с ними связаны, называются </a:t>
            </a:r>
            <a:r>
              <a:rPr lang="ru-RU" sz="1600" dirty="0" smtClean="0"/>
              <a:t>системой </a:t>
            </a:r>
            <a:r>
              <a:rPr lang="ru-RU" sz="1600" dirty="0"/>
              <a:t>баз данных, или, для краткости, просто базой данных</a:t>
            </a:r>
            <a:r>
              <a:rPr lang="ru-RU" sz="1600" dirty="0" smtClean="0"/>
              <a:t>.</a:t>
            </a:r>
          </a:p>
          <a:p>
            <a:r>
              <a:rPr lang="ru-RU" sz="1800" b="1" dirty="0" smtClean="0"/>
              <a:t>Виды базы данных</a:t>
            </a:r>
            <a:r>
              <a:rPr lang="en-US" sz="1600" dirty="0" smtClean="0"/>
              <a:t>: </a:t>
            </a:r>
            <a:r>
              <a:rPr lang="ru-RU" sz="1600" dirty="0" smtClean="0"/>
              <a:t>реляционные</a:t>
            </a:r>
            <a:r>
              <a:rPr lang="en-US" sz="1600" dirty="0" smtClean="0"/>
              <a:t>, </a:t>
            </a:r>
            <a:r>
              <a:rPr lang="ru-RU" sz="1600" dirty="0"/>
              <a:t>к</a:t>
            </a:r>
            <a:r>
              <a:rPr lang="ru-RU" sz="1600" dirty="0" smtClean="0"/>
              <a:t>люч-значение</a:t>
            </a:r>
            <a:r>
              <a:rPr lang="en-US" sz="1600" dirty="0" smtClean="0"/>
              <a:t>,</a:t>
            </a:r>
            <a:r>
              <a:rPr lang="en-US" sz="1600" dirty="0"/>
              <a:t> </a:t>
            </a:r>
            <a:r>
              <a:rPr lang="ru-RU" sz="1600" dirty="0" err="1" smtClean="0"/>
              <a:t>документоориентированные</a:t>
            </a:r>
            <a:r>
              <a:rPr lang="en-US" sz="1600" dirty="0" smtClean="0"/>
              <a:t>, </a:t>
            </a:r>
            <a:r>
              <a:rPr lang="ru-RU" sz="1600" dirty="0" smtClean="0"/>
              <a:t>базы </a:t>
            </a:r>
            <a:r>
              <a:rPr lang="ru-RU" sz="1600" dirty="0"/>
              <a:t>данных временных </a:t>
            </a:r>
            <a:r>
              <a:rPr lang="ru-RU" sz="1600" dirty="0" smtClean="0"/>
              <a:t>рядов</a:t>
            </a:r>
            <a:r>
              <a:rPr lang="en-US" sz="1600" dirty="0" smtClean="0"/>
              <a:t>, </a:t>
            </a:r>
            <a:r>
              <a:rPr lang="ru-RU" sz="1600" dirty="0" err="1" smtClean="0"/>
              <a:t>графовые</a:t>
            </a:r>
            <a:r>
              <a:rPr lang="en-US" sz="1600" dirty="0" smtClean="0"/>
              <a:t>, </a:t>
            </a:r>
            <a:r>
              <a:rPr lang="ru-RU" sz="1600" dirty="0" smtClean="0"/>
              <a:t>поисковые (</a:t>
            </a:r>
            <a:r>
              <a:rPr lang="en-US" sz="1600" dirty="0"/>
              <a:t>Search </a:t>
            </a:r>
            <a:r>
              <a:rPr lang="en-US" sz="1600" dirty="0" smtClean="0"/>
              <a:t>Engines), </a:t>
            </a:r>
            <a:r>
              <a:rPr lang="ru-RU" sz="1600" dirty="0" smtClean="0"/>
              <a:t>объектно-ориентированные</a:t>
            </a:r>
            <a:r>
              <a:rPr lang="en-US" sz="1600" dirty="0" smtClean="0"/>
              <a:t>, </a:t>
            </a:r>
            <a:r>
              <a:rPr lang="ru-RU" sz="1600" dirty="0"/>
              <a:t>в</a:t>
            </a:r>
            <a:r>
              <a:rPr lang="ru-RU" sz="1600" dirty="0" smtClean="0"/>
              <a:t>екторные и многие другие.</a:t>
            </a:r>
            <a:endParaRPr lang="en-US" sz="1600" dirty="0" smtClean="0"/>
          </a:p>
          <a:p>
            <a:endParaRPr lang="ru-RU" sz="1600" dirty="0" smtClean="0"/>
          </a:p>
          <a:p>
            <a:r>
              <a:rPr lang="en-US" sz="1800" b="1" dirty="0" smtClean="0"/>
              <a:t>“</a:t>
            </a:r>
            <a:r>
              <a:rPr lang="en-US" sz="1800" b="1" dirty="0" err="1" smtClean="0"/>
              <a:t>MongoDB</a:t>
            </a:r>
            <a:r>
              <a:rPr lang="en-US" sz="1800" b="1" dirty="0" smtClean="0"/>
              <a:t>”</a:t>
            </a:r>
            <a:r>
              <a:rPr lang="ru-RU" sz="1800" b="1" dirty="0" smtClean="0"/>
              <a:t> </a:t>
            </a:r>
            <a:r>
              <a:rPr lang="ru-RU" sz="1600" dirty="0" smtClean="0"/>
              <a:t>- </a:t>
            </a:r>
            <a:r>
              <a:rPr lang="ru-RU" sz="1600" dirty="0"/>
              <a:t>система управления базами данных, которая работает с </a:t>
            </a:r>
            <a:r>
              <a:rPr lang="ru-RU" sz="1600" dirty="0" err="1"/>
              <a:t>документоориентированной</a:t>
            </a:r>
            <a:r>
              <a:rPr lang="ru-RU" sz="1600" dirty="0"/>
              <a:t> моделью данных. В отличие от реляционных СУБД, </a:t>
            </a:r>
            <a:r>
              <a:rPr lang="ru-RU" sz="1600" dirty="0" err="1"/>
              <a:t>MongoDB</a:t>
            </a:r>
            <a:r>
              <a:rPr lang="ru-RU" sz="1600" dirty="0"/>
              <a:t> не требуются таблицы, схемы или отдельный язык </a:t>
            </a:r>
            <a:r>
              <a:rPr lang="ru-RU" sz="1600" dirty="0" smtClean="0"/>
              <a:t>запросов</a:t>
            </a:r>
            <a:r>
              <a:rPr lang="en-US" sz="1600" dirty="0" smtClean="0"/>
              <a:t>, </a:t>
            </a:r>
            <a:r>
              <a:rPr lang="ru-RU" sz="1600" dirty="0" smtClean="0"/>
              <a:t>как </a:t>
            </a:r>
            <a:r>
              <a:rPr lang="en-US" sz="1600" dirty="0" smtClean="0"/>
              <a:t>SQL</a:t>
            </a:r>
            <a:r>
              <a:rPr lang="ru-RU" sz="1600" dirty="0" smtClean="0"/>
              <a:t>. </a:t>
            </a:r>
            <a:r>
              <a:rPr lang="ru-RU" sz="1600" dirty="0"/>
              <a:t>Информация хранится в виде документов либо коллекций</a:t>
            </a:r>
            <a:r>
              <a:rPr lang="ru-RU" sz="1600" dirty="0" smtClean="0"/>
              <a:t>.</a:t>
            </a:r>
            <a:r>
              <a:rPr lang="en-US" sz="1600" dirty="0" smtClean="0"/>
              <a:t> 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Базы данных. </a:t>
            </a:r>
            <a:r>
              <a:rPr lang="en-US" dirty="0" smtClean="0"/>
              <a:t>“</a:t>
            </a:r>
            <a:r>
              <a:rPr lang="en-US" dirty="0" err="1" smtClean="0"/>
              <a:t>MongoDB</a:t>
            </a:r>
            <a:r>
              <a:rPr lang="en-US" dirty="0" smtClean="0"/>
              <a:t>“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8612" y="763929"/>
            <a:ext cx="4133651" cy="35664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 </a:t>
            </a:r>
            <a:r>
              <a:rPr lang="ru-RU" sz="2400" b="1" dirty="0" smtClean="0"/>
              <a:t>  Преимущества </a:t>
            </a:r>
            <a:r>
              <a:rPr lang="en-US" sz="2400" b="1" dirty="0" smtClean="0"/>
              <a:t>“</a:t>
            </a:r>
            <a:r>
              <a:rPr lang="en-US" sz="2400" b="1" dirty="0" err="1" smtClean="0"/>
              <a:t>MongoDB</a:t>
            </a:r>
            <a:r>
              <a:rPr lang="en-US" sz="2400" b="1" dirty="0" smtClean="0"/>
              <a:t>”: </a:t>
            </a:r>
            <a:endParaRPr lang="ru-RU" sz="2400" b="1" dirty="0" smtClean="0"/>
          </a:p>
          <a:p>
            <a:endParaRPr lang="ru-RU" sz="2400" b="1" dirty="0" smtClean="0"/>
          </a:p>
          <a:p>
            <a:pPr marL="0" indent="0">
              <a:buNone/>
            </a:pPr>
            <a:r>
              <a:rPr lang="ru-RU" sz="1600" dirty="0" smtClean="0"/>
              <a:t>     1) Кроссплатформенность</a:t>
            </a:r>
          </a:p>
          <a:p>
            <a:pPr marL="0" indent="0">
              <a:buNone/>
            </a:pPr>
            <a:r>
              <a:rPr lang="ru-RU" sz="1600" dirty="0" smtClean="0"/>
              <a:t>     2)</a:t>
            </a:r>
            <a:r>
              <a:rPr lang="ru-RU" sz="1600" dirty="0"/>
              <a:t> </a:t>
            </a:r>
            <a:r>
              <a:rPr lang="ru-RU" sz="1600" dirty="0" smtClean="0"/>
              <a:t>Коллекции, содержащие разные типы</a:t>
            </a:r>
          </a:p>
          <a:p>
            <a:pPr marL="0" indent="0">
              <a:buNone/>
            </a:pPr>
            <a:r>
              <a:rPr lang="ru-RU" sz="1600" dirty="0"/>
              <a:t> </a:t>
            </a:r>
            <a:r>
              <a:rPr lang="ru-RU" sz="1600" dirty="0" smtClean="0"/>
              <a:t>         наборов данных</a:t>
            </a:r>
          </a:p>
          <a:p>
            <a:pPr marL="0" indent="0">
              <a:buNone/>
            </a:pPr>
            <a:r>
              <a:rPr lang="ru-RU" sz="1600" dirty="0"/>
              <a:t> </a:t>
            </a:r>
            <a:r>
              <a:rPr lang="ru-RU" sz="1600" dirty="0" smtClean="0"/>
              <a:t>    3) </a:t>
            </a:r>
            <a:r>
              <a:rPr lang="ru-RU" sz="1600" dirty="0"/>
              <a:t>Вместо строк - документы, хранящие</a:t>
            </a:r>
          </a:p>
          <a:p>
            <a:pPr marL="0" indent="0">
              <a:buNone/>
            </a:pPr>
            <a:r>
              <a:rPr lang="ru-RU" sz="1600" dirty="0"/>
              <a:t>          значения и ключи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/>
              <a:t> </a:t>
            </a:r>
            <a:r>
              <a:rPr lang="ru-RU" sz="1600" dirty="0" smtClean="0"/>
              <a:t>    4) Может поставляться </a:t>
            </a:r>
            <a:r>
              <a:rPr lang="ru-RU" sz="1600" dirty="0"/>
              <a:t>для конечного </a:t>
            </a:r>
            <a:r>
              <a:rPr lang="ru-RU" sz="1600" dirty="0" smtClean="0"/>
              <a:t>клиента</a:t>
            </a:r>
          </a:p>
          <a:p>
            <a:pPr marL="0" indent="0">
              <a:buNone/>
            </a:pPr>
            <a:r>
              <a:rPr lang="ru-RU" sz="1600" dirty="0"/>
              <a:t> </a:t>
            </a:r>
            <a:r>
              <a:rPr lang="ru-RU" sz="1600" dirty="0" smtClean="0"/>
              <a:t>         как </a:t>
            </a:r>
            <a:r>
              <a:rPr lang="ru-RU" sz="1600" dirty="0"/>
              <a:t>облачное </a:t>
            </a:r>
            <a:r>
              <a:rPr lang="ru-RU" sz="1600" dirty="0" smtClean="0"/>
              <a:t>решение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22225" y="3422469"/>
            <a:ext cx="1665514" cy="907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Программа</a:t>
            </a:r>
            <a:endParaRPr lang="ru-RU" dirty="0"/>
          </a:p>
        </p:txBody>
      </p:sp>
      <p:sp>
        <p:nvSpPr>
          <p:cNvPr id="6" name="Стрелка вверх 5"/>
          <p:cNvSpPr/>
          <p:nvPr/>
        </p:nvSpPr>
        <p:spPr>
          <a:xfrm>
            <a:off x="5394071" y="2446353"/>
            <a:ext cx="411480" cy="9078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22225" y="1461305"/>
            <a:ext cx="1665514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СУБД</a:t>
            </a:r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7138851" y="1508760"/>
            <a:ext cx="404949" cy="254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663592" y="1446608"/>
            <a:ext cx="424543" cy="2318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8090806" y="1446608"/>
            <a:ext cx="424543" cy="2318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520692" y="1446608"/>
            <a:ext cx="424543" cy="2318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7663592" y="1689904"/>
            <a:ext cx="424543" cy="2318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090806" y="1689904"/>
            <a:ext cx="424543" cy="2318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8520692" y="1689904"/>
            <a:ext cx="424543" cy="2318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7663592" y="1933200"/>
            <a:ext cx="424543" cy="2318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090806" y="1933200"/>
            <a:ext cx="424543" cy="2318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8520692" y="1933200"/>
            <a:ext cx="424543" cy="2318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7663592" y="2176496"/>
            <a:ext cx="424543" cy="2318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8090806" y="2176496"/>
            <a:ext cx="424543" cy="2318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8520692" y="2176496"/>
            <a:ext cx="424543" cy="2318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лево 21"/>
          <p:cNvSpPr/>
          <p:nvPr/>
        </p:nvSpPr>
        <p:spPr>
          <a:xfrm>
            <a:off x="7099069" y="2027906"/>
            <a:ext cx="404949" cy="2743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низ 22"/>
          <p:cNvSpPr/>
          <p:nvPr/>
        </p:nvSpPr>
        <p:spPr>
          <a:xfrm>
            <a:off x="6516844" y="2479877"/>
            <a:ext cx="429071" cy="907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322225" y="691817"/>
            <a:ext cx="3539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Схема работы с базой данных</a:t>
            </a:r>
            <a:endParaRPr lang="ru-RU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593588" y="2492993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7194886" y="1193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7199270" y="23022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053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чение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19128</TotalTime>
  <Words>72</Words>
  <Application>Microsoft Office PowerPoint</Application>
  <PresentationFormat>Экран (16:9)</PresentationFormat>
  <Paragraphs>23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Течение</vt:lpstr>
      <vt:lpstr>Базы данных. “MongoDB“</vt:lpstr>
      <vt:lpstr>Базы данных. “MongoDB“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очень сложной анимации для оптимизации визуализации трехмерных сцен.</dc:title>
  <dc:creator>CGSG'2020</dc:creator>
  <cp:keywords>CGSG;Computer Graphics;Real Time;ФМЛ № 30;Computer Graphics Support Group</cp:keywords>
  <cp:lastModifiedBy>Залесский Михаил, MZ2</cp:lastModifiedBy>
  <cp:revision>530</cp:revision>
  <dcterms:created xsi:type="dcterms:W3CDTF">2016-01-28T14:53:46Z</dcterms:created>
  <dcterms:modified xsi:type="dcterms:W3CDTF">2024-06-27T14:45:24Z</dcterms:modified>
</cp:coreProperties>
</file>