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27"/>
  </p:notesMasterIdLst>
  <p:handoutMasterIdLst>
    <p:handoutMasterId r:id="rId28"/>
  </p:handoutMasterIdLst>
  <p:sldIdLst>
    <p:sldId id="350" r:id="rId2"/>
    <p:sldId id="368" r:id="rId3"/>
    <p:sldId id="423" r:id="rId4"/>
    <p:sldId id="390" r:id="rId5"/>
    <p:sldId id="414" r:id="rId6"/>
    <p:sldId id="391" r:id="rId7"/>
    <p:sldId id="408" r:id="rId8"/>
    <p:sldId id="410" r:id="rId9"/>
    <p:sldId id="409" r:id="rId10"/>
    <p:sldId id="413" r:id="rId11"/>
    <p:sldId id="417" r:id="rId12"/>
    <p:sldId id="420" r:id="rId13"/>
    <p:sldId id="415" r:id="rId14"/>
    <p:sldId id="392" r:id="rId15"/>
    <p:sldId id="412" r:id="rId16"/>
    <p:sldId id="411" r:id="rId17"/>
    <p:sldId id="416" r:id="rId18"/>
    <p:sldId id="393" r:id="rId19"/>
    <p:sldId id="421" r:id="rId20"/>
    <p:sldId id="418" r:id="rId21"/>
    <p:sldId id="419" r:id="rId22"/>
    <p:sldId id="394" r:id="rId23"/>
    <p:sldId id="422" r:id="rId24"/>
    <p:sldId id="407" r:id="rId25"/>
    <p:sldId id="367" r:id="rId26"/>
  </p:sldIdLst>
  <p:sldSz cx="9144000" cy="6858000" type="screen4x3"/>
  <p:notesSz cx="9928225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480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436">
          <p15:clr>
            <a:srgbClr val="A4A3A4"/>
          </p15:clr>
        </p15:guide>
        <p15:guide id="4" orient="horz" pos="2432">
          <p15:clr>
            <a:srgbClr val="A4A3A4"/>
          </p15:clr>
        </p15:guide>
        <p15:guide id="5" orient="horz" pos="3748">
          <p15:clr>
            <a:srgbClr val="A4A3A4"/>
          </p15:clr>
        </p15:guide>
        <p15:guide id="6" orient="horz" pos="1026">
          <p15:clr>
            <a:srgbClr val="A4A3A4"/>
          </p15:clr>
        </p15:guide>
        <p15:guide id="7" orient="horz" pos="3521">
          <p15:clr>
            <a:srgbClr val="A4A3A4"/>
          </p15:clr>
        </p15:guide>
        <p15:guide id="8" pos="567">
          <p15:clr>
            <a:srgbClr val="A4A3A4"/>
          </p15:clr>
        </p15:guide>
        <p15:guide id="9" pos="204">
          <p15:clr>
            <a:srgbClr val="A4A3A4"/>
          </p15:clr>
        </p15:guide>
        <p15:guide id="10" pos="5511">
          <p15:clr>
            <a:srgbClr val="A4A3A4"/>
          </p15:clr>
        </p15:guide>
        <p15:guide id="11" pos="4241">
          <p15:clr>
            <a:srgbClr val="A4A3A4"/>
          </p15:clr>
        </p15:guide>
        <p15:guide id="12" pos="4468">
          <p15:clr>
            <a:srgbClr val="A4A3A4"/>
          </p15:clr>
        </p15:guide>
        <p15:guide id="13" pos="793">
          <p15:clr>
            <a:srgbClr val="A4A3A4"/>
          </p15:clr>
        </p15:guide>
        <p15:guide id="14" pos="2154">
          <p15:clr>
            <a:srgbClr val="A4A3A4"/>
          </p15:clr>
        </p15:guide>
        <p15:guide id="15" pos="1791">
          <p15:clr>
            <a:srgbClr val="A4A3A4"/>
          </p15:clr>
        </p15:guide>
        <p15:guide id="16" pos="3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4D4D4D"/>
    <a:srgbClr val="FF9900"/>
    <a:srgbClr val="FEEBD2"/>
    <a:srgbClr val="003366"/>
    <a:srgbClr val="339933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706" autoAdjust="0"/>
  </p:normalViewPr>
  <p:slideViewPr>
    <p:cSldViewPr showGuides="1">
      <p:cViewPr varScale="1">
        <p:scale>
          <a:sx n="116" d="100"/>
          <a:sy n="116" d="100"/>
        </p:scale>
        <p:origin x="1752" y="91"/>
      </p:cViewPr>
      <p:guideLst>
        <p:guide orient="horz" pos="1480"/>
        <p:guide orient="horz" pos="799"/>
        <p:guide orient="horz" pos="436"/>
        <p:guide orient="horz" pos="2432"/>
        <p:guide orient="horz" pos="3748"/>
        <p:guide orient="horz" pos="1026"/>
        <p:guide orient="horz" pos="3521"/>
        <p:guide pos="567"/>
        <p:guide pos="204"/>
        <p:guide pos="5511"/>
        <p:guide pos="4241"/>
        <p:guide pos="4468"/>
        <p:guide pos="793"/>
        <p:guide pos="2154"/>
        <p:guide pos="1791"/>
        <p:guide pos="3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40" d="100"/>
          <a:sy n="140" d="100"/>
        </p:scale>
        <p:origin x="-1812" y="-102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t" anchorCtr="0" compatLnSpc="1">
            <a:prstTxWarp prst="textNoShape">
              <a:avLst/>
            </a:prstTxWarp>
          </a:bodyPr>
          <a:lstStyle>
            <a:lvl1pPr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43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t" anchorCtr="0" compatLnSpc="1">
            <a:prstTxWarp prst="textNoShape">
              <a:avLst/>
            </a:prstTxWarp>
          </a:bodyPr>
          <a:lstStyle>
            <a:lvl1pPr algn="r"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117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b" anchorCtr="0" compatLnSpc="1">
            <a:prstTxWarp prst="textNoShape">
              <a:avLst/>
            </a:prstTxWarp>
          </a:bodyPr>
          <a:lstStyle>
            <a:lvl1pPr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43" y="6457117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b" anchorCtr="0" compatLnSpc="1">
            <a:prstTxWarp prst="textNoShape">
              <a:avLst/>
            </a:prstTxWarp>
          </a:bodyPr>
          <a:lstStyle>
            <a:lvl1pPr algn="r"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6389E56-B004-46F7-9459-1425C9ED3C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200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>
            <a:prstTxWarp prst="textNoShape">
              <a:avLst/>
            </a:prstTxWarp>
          </a:bodyPr>
          <a:lstStyle>
            <a:lvl1pPr defTabSz="915067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29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>
            <a:prstTxWarp prst="textNoShape">
              <a:avLst/>
            </a:prstTxWarp>
          </a:bodyPr>
          <a:lstStyle>
            <a:lvl1pPr algn="r" defTabSz="915067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8663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461" y="3228559"/>
            <a:ext cx="7943306" cy="305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117"/>
            <a:ext cx="4303682" cy="33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b" anchorCtr="0" compatLnSpc="1">
            <a:prstTxWarp prst="textNoShape">
              <a:avLst/>
            </a:prstTxWarp>
          </a:bodyPr>
          <a:lstStyle>
            <a:lvl1pPr defTabSz="915067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29" y="6457117"/>
            <a:ext cx="4303682" cy="33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b" anchorCtr="0" compatLnSpc="1">
            <a:prstTxWarp prst="textNoShape">
              <a:avLst/>
            </a:prstTxWarp>
          </a:bodyPr>
          <a:lstStyle>
            <a:lvl1pPr algn="r" defTabSz="915067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4380608-6676-4749-BFD4-FD75973E965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609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349500"/>
            <a:ext cx="9144000" cy="3240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900113" y="1773238"/>
            <a:ext cx="7848600" cy="576262"/>
          </a:xfrm>
          <a:prstGeom prst="rect">
            <a:avLst/>
          </a:prstGeom>
        </p:spPr>
        <p:txBody>
          <a:bodyPr lIns="0" rIns="0" bIns="108000" anchor="b" anchorCtr="0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707904" y="5589589"/>
            <a:ext cx="5040809" cy="863600"/>
          </a:xfrm>
          <a:prstGeom prst="rect">
            <a:avLst/>
          </a:prstGeom>
        </p:spPr>
        <p:txBody>
          <a:bodyPr tIns="252000"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10" name="Picture 9" descr="Logo-Philosophische-Fakultät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1600" y="334801"/>
            <a:ext cx="2786400" cy="950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73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auto">
          <a:xfrm>
            <a:off x="0" y="1268414"/>
            <a:ext cx="9144000" cy="2592386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charset="0"/>
            </a:endParaRP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7" name="Picture 3" descr="uniPa 2c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488" y="333375"/>
            <a:ext cx="1908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49" y="1268414"/>
            <a:ext cx="8424863" cy="259238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/>
          </p:nvPr>
        </p:nvSpPr>
        <p:spPr>
          <a:xfrm>
            <a:off x="0" y="3895200"/>
            <a:ext cx="9156700" cy="20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>
          <a:xfrm>
            <a:off x="325438" y="6444000"/>
            <a:ext cx="1080000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November 2020</a:t>
            </a:r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86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auto">
          <a:xfrm>
            <a:off x="6300788" y="2840400"/>
            <a:ext cx="2843212" cy="1530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7" name="Picture 3" descr="uniPa 2c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488" y="333375"/>
            <a:ext cx="1908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>
          <a:xfrm>
            <a:off x="325438" y="6444000"/>
            <a:ext cx="1080000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November 2020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6300788" y="44028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6300788" y="2840400"/>
            <a:ext cx="2843213" cy="153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656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0" y="2844000"/>
            <a:ext cx="2843213" cy="1530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7" name="Picture 3" descr="uniPa 2c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488" y="333375"/>
            <a:ext cx="1908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0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2843213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>
          <a:xfrm>
            <a:off x="325438" y="6444000"/>
            <a:ext cx="1080000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November 2020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0" y="44136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0" y="2844000"/>
            <a:ext cx="2843213" cy="153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99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liebiger Inhalt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7" name="Picture 3" descr="uniPa 2c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488" y="333375"/>
            <a:ext cx="1908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>
          <a:xfrm>
            <a:off x="325438" y="6444000"/>
            <a:ext cx="1080000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November 2020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323850" y="1268413"/>
            <a:ext cx="8424863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3693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liebiger 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7" name="Picture 3" descr="uniPa 2c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488" y="333375"/>
            <a:ext cx="1908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defRPr sz="22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>
          <a:xfrm>
            <a:off x="325438" y="6444000"/>
            <a:ext cx="1080000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November 2020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323850" y="1628775"/>
            <a:ext cx="8424863" cy="3960813"/>
          </a:xfrm>
          <a:prstGeom prst="rect">
            <a:avLst/>
          </a:prstGeom>
        </p:spPr>
        <p:txBody>
          <a:bodyPr lIns="216000" t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885825" y="1268413"/>
            <a:ext cx="7862888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7"/>
          </p:nvPr>
        </p:nvSpPr>
        <p:spPr>
          <a:xfrm>
            <a:off x="323850" y="5589588"/>
            <a:ext cx="7862888" cy="360362"/>
          </a:xfrm>
          <a:prstGeom prst="rect">
            <a:avLst/>
          </a:prstGeom>
        </p:spPr>
        <p:txBody>
          <a:bodyPr lIns="90000" tIns="46800" anchor="b" anchorCtr="0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74636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r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7" name="Picture 3" descr="uniPa 2c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488" y="333375"/>
            <a:ext cx="1908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>
          <a:xfrm>
            <a:off x="325438" y="6444000"/>
            <a:ext cx="1080000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November 2020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1260000"/>
            <a:ext cx="9144000" cy="46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1246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collage Varian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7" name="Picture 3" descr="uniPa 2c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488" y="333375"/>
            <a:ext cx="1908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>
          <a:xfrm>
            <a:off x="325438" y="6444000"/>
            <a:ext cx="1080000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November 2020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0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288000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7953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collage Varian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7" name="Picture 3" descr="uniPa 2c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488" y="333375"/>
            <a:ext cx="1908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>
          <a:xfrm>
            <a:off x="325438" y="6444000"/>
            <a:ext cx="1080000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November 2020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6300788" y="3625200"/>
            <a:ext cx="2843212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0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288000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0" y="3625200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287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collage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7" name="Picture 3" descr="uniPa 2c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488" y="333375"/>
            <a:ext cx="1908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>
          <a:xfrm>
            <a:off x="325438" y="6444000"/>
            <a:ext cx="1080000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November 2020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647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collage Varian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7" name="Picture 3" descr="uniPa 2c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488" y="333375"/>
            <a:ext cx="1908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>
          <a:xfrm>
            <a:off x="325438" y="6444000"/>
            <a:ext cx="1080000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November 2020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2880000" y="3625200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198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unddesign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7" name="Picture 3" descr="uniPa 2c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488" y="333375"/>
            <a:ext cx="1908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50" y="1268413"/>
            <a:ext cx="8424863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7459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collag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7" name="Picture 3" descr="uniPa 2c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488" y="333375"/>
            <a:ext cx="1908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>
          <a:xfrm>
            <a:off x="325438" y="6444000"/>
            <a:ext cx="1080000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November 2020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2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1268412"/>
            <a:ext cx="6264000" cy="2322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323575" y="1268412"/>
            <a:ext cx="5940425" cy="2321999"/>
          </a:xfrm>
          <a:prstGeom prst="rect">
            <a:avLst/>
          </a:prstGeom>
        </p:spPr>
        <p:txBody>
          <a:bodyPr lIns="216000" r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64439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collage Variant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7" name="Picture 3" descr="uniPa 2c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488" y="333375"/>
            <a:ext cx="1908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>
          <a:xfrm>
            <a:off x="325438" y="6444000"/>
            <a:ext cx="1080000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November 2020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120000" y="1268413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-1" y="1268413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3060000" y="1268412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763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links - 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auto">
          <a:xfrm>
            <a:off x="2843213" y="1628775"/>
            <a:ext cx="6300787" cy="3960813"/>
          </a:xfrm>
          <a:prstGeom prst="rect">
            <a:avLst/>
          </a:prstGeom>
          <a:solidFill>
            <a:srgbClr val="DDDDD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charset="0"/>
            </a:endParaRP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chemeClr val="accent6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chemeClr val="accent6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7" name="Picture 3" descr="uniPa 2c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488" y="333375"/>
            <a:ext cx="1908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2843214" y="1628775"/>
            <a:ext cx="5905500" cy="3960813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1" y="1628775"/>
            <a:ext cx="2808000" cy="39608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>
          <a:xfrm>
            <a:off x="325438" y="6444000"/>
            <a:ext cx="1080000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November 2020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4D35198-83BD-4EE2-9365-F2FE747971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267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rechts - 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auto">
          <a:xfrm>
            <a:off x="0" y="1628775"/>
            <a:ext cx="6300788" cy="3960813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6000" tIns="46800" rIns="216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charset="0"/>
            </a:endParaRP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7" name="Picture 3" descr="uniPa 2c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488" y="333375"/>
            <a:ext cx="1908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50" y="1638300"/>
            <a:ext cx="5976342" cy="3960813"/>
          </a:xfrm>
          <a:prstGeom prst="rect">
            <a:avLst/>
          </a:prstGeom>
        </p:spPr>
        <p:txBody>
          <a:bodyPr lIns="216000" r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6336000" y="1628775"/>
            <a:ext cx="2808000" cy="39608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>
          <a:xfrm>
            <a:off x="325438" y="6444000"/>
            <a:ext cx="1080000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November 2020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12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 mit 3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6732588" y="3175200"/>
            <a:ext cx="1367804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8136000" y="1772816"/>
            <a:ext cx="1008000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7" name="Picture 3" descr="uniPa 2c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488" y="333375"/>
            <a:ext cx="1908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732588" y="177120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900113" y="1772816"/>
            <a:ext cx="5400675" cy="1368152"/>
          </a:xfrm>
          <a:prstGeom prst="rect">
            <a:avLst/>
          </a:prstGeom>
        </p:spPr>
        <p:txBody>
          <a:bodyPr lIns="216000" tIns="216000" rIns="216000" b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885825" y="1268413"/>
            <a:ext cx="4765675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6732392" y="316905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6732588" y="458280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2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900113" y="3140968"/>
            <a:ext cx="5400675" cy="1440830"/>
          </a:xfrm>
          <a:prstGeom prst="rect">
            <a:avLst/>
          </a:prstGeom>
        </p:spPr>
        <p:txBody>
          <a:bodyPr lIns="216000" tIns="216000" rIns="216000" b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3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895003" y="4593630"/>
            <a:ext cx="5400675" cy="1368152"/>
          </a:xfrm>
          <a:prstGeom prst="rect">
            <a:avLst/>
          </a:prstGeom>
        </p:spPr>
        <p:txBody>
          <a:bodyPr lIns="216000" tIns="216000" r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cxnSp>
        <p:nvCxnSpPr>
          <p:cNvPr id="23" name="Gerade Verbindung 22"/>
          <p:cNvCxnSpPr/>
          <p:nvPr userDrawn="1"/>
        </p:nvCxnSpPr>
        <p:spPr bwMode="auto">
          <a:xfrm>
            <a:off x="900113" y="2205750"/>
            <a:ext cx="0" cy="4176000"/>
          </a:xfrm>
          <a:prstGeom prst="line">
            <a:avLst/>
          </a:prstGeom>
          <a:solidFill>
            <a:srgbClr val="DDDDDD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hteck 37"/>
          <p:cNvSpPr/>
          <p:nvPr userDrawn="1"/>
        </p:nvSpPr>
        <p:spPr bwMode="auto">
          <a:xfrm>
            <a:off x="8136000" y="4581950"/>
            <a:ext cx="1008000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7"/>
          </p:nvPr>
        </p:nvSpPr>
        <p:spPr>
          <a:xfrm>
            <a:off x="325438" y="6444000"/>
            <a:ext cx="1080000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November 2020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900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325438" y="6444000"/>
            <a:ext cx="1080000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November 2020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0" y="1268412"/>
            <a:ext cx="4554000" cy="468153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6000" tIns="46800" rIns="216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590000" y="1268413"/>
            <a:ext cx="4554000" cy="468153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23850" y="1268413"/>
            <a:ext cx="4230688" cy="4681537"/>
          </a:xfrm>
          <a:prstGeom prst="rect">
            <a:avLst/>
          </a:prstGeom>
        </p:spPr>
        <p:txBody>
          <a:bodyPr lIns="216000" tIns="216000" rIns="216000" anchor="t" anchorCtr="0"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594564" y="1260475"/>
            <a:ext cx="4154149" cy="4681537"/>
          </a:xfrm>
          <a:prstGeom prst="rect">
            <a:avLst/>
          </a:prstGeom>
        </p:spPr>
        <p:txBody>
          <a:bodyPr lIns="216000" tIns="216000" rIns="0" anchor="t" anchorCtr="0"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476000" y="6444000"/>
            <a:ext cx="6264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80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Bild rechts + grau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7" name="Picture 3" descr="uniPa 2c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488" y="333375"/>
            <a:ext cx="1908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628774"/>
            <a:ext cx="2843213" cy="2195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628775"/>
            <a:ext cx="5976938" cy="3960813"/>
          </a:xfrm>
          <a:prstGeom prst="rect">
            <a:avLst/>
          </a:prstGeom>
        </p:spPr>
        <p:txBody>
          <a:bodyPr lIns="216000" tIns="216000" rIns="216000" anchor="ctr" anchorCtr="0"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2000"/>
            </a:lvl1pPr>
            <a:lvl2pPr algn="l">
              <a:spcBef>
                <a:spcPts val="600"/>
              </a:spcBef>
              <a:spcAft>
                <a:spcPts val="600"/>
              </a:spcAft>
              <a:defRPr sz="1800"/>
            </a:lvl2pPr>
            <a:lvl3pPr algn="l">
              <a:spcBef>
                <a:spcPts val="600"/>
              </a:spcBef>
              <a:spcAft>
                <a:spcPts val="600"/>
              </a:spcAft>
              <a:defRPr sz="1600"/>
            </a:lvl3pPr>
            <a:lvl4pPr algn="l"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>
          <a:xfrm>
            <a:off x="325438" y="6444000"/>
            <a:ext cx="1080000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November 2020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300788" y="3860800"/>
            <a:ext cx="2843212" cy="172878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885825" y="1268413"/>
            <a:ext cx="4765675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954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ilder links/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 userDrawn="1"/>
        </p:nvSpPr>
        <p:spPr bwMode="auto">
          <a:xfrm>
            <a:off x="0" y="2840400"/>
            <a:ext cx="2843213" cy="15372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2880000" y="1268413"/>
            <a:ext cx="6264000" cy="4681537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7" name="Picture 3" descr="uniPa 2c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488" y="333375"/>
            <a:ext cx="1908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defRPr sz="22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0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2843213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>
          <a:xfrm>
            <a:off x="325438" y="6444000"/>
            <a:ext cx="1080000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November 2020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0" y="44136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0" y="2840581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521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ilder rechts/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6300788" y="2840400"/>
            <a:ext cx="2843212" cy="151216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0" y="1268412"/>
            <a:ext cx="6264000" cy="4681537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7" name="Picture 3" descr="uniPa 2c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488" y="333375"/>
            <a:ext cx="1908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176164"/>
            <a:ext cx="6477000" cy="5064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2200" i="1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>
          <a:xfrm>
            <a:off x="325438" y="6444000"/>
            <a:ext cx="1080000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November 2020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6300788" y="44028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6300787" y="28404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64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uniPa 2c"/>
          <p:cNvPicPr>
            <a:picLocks noChangeAspect="1" noChangeArrowheads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488" y="333375"/>
            <a:ext cx="1908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476000" y="6444000"/>
            <a:ext cx="6264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208713" y="644400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78742581-81B1-425F-B25E-3CD197136A0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324000" y="176400"/>
            <a:ext cx="6476400" cy="507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6" r:id="rId5"/>
    <p:sldLayoutId id="2147483761" r:id="rId6"/>
    <p:sldLayoutId id="2147483762" r:id="rId7"/>
    <p:sldLayoutId id="2147483745" r:id="rId8"/>
    <p:sldLayoutId id="2147483747" r:id="rId9"/>
    <p:sldLayoutId id="2147483744" r:id="rId10"/>
    <p:sldLayoutId id="2147483749" r:id="rId11"/>
    <p:sldLayoutId id="2147483748" r:id="rId12"/>
    <p:sldLayoutId id="2147483750" r:id="rId13"/>
    <p:sldLayoutId id="2147483752" r:id="rId14"/>
    <p:sldLayoutId id="2147483751" r:id="rId15"/>
    <p:sldLayoutId id="2147483753" r:id="rId16"/>
    <p:sldLayoutId id="2147483760" r:id="rId17"/>
    <p:sldLayoutId id="2147483754" r:id="rId18"/>
    <p:sldLayoutId id="2147483759" r:id="rId19"/>
    <p:sldLayoutId id="2147483756" r:id="rId20"/>
    <p:sldLayoutId id="2147483755" r:id="rId21"/>
  </p:sldLayoutIdLst>
  <p:hf hdr="0"/>
  <p:txStyles>
    <p:titleStyle>
      <a:lvl1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200" b="1" i="1">
          <a:solidFill>
            <a:srgbClr val="7F7F7F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2pPr>
      <a:lvl3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3pPr>
      <a:lvl4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4pPr>
      <a:lvl5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4ds.had.co.nz/iteratio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icss.io/boot_cam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andern-bayrischer-wald.de/de/luse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900113" y="1773238"/>
            <a:ext cx="7848600" cy="1151706"/>
          </a:xfrm>
        </p:spPr>
        <p:txBody>
          <a:bodyPr/>
          <a:lstStyle/>
          <a:p>
            <a:r>
              <a:rPr lang="de-DE" dirty="0"/>
              <a:t>Sitzung 3: Grundlagen des Programmierens: Schleifen, Bedingungen &amp; Funktionen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Prof. Dr. Florian Töpfl</a:t>
            </a:r>
          </a:p>
          <a:p>
            <a:r>
              <a:rPr lang="de-DE" dirty="0"/>
              <a:t>Email: florian.toepfl@uni-passau.de</a:t>
            </a:r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7" t="32035" r="787" b="8115"/>
          <a:stretch/>
        </p:blipFill>
        <p:spPr>
          <a:xfrm>
            <a:off x="-35496" y="2949388"/>
            <a:ext cx="9144000" cy="2736304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81E0DED-7C89-496D-8B63-1E24FFDDC3CB}"/>
              </a:ext>
            </a:extLst>
          </p:cNvPr>
          <p:cNvSpPr txBox="1"/>
          <p:nvPr/>
        </p:nvSpPr>
        <p:spPr>
          <a:xfrm>
            <a:off x="827584" y="366819"/>
            <a:ext cx="51125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Seminar: Automatisierte Sammlung &amp; Verarbeitung von digitalen Daten </a:t>
            </a:r>
            <a:r>
              <a:rPr lang="de-DE" sz="2800" dirty="0"/>
              <a:t>Daten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6817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3364A-7032-4A05-9354-EF69F8A5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-Schleifen vs. </a:t>
            </a:r>
            <a:r>
              <a:rPr lang="de-DE" dirty="0" err="1"/>
              <a:t>While</a:t>
            </a:r>
            <a:r>
              <a:rPr lang="de-DE" dirty="0"/>
              <a:t>-Schleifen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A17DD9-7DCD-46AA-B90E-FE75905A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2CF4AC4-6EC3-4594-82CC-395D7D4BF4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-Schleife: Länge der Eingabesequenz bekannt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2B80CBE-47F3-460C-8812-ED5BF3D90E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While</a:t>
            </a:r>
            <a:r>
              <a:rPr lang="de-DE" dirty="0"/>
              <a:t>-Schleife: Länge der Eingabe-Sequenz unbekannt (häufig in Simulationen)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035FF3-5C96-4724-8F34-05394DCD8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3D00645-09D8-42CC-9713-C424939A3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212976"/>
            <a:ext cx="4589960" cy="15967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EA07D1D-DC34-4F36-B62B-199F4E029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8" y="2971620"/>
            <a:ext cx="4263629" cy="204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1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2E938-9769-4C1F-89F7-7356E2BE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While</a:t>
            </a:r>
            <a:r>
              <a:rPr lang="de-DE" dirty="0"/>
              <a:t>-Schleife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00DB0C1-3910-4DC4-AEA4-FAB2581A63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>
            <a:normAutofit lnSpcReduction="10000"/>
          </a:bodyPr>
          <a:lstStyle/>
          <a:p>
            <a:r>
              <a:rPr lang="de-DE" dirty="0"/>
              <a:t>Syntax in R</a:t>
            </a:r>
          </a:p>
          <a:p>
            <a:pPr marL="457200" lvl="1" indent="0">
              <a:buNone/>
            </a:pPr>
            <a:r>
              <a:rPr lang="de-DE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(</a:t>
            </a:r>
            <a:r>
              <a:rPr lang="de-DE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condition</a:t>
            </a: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 {</a:t>
            </a:r>
            <a:b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r>
              <a:rPr lang="de-DE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body</a:t>
            </a:r>
            <a:endParaRPr lang="de-DE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}</a:t>
            </a:r>
          </a:p>
          <a:p>
            <a:pPr marL="457200" lvl="1" indent="0">
              <a:buNone/>
            </a:pPr>
            <a:endParaRPr lang="de-DE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Beispiel</a:t>
            </a:r>
          </a:p>
          <a:p>
            <a:endParaRPr lang="de-DE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987425">
              <a:buNone/>
            </a:pPr>
            <a:r>
              <a:rPr lang="nn-N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 = 1</a:t>
            </a:r>
          </a:p>
          <a:p>
            <a:pPr marL="0" indent="987425">
              <a:buNone/>
            </a:pPr>
            <a:r>
              <a:rPr lang="nn-N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while (i &lt; 5) {</a:t>
            </a:r>
          </a:p>
          <a:p>
            <a:pPr marL="0" indent="987425">
              <a:buNone/>
            </a:pPr>
            <a:r>
              <a:rPr lang="nn-N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print(i)</a:t>
            </a:r>
          </a:p>
          <a:p>
            <a:pPr marL="0" indent="987425">
              <a:buNone/>
            </a:pPr>
            <a:r>
              <a:rPr lang="nn-N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i = i + 1</a:t>
            </a:r>
          </a:p>
          <a:p>
            <a:pPr marL="0" indent="987425">
              <a:buNone/>
            </a:pPr>
            <a:r>
              <a:rPr lang="nn-N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}</a:t>
            </a:r>
            <a:endParaRPr lang="de-DE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96C34E1-D9A8-4519-8443-2B55797EF8E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21E5C5-FFE7-4305-8E29-23F10816AC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099B24-9AFB-445E-9A10-40A73B1F8A3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43663"/>
            <a:ext cx="1079500" cy="3603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November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9679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A47C1-D60F-49E2-A935-0AC77102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Vertiefende Lektüre zu Schleifen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F1F788-2068-4F0A-97A6-DEB43F3DC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Kapitel R „</a:t>
            </a:r>
            <a:r>
              <a:rPr lang="de-DE" dirty="0" err="1"/>
              <a:t>Iterations</a:t>
            </a:r>
            <a:r>
              <a:rPr lang="de-DE" dirty="0"/>
              <a:t>“ in R </a:t>
            </a:r>
            <a:r>
              <a:rPr lang="de-DE" dirty="0" err="1"/>
              <a:t>for</a:t>
            </a:r>
            <a:r>
              <a:rPr lang="de-DE" dirty="0"/>
              <a:t> Data Science:</a:t>
            </a:r>
            <a:br>
              <a:rPr lang="de-DE" dirty="0"/>
            </a:br>
            <a:r>
              <a:rPr lang="de-DE" dirty="0">
                <a:hlinkClick r:id="rId2"/>
              </a:rPr>
              <a:t>https://r4ds.had.co.nz/iteration.html</a:t>
            </a:r>
            <a:r>
              <a:rPr lang="de-DE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879BEF-44E1-46F6-BC6C-A1548D8A3B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336AEA-CEB5-4E64-8C90-1B0311EA443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245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BD6B89A2-81D0-49CF-8784-F0890B06C3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79162B4-DC11-4DAD-935C-7C039D6244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II. Bedingungen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C51CCE6-387E-41C5-A04B-0F18D01EA8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3E115E-6851-4EF4-B31C-B778FF2AEBA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43663"/>
            <a:ext cx="1079500" cy="3603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November 2020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B8BD0F-1737-49A7-BB2D-A187A30588C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04250" y="6443663"/>
            <a:ext cx="539750" cy="360362"/>
          </a:xfrm>
        </p:spPr>
        <p:txBody>
          <a:bodyPr/>
          <a:lstStyle/>
          <a:p>
            <a:fld id="{78742581-81B1-425F-B25E-3CD197136A05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4155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7DC3C-571A-4D64-93FF-B91B3CB5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Bedingungen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49BE22-8601-4359-8465-590B691A9F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r>
              <a:rPr lang="en-US" dirty="0" err="1"/>
              <a:t>Beauftragen</a:t>
            </a:r>
            <a:r>
              <a:rPr lang="en-US" dirty="0"/>
              <a:t> den Computer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Reihe</a:t>
            </a:r>
            <a:r>
              <a:rPr lang="en-US" dirty="0"/>
              <a:t> von </a:t>
            </a:r>
            <a:r>
              <a:rPr lang="en-US" dirty="0" err="1"/>
              <a:t>Befehlen</a:t>
            </a:r>
            <a:r>
              <a:rPr lang="en-US" dirty="0"/>
              <a:t> </a:t>
            </a:r>
            <a:r>
              <a:rPr lang="en-US" dirty="0" err="1"/>
              <a:t>auszuführen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Bedingung</a:t>
            </a:r>
            <a:r>
              <a:rPr lang="en-US" dirty="0"/>
              <a:t> </a:t>
            </a:r>
            <a:r>
              <a:rPr lang="en-US" dirty="0" err="1"/>
              <a:t>erfüllt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(If-</a:t>
            </a:r>
            <a:r>
              <a:rPr lang="en-US" dirty="0" err="1"/>
              <a:t>Bedingung</a:t>
            </a:r>
            <a:r>
              <a:rPr lang="en-US" dirty="0"/>
              <a:t>)</a:t>
            </a:r>
          </a:p>
          <a:p>
            <a:r>
              <a:rPr lang="en-US" dirty="0"/>
              <a:t>Syntax in R: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AF54E1-4A5B-4AFF-A5FA-4B5D016A9D0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25438" y="6444000"/>
            <a:ext cx="1080000" cy="3600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13F64C-2E6D-4ED9-9D95-C2F9CED4D8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1F0372-030A-4EA0-B6BE-0D1B10E8366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983D6D3-DCB2-4627-A463-9C04281D3DC1}"/>
              </a:ext>
            </a:extLst>
          </p:cNvPr>
          <p:cNvSpPr txBox="1"/>
          <p:nvPr/>
        </p:nvSpPr>
        <p:spPr>
          <a:xfrm>
            <a:off x="2843809" y="2492896"/>
            <a:ext cx="4320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if</a:t>
            </a: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(</a:t>
            </a:r>
            <a:r>
              <a:rPr lang="de-DE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condition</a:t>
            </a: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 {</a:t>
            </a:r>
          </a:p>
          <a:p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Statement1</a:t>
            </a:r>
          </a:p>
          <a:p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} </a:t>
            </a:r>
          </a:p>
          <a:p>
            <a:r>
              <a:rPr lang="de-DE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else</a:t>
            </a: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if</a:t>
            </a: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(</a:t>
            </a:r>
            <a:r>
              <a:rPr lang="de-DE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condition</a:t>
            </a: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 {</a:t>
            </a:r>
          </a:p>
          <a:p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Statement2</a:t>
            </a:r>
          </a:p>
          <a:p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} </a:t>
            </a:r>
          </a:p>
          <a:p>
            <a:r>
              <a:rPr lang="de-DE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else</a:t>
            </a: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{</a:t>
            </a:r>
          </a:p>
          <a:p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Statement3</a:t>
            </a:r>
          </a:p>
          <a:p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7749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281EA-CBFF-4CF9-909E-CD666EEC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Programierübung</a:t>
            </a:r>
            <a:r>
              <a:rPr lang="de-DE" dirty="0"/>
              <a:t> II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AC0E88-13ED-49E9-A9A4-D50159534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Lassen Sie sich alle Berge ausgeben, die höher als 1400 Meter sind.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EBB106-CC94-4895-9834-A901F939A1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70E1E2-3CD2-482C-AB04-F37D1476CC9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254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D19BA-27A5-4120-842A-542269D8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Illustration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6B8FC9-BC0A-4AC9-B941-03B5F15FD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Illustration in </a:t>
            </a:r>
            <a:r>
              <a:rPr lang="de-DE" dirty="0" err="1"/>
              <a:t>RStudio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A09ADC-D1B2-4C03-B81F-3980B235EFC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25438" y="6444000"/>
            <a:ext cx="1080000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November 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7DDE9B-F535-4FDB-93C0-5F02AF2B44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D26DF8-A33A-4F39-980E-4C89E8ED28B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7929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946838B2-C09E-4116-9A3E-81CE4337D8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EE2E160-968E-4652-8CA8-CDF62AC8C4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III. Funktionen (&amp; Methoden)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6478B8C-2499-479F-A826-B195951D77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1879D7-4997-416D-8CF3-1A6C9D12FB2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04250" y="6443663"/>
            <a:ext cx="539750" cy="360362"/>
          </a:xfrm>
        </p:spPr>
        <p:txBody>
          <a:bodyPr/>
          <a:lstStyle/>
          <a:p>
            <a:fld id="{78742581-81B1-425F-B25E-3CD197136A05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673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46E11-C2A2-4DC0-8F4A-416EC1A4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Functionen</a:t>
            </a:r>
            <a:r>
              <a:rPr lang="de-DE" dirty="0"/>
              <a:t> &amp; Methoden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930C95-14F4-4AC8-9A47-693852FE74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 &amp; M </a:t>
            </a:r>
            <a:r>
              <a:rPr lang="en-US" dirty="0" err="1"/>
              <a:t>speichern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Serie von </a:t>
            </a:r>
            <a:r>
              <a:rPr lang="en-US" dirty="0" err="1"/>
              <a:t>Befehlen</a:t>
            </a:r>
            <a:r>
              <a:rPr lang="en-US" dirty="0"/>
              <a:t>, die an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ausgeführt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r>
              <a:rPr lang="en-US" dirty="0" err="1"/>
              <a:t>Beispiele</a:t>
            </a:r>
            <a:r>
              <a:rPr lang="en-US" dirty="0"/>
              <a:t>: die “</a:t>
            </a:r>
            <a:r>
              <a:rPr lang="en-US" dirty="0" err="1"/>
              <a:t>eingebauten</a:t>
            </a:r>
            <a:r>
              <a:rPr lang="en-US" dirty="0"/>
              <a:t>” R-Basis </a:t>
            </a:r>
            <a:r>
              <a:rPr lang="en-US" dirty="0" err="1"/>
              <a:t>Funktionen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length(), class(), sum(), min(), max(),…</a:t>
            </a:r>
          </a:p>
          <a:p>
            <a:r>
              <a:rPr lang="en-US" dirty="0">
                <a:solidFill>
                  <a:schemeClr val="accent1"/>
                </a:solidFill>
              </a:rPr>
              <a:t>Aber: Sie </a:t>
            </a:r>
            <a:r>
              <a:rPr lang="en-US" dirty="0" err="1">
                <a:solidFill>
                  <a:schemeClr val="accent1"/>
                </a:solidFill>
              </a:rPr>
              <a:t>können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Ihre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eigenen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Funktionen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schreiben</a:t>
            </a:r>
            <a:r>
              <a:rPr lang="en-US" dirty="0">
                <a:solidFill>
                  <a:schemeClr val="accent1"/>
                </a:solidFill>
              </a:rPr>
              <a:t>!</a:t>
            </a:r>
          </a:p>
          <a:p>
            <a:r>
              <a:rPr lang="en-US" dirty="0" err="1"/>
              <a:t>Bestandteile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Function</a:t>
            </a:r>
            <a:r>
              <a:rPr lang="en-US" dirty="0"/>
              <a:t>: 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verlangt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einen</a:t>
            </a:r>
            <a:r>
              <a:rPr lang="en-US" dirty="0">
                <a:solidFill>
                  <a:schemeClr val="accent1"/>
                </a:solidFill>
              </a:rPr>
              <a:t> input</a:t>
            </a:r>
            <a:r>
              <a:rPr lang="en-US" dirty="0"/>
              <a:t> (das </a:t>
            </a:r>
            <a:r>
              <a:rPr lang="en-US" dirty="0" err="1"/>
              <a:t>Objekt</a:t>
            </a:r>
            <a:r>
              <a:rPr lang="en-US" dirty="0"/>
              <a:t> in </a:t>
            </a:r>
            <a:r>
              <a:rPr lang="en-US" dirty="0" err="1"/>
              <a:t>Klammern</a:t>
            </a:r>
            <a:r>
              <a:rPr lang="en-US" dirty="0"/>
              <a:t>)</a:t>
            </a:r>
          </a:p>
          <a:p>
            <a:pPr lvl="1"/>
            <a:r>
              <a:rPr lang="de-DE" dirty="0"/>
              <a:t>und gibt einen </a:t>
            </a:r>
            <a:r>
              <a:rPr lang="de-DE" dirty="0" err="1">
                <a:solidFill>
                  <a:schemeClr val="accent1"/>
                </a:solidFill>
              </a:rPr>
              <a:t>output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AE81F8-0A82-41FD-B552-344036DBD2F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25438" y="6444000"/>
            <a:ext cx="1080000" cy="3600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617522-9C85-4A2B-B509-45D2B60E9B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72287-E686-4CEF-85CA-BE582F6345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9146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BF7A9-A512-4197-8B98-B0A4FE03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Exkurs: Methoden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15D5A2-2BCF-46C6-8E34-A7852E437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Unterschied zwischen Funktionen und Methoden</a:t>
            </a:r>
          </a:p>
          <a:p>
            <a:pPr lvl="1"/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Funktionen</a:t>
            </a:r>
            <a:r>
              <a:rPr lang="de-DE" dirty="0">
                <a:solidFill>
                  <a:schemeClr val="bg1"/>
                </a:solidFill>
              </a:rPr>
              <a:t> werden unabhängig vom Objekt definiert:</a:t>
            </a: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y = </a:t>
            </a:r>
            <a:r>
              <a:rPr lang="de-DE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tolower</a:t>
            </a: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(„Hello“)</a:t>
            </a:r>
          </a:p>
          <a:p>
            <a:pPr lvl="1"/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stets an das Objekt geknüpft </a:t>
            </a: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 =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„Hello“.</a:t>
            </a:r>
            <a:r>
              <a:rPr lang="de-DE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1"/>
            <a:endParaRPr lang="de-DE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00050"/>
            <a:r>
              <a:rPr lang="de-DE" dirty="0"/>
              <a:t>Es ist teils eine willkürliche Entscheidung der Schöpfer einer Programmiersprache, welche Befehle als Funktionen und/oder Methoden umgesetzt sind.</a:t>
            </a:r>
          </a:p>
          <a:p>
            <a:pPr marL="400050"/>
            <a:r>
              <a:rPr lang="de-DE" dirty="0"/>
              <a:t>In R spielen Methoden einer untergeordnete Rolle, wir konzentrieren uns deshalb im Folgenden auf Funktionen</a:t>
            </a:r>
          </a:p>
          <a:p>
            <a:pPr lvl="1"/>
            <a:endParaRPr lang="de-DE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12284D-DD26-4123-91BB-2C5C96D15C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FCF02F-1D47-4ACC-93FD-99342345AF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420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F4DAD-2A58-4D21-BE00-23FD5DDD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Lernziele</a:t>
            </a:r>
            <a:r>
              <a:rPr lang="en-US" dirty="0"/>
              <a:t>: </a:t>
            </a:r>
            <a:r>
              <a:rPr lang="en-US" dirty="0" err="1"/>
              <a:t>Sitzung</a:t>
            </a:r>
            <a:r>
              <a:rPr lang="en-US" dirty="0"/>
              <a:t> 2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E1CA11-8460-4711-8397-138A213E29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 </a:t>
            </a:r>
            <a:endParaRPr lang="de-DE" dirty="0"/>
          </a:p>
          <a:p>
            <a:pPr lvl="0"/>
            <a:r>
              <a:rPr lang="de-DE" dirty="0"/>
              <a:t>Sie wissen, was Schleifen, Bedingungen und Funktionen sind</a:t>
            </a:r>
          </a:p>
          <a:p>
            <a:pPr lvl="0"/>
            <a:r>
              <a:rPr lang="de-DE" dirty="0"/>
              <a:t>Sie verstehen, weshalb man Funktionen, Methoden und Schleifen benötigt</a:t>
            </a:r>
          </a:p>
          <a:p>
            <a:pPr lvl="0"/>
            <a:r>
              <a:rPr lang="de-DE" dirty="0"/>
              <a:t>Sie können in Python einfache Programmieraufgaben lösen, die auf diesem Grundwissen aufbauen</a:t>
            </a:r>
          </a:p>
          <a:p>
            <a:endParaRPr lang="de-DE" b="1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CE2B6F-9A85-47DB-8996-48F20EB51D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4E00F6-0D5D-4A65-A334-6230C57FF3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633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FD319-39DF-4930-B6C0-0B2947F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Wir definieren eine einfache Funktion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0BE7C4-A1E4-496F-8D0D-0E4C777C5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1341438">
              <a:buNone/>
            </a:pPr>
            <a:r>
              <a:rPr lang="en-US" dirty="0"/>
              <a:t>por_60 &lt;-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(x) {</a:t>
            </a:r>
          </a:p>
          <a:p>
            <a:pPr marL="0" indent="1341438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dirty="0"/>
              <a:t>(x*0.6)</a:t>
            </a:r>
          </a:p>
          <a:p>
            <a:pPr marL="0" indent="1341438">
              <a:buNone/>
            </a:pPr>
            <a:r>
              <a:rPr lang="en-US" dirty="0"/>
              <a:t>}</a:t>
            </a:r>
          </a:p>
          <a:p>
            <a:pPr marL="0" indent="1341438">
              <a:buNone/>
            </a:pPr>
            <a:endParaRPr lang="en-US" dirty="0"/>
          </a:p>
          <a:p>
            <a:pPr marL="1341438" indent="0">
              <a:buNone/>
            </a:pPr>
            <a:r>
              <a:rPr lang="en-US" dirty="0"/>
              <a:t>-&gt;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rechnet</a:t>
            </a:r>
            <a:r>
              <a:rPr lang="en-US" dirty="0"/>
              <a:t> 60% des input-</a:t>
            </a:r>
            <a:r>
              <a:rPr lang="en-US" dirty="0" err="1"/>
              <a:t>Wertes</a:t>
            </a:r>
            <a:r>
              <a:rPr lang="en-US" dirty="0"/>
              <a:t> </a:t>
            </a:r>
            <a:r>
              <a:rPr lang="en-US" dirty="0" err="1"/>
              <a:t>Wertes</a:t>
            </a:r>
            <a:r>
              <a:rPr lang="en-US" dirty="0"/>
              <a:t> </a:t>
            </a:r>
            <a:r>
              <a:rPr lang="en-US" dirty="0" err="1"/>
              <a:t>aus.</a:t>
            </a:r>
            <a:endParaRPr lang="en-US" dirty="0"/>
          </a:p>
          <a:p>
            <a:pPr marL="1341438" indent="0">
              <a:buNone/>
            </a:pPr>
            <a:endParaRPr lang="en-US" dirty="0"/>
          </a:p>
          <a:p>
            <a:pPr marL="1341438" indent="0">
              <a:buNone/>
            </a:pPr>
            <a:r>
              <a:rPr lang="en-US" dirty="0"/>
              <a:t>por_60(10)</a:t>
            </a:r>
          </a:p>
          <a:p>
            <a:pPr marL="1341438" indent="0">
              <a:buNone/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903A23-E7F8-44B3-880C-55D24F7D77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C9FAF4-474B-4674-9B20-CF419B12EC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8633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50822-DDB5-44AA-9390-CC24A268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von selbst erstellten Funktionen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47F431-DDBE-49BF-A049-78144CAE2C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Sie können diese sehr komplex gestalten und rasch auf jedes beliebige Objekt anwenden!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0FADEE-094A-4A0B-9E93-2F4F813029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99128B-EDBB-4419-83CA-7F360D0504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9693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12172-CAB0-4C4C-89A9-367B9B94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Functionen</a:t>
            </a:r>
            <a:r>
              <a:rPr lang="de-DE" dirty="0"/>
              <a:t>: Syntax in 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FEBCB1-9CD0-4D20-ACE4-8CFEC79B1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990ADC-7386-43B4-BCC7-4C59B4CC08A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25438" y="6444000"/>
            <a:ext cx="1080000" cy="3600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D17EDB-B4F9-4BE4-9DB7-317ECE5DAB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057591-933C-4F5B-AFDE-72525093E82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53A5DB-2AA2-46BD-823F-AE252BC79E20}"/>
              </a:ext>
            </a:extLst>
          </p:cNvPr>
          <p:cNvSpPr txBox="1"/>
          <p:nvPr/>
        </p:nvSpPr>
        <p:spPr>
          <a:xfrm>
            <a:off x="1426750" y="1716355"/>
            <a:ext cx="64087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solidFill>
                  <a:schemeClr val="bg1"/>
                </a:solidFill>
              </a:rPr>
              <a:t>So definieren Sie eine Funktion f:</a:t>
            </a:r>
          </a:p>
          <a:p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 = </a:t>
            </a:r>
            <a:r>
              <a:rPr lang="de-DE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function</a:t>
            </a: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(par1, par2=0) {</a:t>
            </a:r>
          </a:p>
          <a:p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... </a:t>
            </a:r>
            <a:r>
              <a:rPr lang="de-DE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statements</a:t>
            </a: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...</a:t>
            </a:r>
          </a:p>
          <a:p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</a:t>
            </a:r>
            <a:r>
              <a:rPr lang="de-DE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return_value</a:t>
            </a:r>
            <a:endParaRPr lang="de-DE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}</a:t>
            </a:r>
          </a:p>
          <a:p>
            <a:endParaRPr lang="de-DE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u="sng" dirty="0">
                <a:solidFill>
                  <a:schemeClr val="bg1"/>
                </a:solidFill>
              </a:rPr>
              <a:t>So rufen Sie die Funktion f auf:</a:t>
            </a:r>
          </a:p>
          <a:p>
            <a:r>
              <a:rPr lang="de-DE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result</a:t>
            </a: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= f(arg1, arg2)</a:t>
            </a:r>
          </a:p>
          <a:p>
            <a:r>
              <a:rPr lang="de-DE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result</a:t>
            </a: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= f(arg1, par2=arg2)</a:t>
            </a:r>
          </a:p>
          <a:p>
            <a:r>
              <a:rPr lang="de-DE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result</a:t>
            </a: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= f(arg1)</a:t>
            </a:r>
          </a:p>
        </p:txBody>
      </p:sp>
    </p:spTree>
    <p:extLst>
      <p:ext uri="{BB962C8B-B14F-4D97-AF65-F5344CB8AC3E}">
        <p14:creationId xmlns:p14="http://schemas.microsoft.com/office/powerpoint/2010/main" val="403370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EBFC2F-DB1D-406F-99C0-A995BD6C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Programmierübung III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7AFFD8-A204-4023-87F4-EAD1712471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Schreiben Sie eine Funktion </a:t>
            </a:r>
            <a:r>
              <a:rPr lang="de-DE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zehnzeichen</a:t>
            </a:r>
            <a:r>
              <a:rPr lang="de-DE" dirty="0"/>
              <a:t>, die eine Zeichenkette als </a:t>
            </a:r>
            <a:r>
              <a:rPr lang="de-DE" dirty="0" err="1"/>
              <a:t>input</a:t>
            </a:r>
            <a:r>
              <a:rPr lang="de-DE" dirty="0"/>
              <a:t> verlangt und (wahrheitsgemäß) folgenden Meldungen ausgibt:</a:t>
            </a:r>
          </a:p>
          <a:p>
            <a:pPr lvl="1"/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Vorsicht, dieses Wort ist länger als 10 Zeichen! </a:t>
            </a:r>
          </a:p>
          <a:p>
            <a:pPr lvl="1"/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Glückwunsch, dieses Wort ist kürzer als 10 Zeichen!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4329E4-117D-4548-9BC8-E6D9D64673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B4FA0E-F879-49CA-BDAC-57ED1BDB64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9043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BBE13-2E7A-409B-A582-3669EE66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Ergebnissicherung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B93798-5C92-4D59-BA8C-27C3E3D8BA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/>
              <a:t>Sie wissen, was Schleifen, Bedingungen und Funktionen sind</a:t>
            </a:r>
          </a:p>
          <a:p>
            <a:pPr lvl="0"/>
            <a:r>
              <a:rPr lang="de-DE" dirty="0"/>
              <a:t>Sie verstehen die Unterschiede zwischen Schleifen, Bedingungen und Funktionen</a:t>
            </a:r>
          </a:p>
          <a:p>
            <a:pPr lvl="0"/>
            <a:r>
              <a:rPr lang="de-DE" dirty="0"/>
              <a:t>Sie verstehen, weshalb man Funktionen, Methoden und Schleifen benötigt</a:t>
            </a:r>
          </a:p>
          <a:p>
            <a:pPr lvl="0"/>
            <a:r>
              <a:rPr lang="de-DE" dirty="0"/>
              <a:t>Sie können in Python einfache Programmieraufgaben lösen, die Schleifen, Bedingungen und Funktionen erfordern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3E690E-D374-4036-AA69-D6DA0C30A1D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25438" y="6444000"/>
            <a:ext cx="1080000" cy="3600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535702-C955-4039-8151-86D61C1134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1BA983-5BCC-42EE-BC45-A3A1B64EAF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288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C2E9B-5C2F-450A-9187-C80FA620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ADF952-C460-4A3B-AE04-DAE6EEF0D9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Vielen Dank für Ihre Aufmerksamkeit!</a:t>
            </a:r>
          </a:p>
          <a:p>
            <a:endParaRPr lang="de-DE" dirty="0"/>
          </a:p>
          <a:p>
            <a:r>
              <a:rPr lang="de-DE" dirty="0"/>
              <a:t>Empfehlenswertes Tutorial:</a:t>
            </a:r>
          </a:p>
          <a:p>
            <a:pPr lvl="1"/>
            <a:r>
              <a:rPr lang="en-US" dirty="0"/>
              <a:t>Bail, Christopher (2020). Basic Programming. Write functions, loops, and learn how to debug your code. Available at: </a:t>
            </a:r>
            <a:r>
              <a:rPr lang="en-US" dirty="0">
                <a:hlinkClick r:id="rId2" tooltip="https://sicss.io/boot_camp/"/>
              </a:rPr>
              <a:t>https://sicss.io/boot_camp/</a:t>
            </a:r>
            <a:r>
              <a:rPr lang="en-US" dirty="0"/>
              <a:t> 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E1CF21-0137-4A74-B730-73643CE0852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25438" y="6444000"/>
            <a:ext cx="1080000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November 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10F289-5D44-43CD-885F-7DD1F5938B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DD9AEE-ED64-43EA-A789-F54A32B8E5A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9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99E9E-C67D-4F26-A203-22F8AC48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Sitzung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4CE882-2DBF-4544-99B2-3CA202CE63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de-DE" dirty="0"/>
              <a:t>Schleifen (Vorstellung &amp; Programmierübung)</a:t>
            </a:r>
          </a:p>
          <a:p>
            <a:pPr marL="514350" indent="-514350">
              <a:buFont typeface="+mj-lt"/>
              <a:buAutoNum type="romanUcPeriod"/>
            </a:pPr>
            <a:r>
              <a:rPr lang="de-DE" dirty="0"/>
              <a:t>Bedingungen (Vorstellung &amp; Programmierübung)</a:t>
            </a:r>
          </a:p>
          <a:p>
            <a:pPr marL="514350" indent="-514350">
              <a:buFont typeface="+mj-lt"/>
              <a:buAutoNum type="romanUcPeriod"/>
            </a:pPr>
            <a:r>
              <a:rPr lang="de-DE" dirty="0"/>
              <a:t>Funktionen (Vorstellung &amp; Programmierübung)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4EF5BE-F233-4EAA-A4E7-CAC21A0B26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EFAFF7-4A20-4729-83D8-9BF17E878E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11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EE6BD-89FE-4123-9AA9-2D2056DB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Kontrollfluss: Programme mit Befehlen steuern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CFAABA-BB40-4A2F-B776-54A436F482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Ein </a:t>
            </a:r>
            <a:r>
              <a:rPr lang="en-US" dirty="0" err="1">
                <a:solidFill>
                  <a:schemeClr val="accent1"/>
                </a:solidFill>
              </a:rPr>
              <a:t>Computerprogramm</a:t>
            </a:r>
            <a:r>
              <a:rPr lang="en-US" dirty="0">
                <a:solidFill>
                  <a:schemeClr val="accent1"/>
                </a:solidFill>
              </a:rPr>
              <a:t> (script)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Abfolge</a:t>
            </a:r>
            <a:r>
              <a:rPr lang="en-US" dirty="0"/>
              <a:t> von </a:t>
            </a:r>
            <a:r>
              <a:rPr lang="en-US" dirty="0" err="1"/>
              <a:t>Befehlen</a:t>
            </a:r>
            <a:endParaRPr lang="en-US" dirty="0"/>
          </a:p>
          <a:p>
            <a:pPr lvl="1"/>
            <a:r>
              <a:rPr lang="en-US" dirty="0" err="1"/>
              <a:t>Beispiele</a:t>
            </a:r>
            <a:r>
              <a:rPr lang="en-US" dirty="0"/>
              <a:t>: die </a:t>
            </a:r>
            <a:r>
              <a:rPr lang="en-US" dirty="0" err="1"/>
              <a:t>Zuweisung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 = 100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Schleifen</a:t>
            </a:r>
            <a:r>
              <a:rPr lang="en-US" dirty="0">
                <a:solidFill>
                  <a:schemeClr val="accent1"/>
                </a:solidFill>
              </a:rPr>
              <a:t> &amp; </a:t>
            </a:r>
            <a:r>
              <a:rPr lang="en-US" dirty="0" err="1">
                <a:solidFill>
                  <a:schemeClr val="accent1"/>
                </a:solidFill>
              </a:rPr>
              <a:t>Bedindungen</a:t>
            </a:r>
            <a:r>
              <a:rPr lang="en-US" dirty="0">
                <a:solidFill>
                  <a:schemeClr val="accent1"/>
                </a:solidFill>
              </a:rPr>
              <a:t> (S&amp;B)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Befehle</a:t>
            </a:r>
            <a:r>
              <a:rPr lang="en-US" dirty="0"/>
              <a:t>, die den Computer </a:t>
            </a:r>
            <a:r>
              <a:rPr lang="en-US" dirty="0" err="1"/>
              <a:t>beauftragen</a:t>
            </a:r>
            <a:r>
              <a:rPr lang="en-US" dirty="0"/>
              <a:t>,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Befehle</a:t>
            </a:r>
            <a:r>
              <a:rPr lang="en-US" dirty="0"/>
              <a:t> (</a:t>
            </a:r>
            <a:r>
              <a:rPr lang="en-US" dirty="0" err="1"/>
              <a:t>unter</a:t>
            </a:r>
            <a:r>
              <a:rPr lang="en-US" dirty="0"/>
              <a:t> </a:t>
            </a:r>
            <a:r>
              <a:rPr lang="en-US" dirty="0" err="1"/>
              <a:t>gewissen</a:t>
            </a:r>
            <a:r>
              <a:rPr lang="en-US" dirty="0"/>
              <a:t> </a:t>
            </a:r>
            <a:r>
              <a:rPr lang="en-US" dirty="0" err="1"/>
              <a:t>Bedingungen</a:t>
            </a:r>
            <a:r>
              <a:rPr lang="en-US" dirty="0"/>
              <a:t>) </a:t>
            </a:r>
            <a:r>
              <a:rPr lang="en-US" dirty="0" err="1"/>
              <a:t>mehrmals</a:t>
            </a:r>
            <a:r>
              <a:rPr lang="en-US" dirty="0"/>
              <a:t> </a:t>
            </a:r>
            <a:r>
              <a:rPr lang="en-US" dirty="0" err="1"/>
              <a:t>auszuführen</a:t>
            </a:r>
            <a:r>
              <a:rPr lang="en-US" dirty="0"/>
              <a:t>.</a:t>
            </a:r>
          </a:p>
          <a:p>
            <a:r>
              <a:rPr lang="en-US" dirty="0"/>
              <a:t>S&amp;B </a:t>
            </a:r>
            <a:r>
              <a:rPr lang="en-US" dirty="0" err="1"/>
              <a:t>sind</a:t>
            </a:r>
            <a:r>
              <a:rPr lang="en-US" dirty="0"/>
              <a:t> in R Code </a:t>
            </a:r>
            <a:r>
              <a:rPr lang="en-US" dirty="0" err="1"/>
              <a:t>meist</a:t>
            </a:r>
            <a:r>
              <a:rPr lang="en-US" dirty="0"/>
              <a:t> </a:t>
            </a:r>
            <a:r>
              <a:rPr lang="en-US" dirty="0" err="1"/>
              <a:t>daran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erkennen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eingerückt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(optional)</a:t>
            </a:r>
          </a:p>
          <a:p>
            <a:pPr lvl="1"/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in </a:t>
            </a:r>
            <a:r>
              <a:rPr lang="en-US" dirty="0" err="1"/>
              <a:t>geschweiften</a:t>
            </a:r>
            <a:r>
              <a:rPr lang="en-US" dirty="0"/>
              <a:t> </a:t>
            </a:r>
            <a:r>
              <a:rPr lang="en-US" dirty="0" err="1"/>
              <a:t>Klammern</a:t>
            </a:r>
            <a:r>
              <a:rPr lang="en-US" dirty="0"/>
              <a:t> </a:t>
            </a:r>
            <a:r>
              <a:rPr lang="en-US" dirty="0" err="1"/>
              <a:t>stehen</a:t>
            </a:r>
            <a:r>
              <a:rPr lang="en-US" dirty="0"/>
              <a:t> </a:t>
            </a:r>
            <a:r>
              <a:rPr lang="en-US" sz="2000" dirty="0"/>
              <a:t>{ } </a:t>
            </a:r>
            <a:r>
              <a:rPr lang="en-US" dirty="0"/>
              <a:t>(</a:t>
            </a:r>
            <a:r>
              <a:rPr lang="en-US" dirty="0" err="1"/>
              <a:t>verpflichtend</a:t>
            </a:r>
            <a:r>
              <a:rPr lang="en-US" dirty="0"/>
              <a:t>!)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B4B1B5-BA0B-44D8-A976-2060994BF95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25438" y="6444000"/>
            <a:ext cx="1080000" cy="3600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BCFF23-A6E0-4E2E-8938-0464644EFB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311B79-548B-4EB3-A7AE-4847E787D8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86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6BE9A06-91C2-436C-9EC3-32163DB73E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624851F-1164-49FD-8BE0-ECB9AAE8EC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I. Schleifen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1119A45-2139-42CA-A2C8-51C939DCD9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AE04C-0621-4776-8ECB-EF30A9F8B90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43663"/>
            <a:ext cx="1079500" cy="3603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November 2020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D2C6B2-92AA-4CC9-932A-BFF3529E53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04250" y="6443663"/>
            <a:ext cx="539750" cy="360362"/>
          </a:xfrm>
        </p:spPr>
        <p:txBody>
          <a:bodyPr/>
          <a:lstStyle/>
          <a:p>
            <a:fld id="{78742581-81B1-425F-B25E-3CD197136A05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098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14D2F7-44A0-4D90-9798-20EF020F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for</a:t>
            </a:r>
            <a:r>
              <a:rPr lang="de-DE" dirty="0"/>
              <a:t>-Schleife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917271-28F1-4F5E-B28D-E99B917E2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r>
              <a:rPr lang="de-DE" dirty="0" err="1"/>
              <a:t>For</a:t>
            </a:r>
            <a:r>
              <a:rPr lang="de-DE" dirty="0"/>
              <a:t>-Schleifen</a:t>
            </a:r>
          </a:p>
          <a:p>
            <a:pPr lvl="1"/>
            <a:r>
              <a:rPr lang="de-DE" dirty="0"/>
              <a:t>werden benutzt um eine Satz von Befehlen zu wiederholen</a:t>
            </a:r>
          </a:p>
          <a:p>
            <a:pPr lvl="1"/>
            <a:r>
              <a:rPr lang="de-DE" dirty="0"/>
              <a:t>werden ausgeführt: einmal, unendlich oft oder bis eine Bedingungen erfüllt ist</a:t>
            </a:r>
            <a:endParaRPr lang="en-US" dirty="0"/>
          </a:p>
          <a:p>
            <a:r>
              <a:rPr lang="en-US" dirty="0"/>
              <a:t>Syntax in R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BA7E8B-83FE-4B1F-B9F4-6F8E224A475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25438" y="6444000"/>
            <a:ext cx="1080000" cy="3600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7AB380-CA77-4EDA-AB1E-A0E4845772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6FDB80-9FF0-49CF-B5A1-88C7E58AA7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9ED23F-5D48-4E7D-9D69-6620AF716986}"/>
              </a:ext>
            </a:extLst>
          </p:cNvPr>
          <p:cNvSpPr txBox="1"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2EBBEAE-2B3C-4E48-ADF3-AD5760417FF9}"/>
              </a:ext>
            </a:extLst>
          </p:cNvPr>
          <p:cNvSpPr txBox="1"/>
          <p:nvPr/>
        </p:nvSpPr>
        <p:spPr>
          <a:xfrm>
            <a:off x="2699792" y="3301870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for</a:t>
            </a: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(</a:t>
            </a:r>
            <a:r>
              <a:rPr lang="de-DE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value</a:t>
            </a: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sequence</a:t>
            </a: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statement1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statement2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statement3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}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7290969-5FB7-443D-A25F-E89109F31FCA}"/>
              </a:ext>
            </a:extLst>
          </p:cNvPr>
          <p:cNvSpPr txBox="1"/>
          <p:nvPr/>
        </p:nvSpPr>
        <p:spPr>
          <a:xfrm>
            <a:off x="3291787" y="2731680"/>
            <a:ext cx="2488987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accent2"/>
                </a:solidFill>
              </a:rPr>
              <a:t>Bedingung in runden Klammern!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11176-1EC7-454F-9DCD-98E8C4D428AC}"/>
              </a:ext>
            </a:extLst>
          </p:cNvPr>
          <p:cNvSpPr txBox="1"/>
          <p:nvPr/>
        </p:nvSpPr>
        <p:spPr>
          <a:xfrm>
            <a:off x="4630413" y="3948201"/>
            <a:ext cx="3325963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accent2"/>
                </a:solidFill>
              </a:rPr>
              <a:t>Zu wiederholende Befehle in geschweiften Klammern…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6A03059-4EFA-493A-8CA4-07A8CE4919EF}"/>
              </a:ext>
            </a:extLst>
          </p:cNvPr>
          <p:cNvSpPr txBox="1"/>
          <p:nvPr/>
        </p:nvSpPr>
        <p:spPr>
          <a:xfrm>
            <a:off x="611560" y="5274379"/>
            <a:ext cx="2488987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accent2"/>
                </a:solidFill>
              </a:rPr>
              <a:t>… und eingerückt (zwei Leerzeichen)!</a:t>
            </a:r>
          </a:p>
        </p:txBody>
      </p:sp>
    </p:spTree>
    <p:extLst>
      <p:ext uri="{BB962C8B-B14F-4D97-AF65-F5344CB8AC3E}">
        <p14:creationId xmlns:p14="http://schemas.microsoft.com/office/powerpoint/2010/main" val="118514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075F1-F3E7-4CEB-81CE-DD7B3860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Warum benötigen wir Befehle, die den Kontrollfluss regeln (Schleifen, </a:t>
            </a:r>
            <a:r>
              <a:rPr lang="de-DE" dirty="0" err="1"/>
              <a:t>Bedindungen</a:t>
            </a:r>
            <a:r>
              <a:rPr lang="de-DE" dirty="0"/>
              <a:t> &amp; Methoden)?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6C604B-0EB8-464F-A54B-B863F215BB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endParaRPr lang="de-DE" sz="2400" dirty="0"/>
          </a:p>
          <a:p>
            <a:r>
              <a:rPr lang="de-DE" sz="2400" dirty="0"/>
              <a:t>Um doppelten Code zu verringern. Dies führt dazu, dass…</a:t>
            </a:r>
          </a:p>
          <a:p>
            <a:pPr lvl="1"/>
            <a:r>
              <a:rPr lang="de-DE" sz="2200" dirty="0"/>
              <a:t>… die Absicht des Codes besser und schneller zu erfassen ist (für Dritte und für Sie selbst)</a:t>
            </a:r>
          </a:p>
          <a:p>
            <a:pPr lvl="1"/>
            <a:r>
              <a:rPr lang="de-DE" sz="2200" dirty="0"/>
              <a:t>… auf geänderte Anforderungen leichter reagiert werden kann</a:t>
            </a:r>
          </a:p>
          <a:p>
            <a:pPr lvl="1"/>
            <a:r>
              <a:rPr lang="de-DE" sz="2200" dirty="0"/>
              <a:t>… die Fehlerquote geringer wird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92DDE8-7848-48D6-BD75-8FEEB176D6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C14999-3E6C-42AE-BBAA-A55C74B1BE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597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760A0-4BC6-406E-8171-282E64FE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Ein Beispiel: Wir programmieren eine einfache 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-Schleife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AF92D4-9CF8-491F-A6A1-0FCA679A19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Wechsel zu </a:t>
            </a:r>
            <a:r>
              <a:rPr lang="de-DE" dirty="0" err="1"/>
              <a:t>RStudio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356A95-3A85-4A60-9E1C-62B1954CD85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0D667F-561E-47B9-9CE2-7688F74DCA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825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30983-2EF2-4F71-9FEE-BDF6EA7E8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Programmierübung I (10 Minuten)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56904D-015F-48EB-B860-6A9D11820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r>
              <a:rPr lang="de-DE" dirty="0"/>
              <a:t>Kreieren Sie ein </a:t>
            </a:r>
            <a:r>
              <a:rPr lang="de-DE" dirty="0" err="1"/>
              <a:t>Tibble</a:t>
            </a:r>
            <a:r>
              <a:rPr lang="de-DE" dirty="0"/>
              <a:t>, das die höchsten Berge des Bayerwalds enthält.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Schreiben Sie eine </a:t>
            </a:r>
            <a:r>
              <a:rPr lang="de-DE" dirty="0" err="1"/>
              <a:t>for</a:t>
            </a:r>
            <a:r>
              <a:rPr lang="de-DE" dirty="0"/>
              <a:t>-Schleife, die für denen Berg den Text ausgibt: „[Bergname] ist [x] Meter hoch.“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DC660E-DD7D-4E5C-B5CC-5764A0FB4E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BB31B4-6F36-4139-9F56-3CF332A3CF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C3A8BD22-29E0-4CC4-AF23-4F5426CEF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390772"/>
              </p:ext>
            </p:extLst>
          </p:nvPr>
        </p:nvGraphicFramePr>
        <p:xfrm>
          <a:off x="1331640" y="23164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65584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00979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u="none" dirty="0">
                          <a:solidFill>
                            <a:schemeClr val="bg1"/>
                          </a:solidFill>
                        </a:rPr>
                        <a:t>Arber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u="none" dirty="0">
                          <a:solidFill>
                            <a:schemeClr val="bg1"/>
                          </a:solidFill>
                        </a:rPr>
                        <a:t>1.456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18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u="none" dirty="0">
                          <a:solidFill>
                            <a:schemeClr val="bg1"/>
                          </a:solidFill>
                        </a:rPr>
                        <a:t>Rachel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u="none" dirty="0">
                          <a:solidFill>
                            <a:schemeClr val="bg1"/>
                          </a:solidFill>
                        </a:rPr>
                        <a:t>1.453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5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u="none" dirty="0" err="1">
                          <a:solidFill>
                            <a:schemeClr val="bg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Lusen</a:t>
                      </a:r>
                      <a:endParaRPr lang="de-DE" b="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u="none" dirty="0">
                          <a:solidFill>
                            <a:schemeClr val="bg1"/>
                          </a:solidFill>
                        </a:rPr>
                        <a:t>1.373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096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888911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 Uni allgemein">
  <a:themeElements>
    <a:clrScheme name="Unifarben">
      <a:dk1>
        <a:srgbClr val="7F7F7F"/>
      </a:dk1>
      <a:lt1>
        <a:srgbClr val="FFFFFF"/>
      </a:lt1>
      <a:dk2>
        <a:srgbClr val="4D4D4D"/>
      </a:dk2>
      <a:lt2>
        <a:srgbClr val="E5E5E5"/>
      </a:lt2>
      <a:accent1>
        <a:srgbClr val="F29400"/>
      </a:accent1>
      <a:accent2>
        <a:srgbClr val="E53138"/>
      </a:accent2>
      <a:accent3>
        <a:srgbClr val="BC2A33"/>
      </a:accent3>
      <a:accent4>
        <a:srgbClr val="006039"/>
      </a:accent4>
      <a:accent5>
        <a:srgbClr val="005AA1"/>
      </a:accent5>
      <a:accent6>
        <a:srgbClr val="999F9E"/>
      </a:accent6>
      <a:hlink>
        <a:srgbClr val="F29400"/>
      </a:hlink>
      <a:folHlink>
        <a:srgbClr val="999F9E"/>
      </a:folHlink>
    </a:clrScheme>
    <a:fontScheme name="LehrstuhlInformationsmanagement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9050" cap="flat" cmpd="sng" algn="ctr">
          <a:solidFill>
            <a:srgbClr val="FF7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9050" cap="flat" cmpd="sng" algn="ctr">
          <a:solidFill>
            <a:srgbClr val="FF7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hrstuhlInformationsmanagement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hrstuhlInformationsmanagement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8">
        <a:dk1>
          <a:srgbClr val="4D4D4D"/>
        </a:dk1>
        <a:lt1>
          <a:srgbClr val="FFFFFF"/>
        </a:lt1>
        <a:dk2>
          <a:srgbClr val="000064"/>
        </a:dk2>
        <a:lt2>
          <a:srgbClr val="000000"/>
        </a:lt2>
        <a:accent1>
          <a:srgbClr val="AAB8E6"/>
        </a:accent1>
        <a:accent2>
          <a:srgbClr val="C8001E"/>
        </a:accent2>
        <a:accent3>
          <a:srgbClr val="FFFFFF"/>
        </a:accent3>
        <a:accent4>
          <a:srgbClr val="404040"/>
        </a:accent4>
        <a:accent5>
          <a:srgbClr val="D2D8F0"/>
        </a:accent5>
        <a:accent6>
          <a:srgbClr val="B5001A"/>
        </a:accent6>
        <a:hlink>
          <a:srgbClr val="000066"/>
        </a:hlink>
        <a:folHlink>
          <a:srgbClr val="0000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9">
        <a:dk1>
          <a:srgbClr val="4D4D4D"/>
        </a:dk1>
        <a:lt1>
          <a:srgbClr val="FFFFFF"/>
        </a:lt1>
        <a:dk2>
          <a:srgbClr val="888D8C"/>
        </a:dk2>
        <a:lt2>
          <a:srgbClr val="000000"/>
        </a:lt2>
        <a:accent1>
          <a:srgbClr val="AAB8E6"/>
        </a:accent1>
        <a:accent2>
          <a:srgbClr val="C8001E"/>
        </a:accent2>
        <a:accent3>
          <a:srgbClr val="FFFFFF"/>
        </a:accent3>
        <a:accent4>
          <a:srgbClr val="404040"/>
        </a:accent4>
        <a:accent5>
          <a:srgbClr val="D2D8F0"/>
        </a:accent5>
        <a:accent6>
          <a:srgbClr val="B5001A"/>
        </a:accent6>
        <a:hlink>
          <a:srgbClr val="000066"/>
        </a:hlink>
        <a:folHlink>
          <a:srgbClr val="0000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10">
        <a:dk1>
          <a:srgbClr val="4D4D4D"/>
        </a:dk1>
        <a:lt1>
          <a:srgbClr val="FFFFFF"/>
        </a:lt1>
        <a:dk2>
          <a:srgbClr val="888D8C"/>
        </a:dk2>
        <a:lt2>
          <a:srgbClr val="000000"/>
        </a:lt2>
        <a:accent1>
          <a:srgbClr val="FF7F00"/>
        </a:accent1>
        <a:accent2>
          <a:srgbClr val="FF7F00"/>
        </a:accent2>
        <a:accent3>
          <a:srgbClr val="FFFFFF"/>
        </a:accent3>
        <a:accent4>
          <a:srgbClr val="404040"/>
        </a:accent4>
        <a:accent5>
          <a:srgbClr val="FFC0AA"/>
        </a:accent5>
        <a:accent6>
          <a:srgbClr val="E77200"/>
        </a:accent6>
        <a:hlink>
          <a:srgbClr val="4D4D4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ni Passau Vorlage.potx" id="{92CE66A9-A2FD-4942-B1B9-9F56422E0EF0}" vid="{379A416D-3A1F-4ACE-93BE-84FB736E378F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Passau Vorlage</Template>
  <TotalTime>0</TotalTime>
  <Words>956</Words>
  <Application>Microsoft Office PowerPoint</Application>
  <PresentationFormat>Bildschirmpräsentation (4:3)</PresentationFormat>
  <Paragraphs>170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8" baseType="lpstr">
      <vt:lpstr>Arial</vt:lpstr>
      <vt:lpstr>Times New Roman</vt:lpstr>
      <vt:lpstr>Vorlage Uni allgemein</vt:lpstr>
      <vt:lpstr>PowerPoint-Präsentation</vt:lpstr>
      <vt:lpstr>Lernziele: Sitzung 2</vt:lpstr>
      <vt:lpstr>Aufbau der Sitzung</vt:lpstr>
      <vt:lpstr>Kontrollfluss: Programme mit Befehlen steuern</vt:lpstr>
      <vt:lpstr>PowerPoint-Präsentation</vt:lpstr>
      <vt:lpstr>Die for-Schleife</vt:lpstr>
      <vt:lpstr>Warum benötigen wir Befehle, die den Kontrollfluss regeln (Schleifen, Bedindungen &amp; Methoden)? </vt:lpstr>
      <vt:lpstr>Ein Beispiel: Wir programmieren eine einfache  for-Schleife</vt:lpstr>
      <vt:lpstr>Programmierübung I (10 Minuten)</vt:lpstr>
      <vt:lpstr>For-Schleifen vs. While-Schleifen</vt:lpstr>
      <vt:lpstr>Die While-Schleife</vt:lpstr>
      <vt:lpstr>Vertiefende Lektüre zu Schleifen</vt:lpstr>
      <vt:lpstr>PowerPoint-Präsentation</vt:lpstr>
      <vt:lpstr>Bedingungen</vt:lpstr>
      <vt:lpstr>Programierübung II</vt:lpstr>
      <vt:lpstr>Illustration</vt:lpstr>
      <vt:lpstr>PowerPoint-Präsentation</vt:lpstr>
      <vt:lpstr>Functionen &amp; Methoden</vt:lpstr>
      <vt:lpstr>Exkurs: Methoden</vt:lpstr>
      <vt:lpstr>Beispiel: Wir definieren eine einfache Funktion</vt:lpstr>
      <vt:lpstr>Vorteile von selbst erstellten Funktionen</vt:lpstr>
      <vt:lpstr>Functionen: Syntax in R</vt:lpstr>
      <vt:lpstr>Programmierübung III</vt:lpstr>
      <vt:lpstr>Ergebnissicherung</vt:lpstr>
      <vt:lpstr>PowerPoint-Präsentation</vt:lpstr>
    </vt:vector>
  </TitlesOfParts>
  <Company>Universität Passau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Töpfl, Florian</dc:creator>
  <cp:lastModifiedBy>Töpfl, Florian</cp:lastModifiedBy>
  <cp:revision>48</cp:revision>
  <cp:lastPrinted>2014-07-28T11:44:42Z</cp:lastPrinted>
  <dcterms:created xsi:type="dcterms:W3CDTF">2020-09-01T09:12:50Z</dcterms:created>
  <dcterms:modified xsi:type="dcterms:W3CDTF">2021-11-09T09:06:29Z</dcterms:modified>
</cp:coreProperties>
</file>