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72" r:id="rId4"/>
    <p:sldId id="270" r:id="rId5"/>
    <p:sldId id="271" r:id="rId6"/>
    <p:sldId id="275" r:id="rId7"/>
    <p:sldId id="276" r:id="rId8"/>
    <p:sldId id="277" r:id="rId9"/>
    <p:sldId id="278" r:id="rId10"/>
    <p:sldId id="279" r:id="rId11"/>
    <p:sldId id="280" r:id="rId12"/>
    <p:sldId id="281" r:id="rId13"/>
    <p:sldId id="282" r:id="rId14"/>
    <p:sldId id="283" r:id="rId15"/>
    <p:sldId id="284" r:id="rId16"/>
    <p:sldId id="285"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D17"/>
    <a:srgbClr val="308FB9"/>
    <a:srgbClr val="EBC1EC"/>
    <a:srgbClr val="ACBAB0"/>
    <a:srgbClr val="FF66FF"/>
    <a:srgbClr val="3333FF"/>
    <a:srgbClr val="FF6F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4660"/>
  </p:normalViewPr>
  <p:slideViewPr>
    <p:cSldViewPr snapToGrid="0">
      <p:cViewPr varScale="1">
        <p:scale>
          <a:sx n="82" d="100"/>
          <a:sy n="82"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BC025-CDE4-47CE-AD6E-7525099B7C47}" type="doc">
      <dgm:prSet loTypeId="urn:microsoft.com/office/officeart/2005/8/layout/hProcess11" loCatId="process" qsTypeId="urn:microsoft.com/office/officeart/2005/8/quickstyle/simple4" qsCatId="simple" csTypeId="urn:microsoft.com/office/officeart/2005/8/colors/accent1_2" csCatId="accent1" phldr="1"/>
      <dgm:spPr/>
    </dgm:pt>
    <dgm:pt modelId="{891CB65E-7719-47DA-9A7D-BD2C84867001}">
      <dgm:prSet phldrT="[Text]" custT="1"/>
      <dgm:spPr/>
      <dgm:t>
        <a:bodyPr/>
        <a:lstStyle/>
        <a:p>
          <a:r>
            <a:rPr lang="en-IN" sz="1800" dirty="0"/>
            <a:t>Day 1</a:t>
          </a:r>
        </a:p>
        <a:p>
          <a:r>
            <a:rPr lang="en-IN" sz="1800" dirty="0"/>
            <a:t>Data Cleaning</a:t>
          </a:r>
        </a:p>
      </dgm:t>
    </dgm:pt>
    <dgm:pt modelId="{3F83223F-B0DB-41FE-AC29-63923BB3E873}" type="parTrans" cxnId="{93F4DA0F-76DB-44DF-933F-79C84C1AED96}">
      <dgm:prSet/>
      <dgm:spPr/>
      <dgm:t>
        <a:bodyPr/>
        <a:lstStyle/>
        <a:p>
          <a:endParaRPr lang="en-IN"/>
        </a:p>
      </dgm:t>
    </dgm:pt>
    <dgm:pt modelId="{8E6CE8A0-FD63-4A26-9675-4AEE623FE573}" type="sibTrans" cxnId="{93F4DA0F-76DB-44DF-933F-79C84C1AED96}">
      <dgm:prSet/>
      <dgm:spPr/>
      <dgm:t>
        <a:bodyPr/>
        <a:lstStyle/>
        <a:p>
          <a:endParaRPr lang="en-IN"/>
        </a:p>
      </dgm:t>
    </dgm:pt>
    <dgm:pt modelId="{D0299378-F2FB-4695-86D7-07A7DEB0D377}">
      <dgm:prSet phldrT="[Text]" custT="1"/>
      <dgm:spPr/>
      <dgm:t>
        <a:bodyPr/>
        <a:lstStyle/>
        <a:p>
          <a:r>
            <a:rPr lang="en-IN" sz="1800" dirty="0"/>
            <a:t>Day 2</a:t>
          </a:r>
        </a:p>
        <a:p>
          <a:r>
            <a:rPr lang="en-IN" sz="1800" dirty="0"/>
            <a:t>Univariate &amp; Bivariate Analysis</a:t>
          </a:r>
        </a:p>
        <a:p>
          <a:endParaRPr lang="en-IN" sz="2500" dirty="0"/>
        </a:p>
      </dgm:t>
    </dgm:pt>
    <dgm:pt modelId="{4E9322D8-C3AC-44DD-B5EC-544D286B3A17}" type="parTrans" cxnId="{0637CEA3-97A5-42E6-9FD4-C19219479CDF}">
      <dgm:prSet/>
      <dgm:spPr/>
      <dgm:t>
        <a:bodyPr/>
        <a:lstStyle/>
        <a:p>
          <a:endParaRPr lang="en-IN"/>
        </a:p>
      </dgm:t>
    </dgm:pt>
    <dgm:pt modelId="{DCFFB357-B763-4DE5-BEC3-3E4E1F79B60F}" type="sibTrans" cxnId="{0637CEA3-97A5-42E6-9FD4-C19219479CDF}">
      <dgm:prSet/>
      <dgm:spPr/>
      <dgm:t>
        <a:bodyPr/>
        <a:lstStyle/>
        <a:p>
          <a:endParaRPr lang="en-IN"/>
        </a:p>
      </dgm:t>
    </dgm:pt>
    <dgm:pt modelId="{BEB124C5-072D-4F11-9C0C-2EAF5AAED265}">
      <dgm:prSet phldrT="[Text]" custT="1"/>
      <dgm:spPr/>
      <dgm:t>
        <a:bodyPr/>
        <a:lstStyle/>
        <a:p>
          <a:r>
            <a:rPr lang="en-IN" sz="1800" dirty="0"/>
            <a:t>Day 3-4</a:t>
          </a:r>
        </a:p>
        <a:p>
          <a:r>
            <a:rPr lang="en-IN" sz="1800" dirty="0"/>
            <a:t>Model Building</a:t>
          </a:r>
        </a:p>
      </dgm:t>
    </dgm:pt>
    <dgm:pt modelId="{C525FC82-8835-4722-80A6-E674CFE69E8C}" type="parTrans" cxnId="{5551F3F3-3E9F-4ADD-BACC-CFD3D12FCE68}">
      <dgm:prSet/>
      <dgm:spPr/>
      <dgm:t>
        <a:bodyPr/>
        <a:lstStyle/>
        <a:p>
          <a:endParaRPr lang="en-IN"/>
        </a:p>
      </dgm:t>
    </dgm:pt>
    <dgm:pt modelId="{56B925FC-F622-4477-94DC-FFBA11A91B1E}" type="sibTrans" cxnId="{5551F3F3-3E9F-4ADD-BACC-CFD3D12FCE68}">
      <dgm:prSet/>
      <dgm:spPr/>
      <dgm:t>
        <a:bodyPr/>
        <a:lstStyle/>
        <a:p>
          <a:endParaRPr lang="en-IN"/>
        </a:p>
      </dgm:t>
    </dgm:pt>
    <dgm:pt modelId="{847E0894-0A74-4419-92A2-DCCD7F0B713A}">
      <dgm:prSet phldrT="[Text]" custT="1"/>
      <dgm:spPr/>
      <dgm:t>
        <a:bodyPr/>
        <a:lstStyle/>
        <a:p>
          <a:r>
            <a:rPr lang="en-IN" sz="1800" dirty="0"/>
            <a:t>Day 5</a:t>
          </a:r>
        </a:p>
        <a:p>
          <a:r>
            <a:rPr lang="en-IN" sz="1800" dirty="0"/>
            <a:t>Presentation Preparation</a:t>
          </a:r>
        </a:p>
      </dgm:t>
    </dgm:pt>
    <dgm:pt modelId="{6B426E7D-C04D-4D88-B0BE-948EF7147B8B}" type="parTrans" cxnId="{BDE4DE5C-7FF9-47BA-A89D-BEAC78C5BD4E}">
      <dgm:prSet/>
      <dgm:spPr/>
      <dgm:t>
        <a:bodyPr/>
        <a:lstStyle/>
        <a:p>
          <a:endParaRPr lang="en-IN"/>
        </a:p>
      </dgm:t>
    </dgm:pt>
    <dgm:pt modelId="{20C53A99-3040-4B0C-BE73-AB1EB5DF152C}" type="sibTrans" cxnId="{BDE4DE5C-7FF9-47BA-A89D-BEAC78C5BD4E}">
      <dgm:prSet/>
      <dgm:spPr/>
      <dgm:t>
        <a:bodyPr/>
        <a:lstStyle/>
        <a:p>
          <a:endParaRPr lang="en-IN"/>
        </a:p>
      </dgm:t>
    </dgm:pt>
    <dgm:pt modelId="{0B9176DF-FE98-4C60-9EA5-ABA15BDCDC7B}" type="pres">
      <dgm:prSet presAssocID="{908BC025-CDE4-47CE-AD6E-7525099B7C47}" presName="Name0" presStyleCnt="0">
        <dgm:presLayoutVars>
          <dgm:dir/>
          <dgm:resizeHandles val="exact"/>
        </dgm:presLayoutVars>
      </dgm:prSet>
      <dgm:spPr/>
    </dgm:pt>
    <dgm:pt modelId="{5A11B929-5301-4CB6-BD63-1A998BE2A84C}" type="pres">
      <dgm:prSet presAssocID="{908BC025-CDE4-47CE-AD6E-7525099B7C47}" presName="arrow" presStyleLbl="bgShp" presStyleIdx="0" presStyleCnt="1" custLinFactNeighborX="-1749" custLinFactNeighborY="0"/>
      <dgm:spPr/>
    </dgm:pt>
    <dgm:pt modelId="{C8CE45C6-8AB6-4699-AFC5-72CA2A3E57DE}" type="pres">
      <dgm:prSet presAssocID="{908BC025-CDE4-47CE-AD6E-7525099B7C47}" presName="points" presStyleCnt="0"/>
      <dgm:spPr/>
    </dgm:pt>
    <dgm:pt modelId="{B430AD21-E5E4-457E-88C2-8D5F2025EED8}" type="pres">
      <dgm:prSet presAssocID="{891CB65E-7719-47DA-9A7D-BD2C84867001}" presName="compositeA" presStyleCnt="0"/>
      <dgm:spPr/>
    </dgm:pt>
    <dgm:pt modelId="{AAE5F183-641D-45D5-BA6E-BF852A1F663C}" type="pres">
      <dgm:prSet presAssocID="{891CB65E-7719-47DA-9A7D-BD2C84867001}" presName="textA" presStyleLbl="revTx" presStyleIdx="0" presStyleCnt="4">
        <dgm:presLayoutVars>
          <dgm:bulletEnabled val="1"/>
        </dgm:presLayoutVars>
      </dgm:prSet>
      <dgm:spPr/>
    </dgm:pt>
    <dgm:pt modelId="{95377FF4-6D1E-484E-A80A-4417F98255FD}" type="pres">
      <dgm:prSet presAssocID="{891CB65E-7719-47DA-9A7D-BD2C84867001}" presName="circleA" presStyleLbl="node1" presStyleIdx="0" presStyleCnt="4"/>
      <dgm:spPr/>
    </dgm:pt>
    <dgm:pt modelId="{C71F6673-3B01-4A7A-876C-EAFB7DDE8AD8}" type="pres">
      <dgm:prSet presAssocID="{891CB65E-7719-47DA-9A7D-BD2C84867001}" presName="spaceA" presStyleCnt="0"/>
      <dgm:spPr/>
    </dgm:pt>
    <dgm:pt modelId="{A36A5E13-CBE1-4F82-9A26-4C6B85156309}" type="pres">
      <dgm:prSet presAssocID="{8E6CE8A0-FD63-4A26-9675-4AEE623FE573}" presName="space" presStyleCnt="0"/>
      <dgm:spPr/>
    </dgm:pt>
    <dgm:pt modelId="{0E6B760A-873E-43EA-8704-0D58E75F8D20}" type="pres">
      <dgm:prSet presAssocID="{D0299378-F2FB-4695-86D7-07A7DEB0D377}" presName="compositeB" presStyleCnt="0"/>
      <dgm:spPr/>
    </dgm:pt>
    <dgm:pt modelId="{0021950D-7E9E-45E7-A3BD-D3E0F3E235B7}" type="pres">
      <dgm:prSet presAssocID="{D0299378-F2FB-4695-86D7-07A7DEB0D377}" presName="textB" presStyleLbl="revTx" presStyleIdx="1" presStyleCnt="4">
        <dgm:presLayoutVars>
          <dgm:bulletEnabled val="1"/>
        </dgm:presLayoutVars>
      </dgm:prSet>
      <dgm:spPr/>
    </dgm:pt>
    <dgm:pt modelId="{DEFCFE7F-3CEC-48BF-A73F-9FBE267611EE}" type="pres">
      <dgm:prSet presAssocID="{D0299378-F2FB-4695-86D7-07A7DEB0D377}" presName="circleB" presStyleLbl="node1" presStyleIdx="1" presStyleCnt="4"/>
      <dgm:spPr/>
    </dgm:pt>
    <dgm:pt modelId="{6B44212A-A560-4F2A-88C5-D8AF39D2CB78}" type="pres">
      <dgm:prSet presAssocID="{D0299378-F2FB-4695-86D7-07A7DEB0D377}" presName="spaceB" presStyleCnt="0"/>
      <dgm:spPr/>
    </dgm:pt>
    <dgm:pt modelId="{23C2EA69-21F9-4B89-BA28-E237B961297E}" type="pres">
      <dgm:prSet presAssocID="{DCFFB357-B763-4DE5-BEC3-3E4E1F79B60F}" presName="space" presStyleCnt="0"/>
      <dgm:spPr/>
    </dgm:pt>
    <dgm:pt modelId="{27189A86-384F-4FF4-BC52-0AAD83E580C3}" type="pres">
      <dgm:prSet presAssocID="{BEB124C5-072D-4F11-9C0C-2EAF5AAED265}" presName="compositeA" presStyleCnt="0"/>
      <dgm:spPr/>
    </dgm:pt>
    <dgm:pt modelId="{B07715B3-D9FD-41C6-822B-D1E7C7226B7F}" type="pres">
      <dgm:prSet presAssocID="{BEB124C5-072D-4F11-9C0C-2EAF5AAED265}" presName="textA" presStyleLbl="revTx" presStyleIdx="2" presStyleCnt="4">
        <dgm:presLayoutVars>
          <dgm:bulletEnabled val="1"/>
        </dgm:presLayoutVars>
      </dgm:prSet>
      <dgm:spPr/>
    </dgm:pt>
    <dgm:pt modelId="{317E5F68-AE7C-4180-8A83-471B58D49CEC}" type="pres">
      <dgm:prSet presAssocID="{BEB124C5-072D-4F11-9C0C-2EAF5AAED265}" presName="circleA" presStyleLbl="node1" presStyleIdx="2" presStyleCnt="4"/>
      <dgm:spPr/>
    </dgm:pt>
    <dgm:pt modelId="{F4B6FBEC-7395-4A53-9DA5-1F59FC20DFE1}" type="pres">
      <dgm:prSet presAssocID="{BEB124C5-072D-4F11-9C0C-2EAF5AAED265}" presName="spaceA" presStyleCnt="0"/>
      <dgm:spPr/>
    </dgm:pt>
    <dgm:pt modelId="{FE117E22-CD0B-4D36-A821-C61FC482AF5B}" type="pres">
      <dgm:prSet presAssocID="{56B925FC-F622-4477-94DC-FFBA11A91B1E}" presName="space" presStyleCnt="0"/>
      <dgm:spPr/>
    </dgm:pt>
    <dgm:pt modelId="{D1EFAC95-21E2-421C-B106-F0A10E967841}" type="pres">
      <dgm:prSet presAssocID="{847E0894-0A74-4419-92A2-DCCD7F0B713A}" presName="compositeB" presStyleCnt="0"/>
      <dgm:spPr/>
    </dgm:pt>
    <dgm:pt modelId="{D9079E7C-368F-4FFB-84AF-905D293CC264}" type="pres">
      <dgm:prSet presAssocID="{847E0894-0A74-4419-92A2-DCCD7F0B713A}" presName="textB" presStyleLbl="revTx" presStyleIdx="3" presStyleCnt="4">
        <dgm:presLayoutVars>
          <dgm:bulletEnabled val="1"/>
        </dgm:presLayoutVars>
      </dgm:prSet>
      <dgm:spPr/>
    </dgm:pt>
    <dgm:pt modelId="{905197A5-4A44-4002-8EB4-8EBDE58E4072}" type="pres">
      <dgm:prSet presAssocID="{847E0894-0A74-4419-92A2-DCCD7F0B713A}" presName="circleB" presStyleLbl="node1" presStyleIdx="3" presStyleCnt="4"/>
      <dgm:spPr/>
    </dgm:pt>
    <dgm:pt modelId="{72D39D1E-D80E-46EC-8261-9F2B6CAC1275}" type="pres">
      <dgm:prSet presAssocID="{847E0894-0A74-4419-92A2-DCCD7F0B713A}" presName="spaceB" presStyleCnt="0"/>
      <dgm:spPr/>
    </dgm:pt>
  </dgm:ptLst>
  <dgm:cxnLst>
    <dgm:cxn modelId="{93F4DA0F-76DB-44DF-933F-79C84C1AED96}" srcId="{908BC025-CDE4-47CE-AD6E-7525099B7C47}" destId="{891CB65E-7719-47DA-9A7D-BD2C84867001}" srcOrd="0" destOrd="0" parTransId="{3F83223F-B0DB-41FE-AC29-63923BB3E873}" sibTransId="{8E6CE8A0-FD63-4A26-9675-4AEE623FE573}"/>
    <dgm:cxn modelId="{BDE4DE5C-7FF9-47BA-A89D-BEAC78C5BD4E}" srcId="{908BC025-CDE4-47CE-AD6E-7525099B7C47}" destId="{847E0894-0A74-4419-92A2-DCCD7F0B713A}" srcOrd="3" destOrd="0" parTransId="{6B426E7D-C04D-4D88-B0BE-948EF7147B8B}" sibTransId="{20C53A99-3040-4B0C-BE73-AB1EB5DF152C}"/>
    <dgm:cxn modelId="{FF590A5E-E56D-45E0-880C-09C31D850F75}" type="presOf" srcId="{908BC025-CDE4-47CE-AD6E-7525099B7C47}" destId="{0B9176DF-FE98-4C60-9EA5-ABA15BDCDC7B}" srcOrd="0" destOrd="0" presId="urn:microsoft.com/office/officeart/2005/8/layout/hProcess11"/>
    <dgm:cxn modelId="{A3436769-6A49-4591-B417-9D6912EF394C}" type="presOf" srcId="{D0299378-F2FB-4695-86D7-07A7DEB0D377}" destId="{0021950D-7E9E-45E7-A3BD-D3E0F3E235B7}" srcOrd="0" destOrd="0" presId="urn:microsoft.com/office/officeart/2005/8/layout/hProcess11"/>
    <dgm:cxn modelId="{B49BDD4C-E9D5-4C56-B47B-BC9C83B9E6A8}" type="presOf" srcId="{BEB124C5-072D-4F11-9C0C-2EAF5AAED265}" destId="{B07715B3-D9FD-41C6-822B-D1E7C7226B7F}" srcOrd="0" destOrd="0" presId="urn:microsoft.com/office/officeart/2005/8/layout/hProcess11"/>
    <dgm:cxn modelId="{0637CEA3-97A5-42E6-9FD4-C19219479CDF}" srcId="{908BC025-CDE4-47CE-AD6E-7525099B7C47}" destId="{D0299378-F2FB-4695-86D7-07A7DEB0D377}" srcOrd="1" destOrd="0" parTransId="{4E9322D8-C3AC-44DD-B5EC-544D286B3A17}" sibTransId="{DCFFB357-B763-4DE5-BEC3-3E4E1F79B60F}"/>
    <dgm:cxn modelId="{1AF7DFB6-75CD-46E2-988D-2014A4EAF3B4}" type="presOf" srcId="{847E0894-0A74-4419-92A2-DCCD7F0B713A}" destId="{D9079E7C-368F-4FFB-84AF-905D293CC264}" srcOrd="0" destOrd="0" presId="urn:microsoft.com/office/officeart/2005/8/layout/hProcess11"/>
    <dgm:cxn modelId="{C3CC7EF3-1385-4A5E-B5D8-EFBA936AA008}" type="presOf" srcId="{891CB65E-7719-47DA-9A7D-BD2C84867001}" destId="{AAE5F183-641D-45D5-BA6E-BF852A1F663C}" srcOrd="0" destOrd="0" presId="urn:microsoft.com/office/officeart/2005/8/layout/hProcess11"/>
    <dgm:cxn modelId="{5551F3F3-3E9F-4ADD-BACC-CFD3D12FCE68}" srcId="{908BC025-CDE4-47CE-AD6E-7525099B7C47}" destId="{BEB124C5-072D-4F11-9C0C-2EAF5AAED265}" srcOrd="2" destOrd="0" parTransId="{C525FC82-8835-4722-80A6-E674CFE69E8C}" sibTransId="{56B925FC-F622-4477-94DC-FFBA11A91B1E}"/>
    <dgm:cxn modelId="{B003C699-D5E6-4429-9ABD-8CD4F0F0164C}" type="presParOf" srcId="{0B9176DF-FE98-4C60-9EA5-ABA15BDCDC7B}" destId="{5A11B929-5301-4CB6-BD63-1A998BE2A84C}" srcOrd="0" destOrd="0" presId="urn:microsoft.com/office/officeart/2005/8/layout/hProcess11"/>
    <dgm:cxn modelId="{8D37A973-9EDD-49E1-90F8-8676FC7CD70C}" type="presParOf" srcId="{0B9176DF-FE98-4C60-9EA5-ABA15BDCDC7B}" destId="{C8CE45C6-8AB6-4699-AFC5-72CA2A3E57DE}" srcOrd="1" destOrd="0" presId="urn:microsoft.com/office/officeart/2005/8/layout/hProcess11"/>
    <dgm:cxn modelId="{A27CB0DD-E4B2-456A-872B-1D50D369DD41}" type="presParOf" srcId="{C8CE45C6-8AB6-4699-AFC5-72CA2A3E57DE}" destId="{B430AD21-E5E4-457E-88C2-8D5F2025EED8}" srcOrd="0" destOrd="0" presId="urn:microsoft.com/office/officeart/2005/8/layout/hProcess11"/>
    <dgm:cxn modelId="{0F6B7DA1-40F6-4078-9233-7A0FE4228933}" type="presParOf" srcId="{B430AD21-E5E4-457E-88C2-8D5F2025EED8}" destId="{AAE5F183-641D-45D5-BA6E-BF852A1F663C}" srcOrd="0" destOrd="0" presId="urn:microsoft.com/office/officeart/2005/8/layout/hProcess11"/>
    <dgm:cxn modelId="{F151903E-9A3F-4ED3-B469-474DC35EACD4}" type="presParOf" srcId="{B430AD21-E5E4-457E-88C2-8D5F2025EED8}" destId="{95377FF4-6D1E-484E-A80A-4417F98255FD}" srcOrd="1" destOrd="0" presId="urn:microsoft.com/office/officeart/2005/8/layout/hProcess11"/>
    <dgm:cxn modelId="{099C3401-5A09-45F1-8E72-782EA451384C}" type="presParOf" srcId="{B430AD21-E5E4-457E-88C2-8D5F2025EED8}" destId="{C71F6673-3B01-4A7A-876C-EAFB7DDE8AD8}" srcOrd="2" destOrd="0" presId="urn:microsoft.com/office/officeart/2005/8/layout/hProcess11"/>
    <dgm:cxn modelId="{2DDD5883-05D6-4CA9-879B-E65970D78E96}" type="presParOf" srcId="{C8CE45C6-8AB6-4699-AFC5-72CA2A3E57DE}" destId="{A36A5E13-CBE1-4F82-9A26-4C6B85156309}" srcOrd="1" destOrd="0" presId="urn:microsoft.com/office/officeart/2005/8/layout/hProcess11"/>
    <dgm:cxn modelId="{88486D35-92BB-44DB-9689-8750214E6346}" type="presParOf" srcId="{C8CE45C6-8AB6-4699-AFC5-72CA2A3E57DE}" destId="{0E6B760A-873E-43EA-8704-0D58E75F8D20}" srcOrd="2" destOrd="0" presId="urn:microsoft.com/office/officeart/2005/8/layout/hProcess11"/>
    <dgm:cxn modelId="{61BAAEF3-3303-4F76-8370-969D1D63D3C6}" type="presParOf" srcId="{0E6B760A-873E-43EA-8704-0D58E75F8D20}" destId="{0021950D-7E9E-45E7-A3BD-D3E0F3E235B7}" srcOrd="0" destOrd="0" presId="urn:microsoft.com/office/officeart/2005/8/layout/hProcess11"/>
    <dgm:cxn modelId="{874AA2A6-AD9A-472F-89D4-2412ECDA715F}" type="presParOf" srcId="{0E6B760A-873E-43EA-8704-0D58E75F8D20}" destId="{DEFCFE7F-3CEC-48BF-A73F-9FBE267611EE}" srcOrd="1" destOrd="0" presId="urn:microsoft.com/office/officeart/2005/8/layout/hProcess11"/>
    <dgm:cxn modelId="{207A1398-6769-41B9-A864-00156A219261}" type="presParOf" srcId="{0E6B760A-873E-43EA-8704-0D58E75F8D20}" destId="{6B44212A-A560-4F2A-88C5-D8AF39D2CB78}" srcOrd="2" destOrd="0" presId="urn:microsoft.com/office/officeart/2005/8/layout/hProcess11"/>
    <dgm:cxn modelId="{132623E5-0E15-403C-BE9C-8B8AD6404BC7}" type="presParOf" srcId="{C8CE45C6-8AB6-4699-AFC5-72CA2A3E57DE}" destId="{23C2EA69-21F9-4B89-BA28-E237B961297E}" srcOrd="3" destOrd="0" presId="urn:microsoft.com/office/officeart/2005/8/layout/hProcess11"/>
    <dgm:cxn modelId="{65743E88-6E57-4F95-BD70-7E30844A162E}" type="presParOf" srcId="{C8CE45C6-8AB6-4699-AFC5-72CA2A3E57DE}" destId="{27189A86-384F-4FF4-BC52-0AAD83E580C3}" srcOrd="4" destOrd="0" presId="urn:microsoft.com/office/officeart/2005/8/layout/hProcess11"/>
    <dgm:cxn modelId="{59C3F58F-6DAA-43AC-B662-3B26EC278CB1}" type="presParOf" srcId="{27189A86-384F-4FF4-BC52-0AAD83E580C3}" destId="{B07715B3-D9FD-41C6-822B-D1E7C7226B7F}" srcOrd="0" destOrd="0" presId="urn:microsoft.com/office/officeart/2005/8/layout/hProcess11"/>
    <dgm:cxn modelId="{42319707-E93C-4714-8C5B-51C1A47E8356}" type="presParOf" srcId="{27189A86-384F-4FF4-BC52-0AAD83E580C3}" destId="{317E5F68-AE7C-4180-8A83-471B58D49CEC}" srcOrd="1" destOrd="0" presId="urn:microsoft.com/office/officeart/2005/8/layout/hProcess11"/>
    <dgm:cxn modelId="{6A8415AB-563B-4A03-9FED-DBB74A63E9F0}" type="presParOf" srcId="{27189A86-384F-4FF4-BC52-0AAD83E580C3}" destId="{F4B6FBEC-7395-4A53-9DA5-1F59FC20DFE1}" srcOrd="2" destOrd="0" presId="urn:microsoft.com/office/officeart/2005/8/layout/hProcess11"/>
    <dgm:cxn modelId="{C296AB00-3A62-40B4-BD13-80741CA502D2}" type="presParOf" srcId="{C8CE45C6-8AB6-4699-AFC5-72CA2A3E57DE}" destId="{FE117E22-CD0B-4D36-A821-C61FC482AF5B}" srcOrd="5" destOrd="0" presId="urn:microsoft.com/office/officeart/2005/8/layout/hProcess11"/>
    <dgm:cxn modelId="{495F09EE-BB3C-43BA-A2D2-74981F520119}" type="presParOf" srcId="{C8CE45C6-8AB6-4699-AFC5-72CA2A3E57DE}" destId="{D1EFAC95-21E2-421C-B106-F0A10E967841}" srcOrd="6" destOrd="0" presId="urn:microsoft.com/office/officeart/2005/8/layout/hProcess11"/>
    <dgm:cxn modelId="{8DC53516-9C8F-4262-BA6A-EFC33FEA93D6}" type="presParOf" srcId="{D1EFAC95-21E2-421C-B106-F0A10E967841}" destId="{D9079E7C-368F-4FFB-84AF-905D293CC264}" srcOrd="0" destOrd="0" presId="urn:microsoft.com/office/officeart/2005/8/layout/hProcess11"/>
    <dgm:cxn modelId="{A2FECD65-651D-4503-A0E8-A6980543CB59}" type="presParOf" srcId="{D1EFAC95-21E2-421C-B106-F0A10E967841}" destId="{905197A5-4A44-4002-8EB4-8EBDE58E4072}" srcOrd="1" destOrd="0" presId="urn:microsoft.com/office/officeart/2005/8/layout/hProcess11"/>
    <dgm:cxn modelId="{05E45C4C-3D41-464E-ADE8-FCF016F5C97B}" type="presParOf" srcId="{D1EFAC95-21E2-421C-B106-F0A10E967841}" destId="{72D39D1E-D80E-46EC-8261-9F2B6CAC1275}" srcOrd="2" destOrd="0" presId="urn:microsoft.com/office/officeart/2005/8/layout/hProcess1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1B929-5301-4CB6-BD63-1A998BE2A84C}">
      <dsp:nvSpPr>
        <dsp:cNvPr id="0" name=""/>
        <dsp:cNvSpPr/>
      </dsp:nvSpPr>
      <dsp:spPr>
        <a:xfrm>
          <a:off x="0" y="1194708"/>
          <a:ext cx="11367436" cy="1592944"/>
        </a:xfrm>
        <a:prstGeom prst="notchedRightArrow">
          <a:avLst/>
        </a:prstGeom>
        <a:solidFill>
          <a:schemeClr val="accent1">
            <a:tint val="40000"/>
            <a:hueOff val="0"/>
            <a:satOff val="0"/>
            <a:lumOff val="0"/>
            <a:alphaOff val="0"/>
          </a:schemeClr>
        </a:solidFill>
        <a:ln>
          <a:noFill/>
        </a:ln>
        <a:effectLst>
          <a:outerShdw blurRad="50800" dist="15875" dir="5400000" algn="ctr" rotWithShape="0">
            <a:srgbClr val="000000">
              <a:alpha val="68000"/>
            </a:srgbClr>
          </a:outerShdw>
        </a:effectLst>
      </dsp:spPr>
      <dsp:style>
        <a:lnRef idx="0">
          <a:scrgbClr r="0" g="0" b="0"/>
        </a:lnRef>
        <a:fillRef idx="1">
          <a:scrgbClr r="0" g="0" b="0"/>
        </a:fillRef>
        <a:effectRef idx="2">
          <a:scrgbClr r="0" g="0" b="0"/>
        </a:effectRef>
        <a:fontRef idx="minor"/>
      </dsp:style>
    </dsp:sp>
    <dsp:sp modelId="{AAE5F183-641D-45D5-BA6E-BF852A1F663C}">
      <dsp:nvSpPr>
        <dsp:cNvPr id="0" name=""/>
        <dsp:cNvSpPr/>
      </dsp:nvSpPr>
      <dsp:spPr>
        <a:xfrm>
          <a:off x="5120" y="0"/>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IN" sz="1800" kern="1200" dirty="0"/>
            <a:t>Day 1</a:t>
          </a:r>
        </a:p>
        <a:p>
          <a:pPr marL="0" lvl="0" indent="0" algn="ctr" defTabSz="800100">
            <a:lnSpc>
              <a:spcPct val="90000"/>
            </a:lnSpc>
            <a:spcBef>
              <a:spcPct val="0"/>
            </a:spcBef>
            <a:spcAft>
              <a:spcPct val="35000"/>
            </a:spcAft>
            <a:buNone/>
          </a:pPr>
          <a:r>
            <a:rPr lang="en-IN" sz="1800" kern="1200" dirty="0"/>
            <a:t>Data Cleaning</a:t>
          </a:r>
        </a:p>
      </dsp:txBody>
      <dsp:txXfrm>
        <a:off x="5120" y="0"/>
        <a:ext cx="2462759" cy="1592944"/>
      </dsp:txXfrm>
    </dsp:sp>
    <dsp:sp modelId="{95377FF4-6D1E-484E-A80A-4417F98255FD}">
      <dsp:nvSpPr>
        <dsp:cNvPr id="0" name=""/>
        <dsp:cNvSpPr/>
      </dsp:nvSpPr>
      <dsp:spPr>
        <a:xfrm>
          <a:off x="1037381"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 modelId="{0021950D-7E9E-45E7-A3BD-D3E0F3E235B7}">
      <dsp:nvSpPr>
        <dsp:cNvPr id="0" name=""/>
        <dsp:cNvSpPr/>
      </dsp:nvSpPr>
      <dsp:spPr>
        <a:xfrm>
          <a:off x="2591017" y="2389417"/>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IN" sz="1800" kern="1200" dirty="0"/>
            <a:t>Day 2</a:t>
          </a:r>
        </a:p>
        <a:p>
          <a:pPr marL="0" lvl="0" indent="0" algn="ctr" defTabSz="800100">
            <a:lnSpc>
              <a:spcPct val="90000"/>
            </a:lnSpc>
            <a:spcBef>
              <a:spcPct val="0"/>
            </a:spcBef>
            <a:spcAft>
              <a:spcPct val="35000"/>
            </a:spcAft>
            <a:buNone/>
          </a:pPr>
          <a:r>
            <a:rPr lang="en-IN" sz="1800" kern="1200" dirty="0"/>
            <a:t>Univariate &amp; Bivariate Analysis</a:t>
          </a:r>
        </a:p>
        <a:p>
          <a:pPr marL="0" lvl="0" indent="0" algn="ctr" defTabSz="800100">
            <a:lnSpc>
              <a:spcPct val="90000"/>
            </a:lnSpc>
            <a:spcBef>
              <a:spcPct val="0"/>
            </a:spcBef>
            <a:spcAft>
              <a:spcPct val="35000"/>
            </a:spcAft>
            <a:buNone/>
          </a:pPr>
          <a:endParaRPr lang="en-IN" sz="2500" kern="1200" dirty="0"/>
        </a:p>
      </dsp:txBody>
      <dsp:txXfrm>
        <a:off x="2591017" y="2389417"/>
        <a:ext cx="2462759" cy="1592944"/>
      </dsp:txXfrm>
    </dsp:sp>
    <dsp:sp modelId="{DEFCFE7F-3CEC-48BF-A73F-9FBE267611EE}">
      <dsp:nvSpPr>
        <dsp:cNvPr id="0" name=""/>
        <dsp:cNvSpPr/>
      </dsp:nvSpPr>
      <dsp:spPr>
        <a:xfrm>
          <a:off x="3623279"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 modelId="{B07715B3-D9FD-41C6-822B-D1E7C7226B7F}">
      <dsp:nvSpPr>
        <dsp:cNvPr id="0" name=""/>
        <dsp:cNvSpPr/>
      </dsp:nvSpPr>
      <dsp:spPr>
        <a:xfrm>
          <a:off x="5176915" y="0"/>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IN" sz="1800" kern="1200" dirty="0"/>
            <a:t>Day 3-4</a:t>
          </a:r>
        </a:p>
        <a:p>
          <a:pPr marL="0" lvl="0" indent="0" algn="ctr" defTabSz="800100">
            <a:lnSpc>
              <a:spcPct val="90000"/>
            </a:lnSpc>
            <a:spcBef>
              <a:spcPct val="0"/>
            </a:spcBef>
            <a:spcAft>
              <a:spcPct val="35000"/>
            </a:spcAft>
            <a:buNone/>
          </a:pPr>
          <a:r>
            <a:rPr lang="en-IN" sz="1800" kern="1200" dirty="0"/>
            <a:t>Model Building</a:t>
          </a:r>
        </a:p>
      </dsp:txBody>
      <dsp:txXfrm>
        <a:off x="5176915" y="0"/>
        <a:ext cx="2462759" cy="1592944"/>
      </dsp:txXfrm>
    </dsp:sp>
    <dsp:sp modelId="{317E5F68-AE7C-4180-8A83-471B58D49CEC}">
      <dsp:nvSpPr>
        <dsp:cNvPr id="0" name=""/>
        <dsp:cNvSpPr/>
      </dsp:nvSpPr>
      <dsp:spPr>
        <a:xfrm>
          <a:off x="6209176"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 modelId="{D9079E7C-368F-4FFB-84AF-905D293CC264}">
      <dsp:nvSpPr>
        <dsp:cNvPr id="0" name=""/>
        <dsp:cNvSpPr/>
      </dsp:nvSpPr>
      <dsp:spPr>
        <a:xfrm>
          <a:off x="7762812" y="2389417"/>
          <a:ext cx="2462759" cy="15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IN" sz="1800" kern="1200" dirty="0"/>
            <a:t>Day 5</a:t>
          </a:r>
        </a:p>
        <a:p>
          <a:pPr marL="0" lvl="0" indent="0" algn="ctr" defTabSz="800100">
            <a:lnSpc>
              <a:spcPct val="90000"/>
            </a:lnSpc>
            <a:spcBef>
              <a:spcPct val="0"/>
            </a:spcBef>
            <a:spcAft>
              <a:spcPct val="35000"/>
            </a:spcAft>
            <a:buNone/>
          </a:pPr>
          <a:r>
            <a:rPr lang="en-IN" sz="1800" kern="1200" dirty="0"/>
            <a:t>Presentation Preparation</a:t>
          </a:r>
        </a:p>
      </dsp:txBody>
      <dsp:txXfrm>
        <a:off x="7762812" y="2389417"/>
        <a:ext cx="2462759" cy="1592944"/>
      </dsp:txXfrm>
    </dsp:sp>
    <dsp:sp modelId="{905197A5-4A44-4002-8EB4-8EBDE58E4072}">
      <dsp:nvSpPr>
        <dsp:cNvPr id="0" name=""/>
        <dsp:cNvSpPr/>
      </dsp:nvSpPr>
      <dsp:spPr>
        <a:xfrm>
          <a:off x="8795074" y="1792062"/>
          <a:ext cx="398236" cy="398236"/>
        </a:xfrm>
        <a:prstGeom prst="ellipse">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93487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43205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42157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191638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5456DFC-93DE-4DDF-9E6B-16F3475D27C9}" type="datetimeFigureOut">
              <a:rPr lang="en-IN" smtClean="0"/>
              <a:t>11-08-2023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73272E-7987-4F5E-A354-6ED32D2EE51D}" type="slidenum">
              <a:rPr lang="en-IN" smtClean="0"/>
              <a:t>‹#›</a:t>
            </a:fld>
            <a:endParaRPr lang="en-IN"/>
          </a:p>
        </p:txBody>
      </p:sp>
    </p:spTree>
    <p:extLst>
      <p:ext uri="{BB962C8B-B14F-4D97-AF65-F5344CB8AC3E}">
        <p14:creationId xmlns:p14="http://schemas.microsoft.com/office/powerpoint/2010/main" val="36083323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456DFC-93DE-4DDF-9E6B-16F3475D27C9}"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2452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56DFC-93DE-4DDF-9E6B-16F3475D27C9}" type="datetimeFigureOut">
              <a:rPr lang="en-IN" smtClean="0"/>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18394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456DFC-93DE-4DDF-9E6B-16F3475D27C9}" type="datetimeFigureOut">
              <a:rPr lang="en-IN" smtClean="0"/>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75756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56DFC-93DE-4DDF-9E6B-16F3475D27C9}" type="datetimeFigureOut">
              <a:rPr lang="en-IN" smtClean="0"/>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328745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56DFC-93DE-4DDF-9E6B-16F3475D27C9}"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54050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56DFC-93DE-4DDF-9E6B-16F3475D27C9}" type="datetimeFigureOut">
              <a:rPr lang="en-IN" smtClean="0"/>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3272E-7987-4F5E-A354-6ED32D2EE51D}" type="slidenum">
              <a:rPr lang="en-IN" smtClean="0"/>
              <a:t>‹#›</a:t>
            </a:fld>
            <a:endParaRPr lang="en-IN"/>
          </a:p>
        </p:txBody>
      </p:sp>
    </p:spTree>
    <p:extLst>
      <p:ext uri="{BB962C8B-B14F-4D97-AF65-F5344CB8AC3E}">
        <p14:creationId xmlns:p14="http://schemas.microsoft.com/office/powerpoint/2010/main" val="20111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5456DFC-93DE-4DDF-9E6B-16F3475D27C9}" type="datetimeFigureOut">
              <a:rPr lang="en-IN" smtClean="0"/>
              <a:t>11-08-2023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73272E-7987-4F5E-A354-6ED32D2EE51D}" type="slidenum">
              <a:rPr lang="en-IN" smtClean="0"/>
              <a:t>‹#›</a:t>
            </a:fld>
            <a:endParaRPr lang="en-IN"/>
          </a:p>
        </p:txBody>
      </p:sp>
    </p:spTree>
    <p:extLst>
      <p:ext uri="{BB962C8B-B14F-4D97-AF65-F5344CB8AC3E}">
        <p14:creationId xmlns:p14="http://schemas.microsoft.com/office/powerpoint/2010/main" val="393805676"/>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jpe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1.xm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1.xml"/><Relationship Id="rId2" Type="http://schemas.openxmlformats.org/officeDocument/2006/relationships/image" Target="../media/image2.png"/><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70BE-2349-6928-4887-BFBC36AA44A8}"/>
              </a:ext>
            </a:extLst>
          </p:cNvPr>
          <p:cNvSpPr>
            <a:spLocks noGrp="1"/>
          </p:cNvSpPr>
          <p:nvPr>
            <p:ph type="ctrTitle"/>
          </p:nvPr>
        </p:nvSpPr>
        <p:spPr>
          <a:xfrm>
            <a:off x="-28746" y="2198352"/>
            <a:ext cx="9156834" cy="1911101"/>
          </a:xfrm>
        </p:spPr>
        <p:txBody>
          <a:bodyPr>
            <a:normAutofit/>
          </a:bodyPr>
          <a:lstStyle/>
          <a:p>
            <a:r>
              <a:rPr lang="en-IN" dirty="0">
                <a:latin typeface="Abril Fatface" panose="02000503000000020003" pitchFamily="2" charset="0"/>
              </a:rPr>
              <a:t>Used Car Price Prediction</a:t>
            </a:r>
          </a:p>
        </p:txBody>
      </p:sp>
      <p:grpSp>
        <p:nvGrpSpPr>
          <p:cNvPr id="43" name="Group 42">
            <a:extLst>
              <a:ext uri="{FF2B5EF4-FFF2-40B4-BE49-F238E27FC236}">
                <a16:creationId xmlns:a16="http://schemas.microsoft.com/office/drawing/2014/main" id="{EDD3EE1F-2B4F-2C67-D75A-FFB8D65FF6C9}"/>
              </a:ext>
            </a:extLst>
          </p:cNvPr>
          <p:cNvGrpSpPr/>
          <p:nvPr/>
        </p:nvGrpSpPr>
        <p:grpSpPr>
          <a:xfrm>
            <a:off x="709553" y="5525172"/>
            <a:ext cx="10971589" cy="869349"/>
            <a:chOff x="775655" y="5558223"/>
            <a:chExt cx="10971589" cy="869349"/>
          </a:xfrm>
        </p:grpSpPr>
        <p:pic>
          <p:nvPicPr>
            <p:cNvPr id="44" name="Graphic 43" descr="Statistics with solid fill">
              <a:extLst>
                <a:ext uri="{FF2B5EF4-FFF2-40B4-BE49-F238E27FC236}">
                  <a16:creationId xmlns:a16="http://schemas.microsoft.com/office/drawing/2014/main" id="{D9874712-42A1-1B66-9CF7-F3D752EA9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45" name="Graphic 44" descr="Research with solid fill">
              <a:extLst>
                <a:ext uri="{FF2B5EF4-FFF2-40B4-BE49-F238E27FC236}">
                  <a16:creationId xmlns:a16="http://schemas.microsoft.com/office/drawing/2014/main" id="{E1E9B9F2-1F42-5550-91DF-0C06C782C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46" name="Graphic 45" descr="Statistics with solid fill">
              <a:extLst>
                <a:ext uri="{FF2B5EF4-FFF2-40B4-BE49-F238E27FC236}">
                  <a16:creationId xmlns:a16="http://schemas.microsoft.com/office/drawing/2014/main" id="{D539C52D-AE15-7442-24A9-EDE77F8D1C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47" name="Graphic 46" descr="Bar chart with solid fill">
              <a:extLst>
                <a:ext uri="{FF2B5EF4-FFF2-40B4-BE49-F238E27FC236}">
                  <a16:creationId xmlns:a16="http://schemas.microsoft.com/office/drawing/2014/main" id="{73E9703B-7295-243E-83F6-2B8CFA9615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48" name="Graphic 47" descr="Bar chart with solid fill">
              <a:extLst>
                <a:ext uri="{FF2B5EF4-FFF2-40B4-BE49-F238E27FC236}">
                  <a16:creationId xmlns:a16="http://schemas.microsoft.com/office/drawing/2014/main" id="{2E11EC00-AC03-8E88-0737-51D2891DB3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49" name="Graphic 48" descr="Pie chart with solid fill">
              <a:extLst>
                <a:ext uri="{FF2B5EF4-FFF2-40B4-BE49-F238E27FC236}">
                  <a16:creationId xmlns:a16="http://schemas.microsoft.com/office/drawing/2014/main" id="{E348030F-A631-CC12-4067-8BAC3538D8F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50" name="Graphic 49" descr="Database with solid fill">
              <a:extLst>
                <a:ext uri="{FF2B5EF4-FFF2-40B4-BE49-F238E27FC236}">
                  <a16:creationId xmlns:a16="http://schemas.microsoft.com/office/drawing/2014/main" id="{B8CCA7DD-BEAE-C4AA-DCD3-2C877EB4A13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sp>
        <p:nvSpPr>
          <p:cNvPr id="6" name="TextBox 5">
            <a:extLst>
              <a:ext uri="{FF2B5EF4-FFF2-40B4-BE49-F238E27FC236}">
                <a16:creationId xmlns:a16="http://schemas.microsoft.com/office/drawing/2014/main" id="{E9DDEB5F-68FE-D01C-8048-7A02945FB5D9}"/>
              </a:ext>
            </a:extLst>
          </p:cNvPr>
          <p:cNvSpPr txBox="1"/>
          <p:nvPr/>
        </p:nvSpPr>
        <p:spPr>
          <a:xfrm>
            <a:off x="296138" y="0"/>
            <a:ext cx="8507066" cy="1938992"/>
          </a:xfrm>
          <a:prstGeom prst="rect">
            <a:avLst/>
          </a:prstGeom>
          <a:noFill/>
        </p:spPr>
        <p:txBody>
          <a:bodyPr wrap="square" rtlCol="0">
            <a:spAutoFit/>
          </a:bodyPr>
          <a:lstStyle/>
          <a:p>
            <a:r>
              <a:rPr lang="en-IN" sz="6000" dirty="0">
                <a:latin typeface="Abril Fatface" panose="02000503000000020003" pitchFamily="2" charset="0"/>
                <a:ea typeface="+mj-ea"/>
                <a:cs typeface="+mj-cs"/>
              </a:rPr>
              <a:t>         Hyundai</a:t>
            </a:r>
            <a:r>
              <a:rPr lang="en-IN" b="0" i="0" dirty="0">
                <a:solidFill>
                  <a:srgbClr val="000000"/>
                </a:solidFill>
                <a:effectLst/>
                <a:latin typeface="Linux Libertine"/>
              </a:rPr>
              <a:t>   </a:t>
            </a:r>
            <a:r>
              <a:rPr lang="en-IN" sz="6000" dirty="0">
                <a:latin typeface="Abril Fatface" panose="02000503000000020003" pitchFamily="2" charset="0"/>
                <a:ea typeface="+mj-ea"/>
                <a:cs typeface="+mj-cs"/>
              </a:rPr>
              <a:t>Motor</a:t>
            </a:r>
          </a:p>
          <a:p>
            <a:r>
              <a:rPr lang="en-IN" sz="6000" dirty="0">
                <a:latin typeface="Abril Fatface" panose="02000503000000020003" pitchFamily="2" charset="0"/>
                <a:ea typeface="+mj-ea"/>
                <a:cs typeface="+mj-cs"/>
              </a:rPr>
              <a:t>                Company</a:t>
            </a:r>
            <a:endParaRPr lang="en-IN" dirty="0"/>
          </a:p>
        </p:txBody>
      </p:sp>
      <p:pic>
        <p:nvPicPr>
          <p:cNvPr id="13" name="Picture 12">
            <a:extLst>
              <a:ext uri="{FF2B5EF4-FFF2-40B4-BE49-F238E27FC236}">
                <a16:creationId xmlns:a16="http://schemas.microsoft.com/office/drawing/2014/main" id="{FA922220-559F-74F1-DFCB-5EC271EBB7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26344" y="385688"/>
            <a:ext cx="2685449" cy="2143262"/>
          </a:xfrm>
          <a:prstGeom prst="rect">
            <a:avLst/>
          </a:prstGeom>
        </p:spPr>
      </p:pic>
      <p:pic>
        <p:nvPicPr>
          <p:cNvPr id="15" name="Picture 14">
            <a:extLst>
              <a:ext uri="{FF2B5EF4-FFF2-40B4-BE49-F238E27FC236}">
                <a16:creationId xmlns:a16="http://schemas.microsoft.com/office/drawing/2014/main" id="{78A8EF55-E38E-0D3E-DFE5-9CD52F3F872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38017" y="2247639"/>
            <a:ext cx="2143125" cy="2143125"/>
          </a:xfrm>
          <a:prstGeom prst="rect">
            <a:avLst/>
          </a:prstGeom>
        </p:spPr>
      </p:pic>
    </p:spTree>
    <p:extLst>
      <p:ext uri="{BB962C8B-B14F-4D97-AF65-F5344CB8AC3E}">
        <p14:creationId xmlns:p14="http://schemas.microsoft.com/office/powerpoint/2010/main" val="62850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148320" y="372867"/>
            <a:ext cx="6641432" cy="553998"/>
          </a:xfrm>
          <a:prstGeom prst="rect">
            <a:avLst/>
          </a:prstGeom>
          <a:noFill/>
        </p:spPr>
        <p:txBody>
          <a:bodyPr wrap="square" rtlCol="0">
            <a:spAutoFit/>
          </a:bodyPr>
          <a:lstStyle/>
          <a:p>
            <a:r>
              <a:rPr lang="en-IN" sz="3000" dirty="0">
                <a:solidFill>
                  <a:srgbClr val="000000"/>
                </a:solidFill>
                <a:latin typeface="Abril Fatface"/>
              </a:rPr>
              <a:t>Distribution of Numerical Variables</a:t>
            </a:r>
          </a:p>
        </p:txBody>
      </p:sp>
      <p:pic>
        <p:nvPicPr>
          <p:cNvPr id="3" name="Picture 2">
            <a:extLst>
              <a:ext uri="{FF2B5EF4-FFF2-40B4-BE49-F238E27FC236}">
                <a16:creationId xmlns:a16="http://schemas.microsoft.com/office/drawing/2014/main" id="{ED490613-8A83-F066-F008-C24DB8711E93}"/>
              </a:ext>
            </a:extLst>
          </p:cNvPr>
          <p:cNvPicPr>
            <a:picLocks noChangeAspect="1"/>
          </p:cNvPicPr>
          <p:nvPr/>
        </p:nvPicPr>
        <p:blipFill>
          <a:blip r:embed="rId2"/>
          <a:stretch>
            <a:fillRect/>
          </a:stretch>
        </p:blipFill>
        <p:spPr>
          <a:xfrm>
            <a:off x="247123" y="1288142"/>
            <a:ext cx="5848877" cy="3944064"/>
          </a:xfrm>
          <a:prstGeom prst="rect">
            <a:avLst/>
          </a:prstGeom>
        </p:spPr>
      </p:pic>
      <p:pic>
        <p:nvPicPr>
          <p:cNvPr id="7" name="Picture 6">
            <a:extLst>
              <a:ext uri="{FF2B5EF4-FFF2-40B4-BE49-F238E27FC236}">
                <a16:creationId xmlns:a16="http://schemas.microsoft.com/office/drawing/2014/main" id="{55A42AA3-3FAF-EA5F-8FF3-C463D0F1BD49}"/>
              </a:ext>
            </a:extLst>
          </p:cNvPr>
          <p:cNvPicPr>
            <a:picLocks noChangeAspect="1"/>
          </p:cNvPicPr>
          <p:nvPr/>
        </p:nvPicPr>
        <p:blipFill>
          <a:blip r:embed="rId3"/>
          <a:stretch>
            <a:fillRect/>
          </a:stretch>
        </p:blipFill>
        <p:spPr>
          <a:xfrm>
            <a:off x="6309320" y="1288142"/>
            <a:ext cx="5649955" cy="3944063"/>
          </a:xfrm>
          <a:prstGeom prst="rect">
            <a:avLst/>
          </a:prstGeom>
        </p:spPr>
      </p:pic>
      <p:sp>
        <p:nvSpPr>
          <p:cNvPr id="16" name="Rectangle 2">
            <a:extLst>
              <a:ext uri="{FF2B5EF4-FFF2-40B4-BE49-F238E27FC236}">
                <a16:creationId xmlns:a16="http://schemas.microsoft.com/office/drawing/2014/main" id="{C1839DE3-A1BA-148D-ED48-F780FEA19052}"/>
              </a:ext>
            </a:extLst>
          </p:cNvPr>
          <p:cNvSpPr>
            <a:spLocks noChangeArrowheads="1"/>
          </p:cNvSpPr>
          <p:nvPr/>
        </p:nvSpPr>
        <p:spPr bwMode="auto">
          <a:xfrm>
            <a:off x="333752" y="5574777"/>
            <a:ext cx="5629136"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chemeClr val="accent6">
                    <a:lumMod val="75000"/>
                  </a:schemeClr>
                </a:solidFill>
                <a:latin typeface="Courier New" panose="02070309020205020404" pitchFamily="49" charset="0"/>
              </a:rPr>
              <a:t> Chi-square </a:t>
            </a: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analysis between Transmission and Fuel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 Chi-square value: 1701.3676934890989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accent6">
                    <a:lumMod val="75000"/>
                  </a:schemeClr>
                </a:solidFill>
                <a:effectLst/>
                <a:latin typeface="Courier New" panose="02070309020205020404" pitchFamily="49" charset="0"/>
              </a:rPr>
              <a:t> p-value: 0.0</a:t>
            </a:r>
            <a:r>
              <a:rPr kumimoji="0" lang="en-US" altLang="en-US" sz="1300" b="1" i="0" u="none" strike="noStrike" cap="none" normalizeH="0" baseline="0" dirty="0">
                <a:ln>
                  <a:noFill/>
                </a:ln>
                <a:solidFill>
                  <a:schemeClr val="accent6">
                    <a:lumMod val="75000"/>
                  </a:schemeClr>
                </a:solidFill>
                <a:effectLst/>
              </a:rPr>
              <a:t> </a:t>
            </a:r>
          </a:p>
        </p:txBody>
      </p:sp>
      <p:sp>
        <p:nvSpPr>
          <p:cNvPr id="17" name="Rectangle 3">
            <a:extLst>
              <a:ext uri="{FF2B5EF4-FFF2-40B4-BE49-F238E27FC236}">
                <a16:creationId xmlns:a16="http://schemas.microsoft.com/office/drawing/2014/main" id="{6434B6A1-3020-E175-E8B1-047B95B5803F}"/>
              </a:ext>
            </a:extLst>
          </p:cNvPr>
          <p:cNvSpPr>
            <a:spLocks noChangeArrowheads="1"/>
          </p:cNvSpPr>
          <p:nvPr/>
        </p:nvSpPr>
        <p:spPr bwMode="auto">
          <a:xfrm>
            <a:off x="6410349" y="5574777"/>
            <a:ext cx="5447899"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Chi-square analysis between Fuel Type and Model:</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Chi-square value: 6337.2810088642855</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a:t>
            </a:r>
          </a:p>
          <a:p>
            <a:pPr defTabSz="914400" eaLnBrk="0" fontAlgn="base" hangingPunct="0">
              <a:spcBef>
                <a:spcPct val="0"/>
              </a:spcBef>
              <a:spcAft>
                <a:spcPct val="0"/>
              </a:spcAft>
            </a:pPr>
            <a:r>
              <a:rPr lang="en-US" altLang="en-US" sz="1300" b="1" dirty="0">
                <a:solidFill>
                  <a:schemeClr val="accent6">
                    <a:lumMod val="75000"/>
                  </a:schemeClr>
                </a:solidFill>
                <a:latin typeface="Courier New" panose="02070309020205020404" pitchFamily="49" charset="0"/>
              </a:rPr>
              <a:t> p-value: 0.0 </a:t>
            </a:r>
          </a:p>
        </p:txBody>
      </p:sp>
      <p:grpSp>
        <p:nvGrpSpPr>
          <p:cNvPr id="5" name="Group 14">
            <a:extLst>
              <a:ext uri="{FF2B5EF4-FFF2-40B4-BE49-F238E27FC236}">
                <a16:creationId xmlns:a16="http://schemas.microsoft.com/office/drawing/2014/main" id="{45694823-14CB-C268-192F-F0129D1676D3}"/>
              </a:ext>
            </a:extLst>
          </p:cNvPr>
          <p:cNvGrpSpPr/>
          <p:nvPr/>
        </p:nvGrpSpPr>
        <p:grpSpPr>
          <a:xfrm rot="-10800000">
            <a:off x="-419877" y="275499"/>
            <a:ext cx="3198370" cy="841358"/>
            <a:chOff x="0" y="0"/>
            <a:chExt cx="13131565" cy="3606800"/>
          </a:xfrm>
          <a:solidFill>
            <a:schemeClr val="accent2">
              <a:lumMod val="20000"/>
              <a:lumOff val="80000"/>
            </a:schemeClr>
          </a:solidFill>
        </p:grpSpPr>
        <p:sp>
          <p:nvSpPr>
            <p:cNvPr id="6" name="Freeform 15">
              <a:extLst>
                <a:ext uri="{FF2B5EF4-FFF2-40B4-BE49-F238E27FC236}">
                  <a16:creationId xmlns:a16="http://schemas.microsoft.com/office/drawing/2014/main" id="{607415BA-0A8C-2604-FB36-91A3C1513E11}"/>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9" name="TextBox 8">
            <a:extLst>
              <a:ext uri="{FF2B5EF4-FFF2-40B4-BE49-F238E27FC236}">
                <a16:creationId xmlns:a16="http://schemas.microsoft.com/office/drawing/2014/main" id="{58F30A03-8462-1DA4-DEA5-7708D068F518}"/>
              </a:ext>
            </a:extLst>
          </p:cNvPr>
          <p:cNvSpPr txBox="1"/>
          <p:nvPr/>
        </p:nvSpPr>
        <p:spPr>
          <a:xfrm>
            <a:off x="-101104" y="349784"/>
            <a:ext cx="6410424" cy="600164"/>
          </a:xfrm>
          <a:prstGeom prst="rect">
            <a:avLst/>
          </a:prstGeom>
          <a:noFill/>
        </p:spPr>
        <p:txBody>
          <a:bodyPr wrap="square">
            <a:spAutoFit/>
          </a:bodyPr>
          <a:lstStyle/>
          <a:p>
            <a:r>
              <a:rPr lang="en-IN" sz="3300" dirty="0">
                <a:solidFill>
                  <a:srgbClr val="000000"/>
                </a:solidFill>
                <a:latin typeface="Abril Fatface"/>
              </a:rPr>
              <a:t>Observations</a:t>
            </a:r>
          </a:p>
        </p:txBody>
      </p:sp>
    </p:spTree>
    <p:extLst>
      <p:ext uri="{BB962C8B-B14F-4D97-AF65-F5344CB8AC3E}">
        <p14:creationId xmlns:p14="http://schemas.microsoft.com/office/powerpoint/2010/main" val="390311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BEE00-CC19-9DDE-E754-119B99474BCB}"/>
              </a:ext>
            </a:extLst>
          </p:cNvPr>
          <p:cNvPicPr>
            <a:picLocks noChangeAspect="1"/>
          </p:cNvPicPr>
          <p:nvPr/>
        </p:nvPicPr>
        <p:blipFill>
          <a:blip r:embed="rId2"/>
          <a:stretch>
            <a:fillRect/>
          </a:stretch>
        </p:blipFill>
        <p:spPr>
          <a:xfrm>
            <a:off x="86628" y="1251285"/>
            <a:ext cx="9163250" cy="5505646"/>
          </a:xfrm>
          <a:prstGeom prst="rect">
            <a:avLst/>
          </a:prstGeom>
        </p:spPr>
      </p:pic>
      <p:sp>
        <p:nvSpPr>
          <p:cNvPr id="5" name="TextBox 4">
            <a:extLst>
              <a:ext uri="{FF2B5EF4-FFF2-40B4-BE49-F238E27FC236}">
                <a16:creationId xmlns:a16="http://schemas.microsoft.com/office/drawing/2014/main" id="{CF3B4C3D-F899-5C10-90FE-E043269DCEEC}"/>
              </a:ext>
            </a:extLst>
          </p:cNvPr>
          <p:cNvSpPr txBox="1"/>
          <p:nvPr/>
        </p:nvSpPr>
        <p:spPr>
          <a:xfrm>
            <a:off x="3611881" y="234033"/>
            <a:ext cx="6107228" cy="553998"/>
          </a:xfrm>
          <a:prstGeom prst="rect">
            <a:avLst/>
          </a:prstGeom>
          <a:noFill/>
        </p:spPr>
        <p:txBody>
          <a:bodyPr wrap="square">
            <a:spAutoFit/>
          </a:bodyPr>
          <a:lstStyle/>
          <a:p>
            <a:r>
              <a:rPr lang="en-IN" sz="3000" dirty="0">
                <a:solidFill>
                  <a:srgbClr val="000000"/>
                </a:solidFill>
                <a:latin typeface="Abril Fatface"/>
              </a:rPr>
              <a:t>Pearson Correlation</a:t>
            </a:r>
          </a:p>
        </p:txBody>
      </p:sp>
      <p:sp>
        <p:nvSpPr>
          <p:cNvPr id="9" name="TextBox 8">
            <a:extLst>
              <a:ext uri="{FF2B5EF4-FFF2-40B4-BE49-F238E27FC236}">
                <a16:creationId xmlns:a16="http://schemas.microsoft.com/office/drawing/2014/main" id="{D94D4C2B-8C74-38B8-B15E-90866AE5D89B}"/>
              </a:ext>
            </a:extLst>
          </p:cNvPr>
          <p:cNvSpPr txBox="1"/>
          <p:nvPr/>
        </p:nvSpPr>
        <p:spPr>
          <a:xfrm>
            <a:off x="9458425" y="1753461"/>
            <a:ext cx="2646947" cy="3693319"/>
          </a:xfrm>
          <a:prstGeom prst="rect">
            <a:avLst/>
          </a:prstGeom>
          <a:no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 Pearson correlation heat map illustrates the strength of linear relationships between variables. </a:t>
            </a:r>
          </a:p>
          <a:p>
            <a:endParaRPr lang="en-IN" dirty="0">
              <a:solidFill>
                <a:srgbClr val="FFFF00"/>
              </a:solidFill>
              <a:latin typeface="Arial" panose="020B0604020202020204" pitchFamily="34" charset="0"/>
              <a:cs typeface="Arial" panose="020B0604020202020204" pitchFamily="34" charset="0"/>
            </a:endParaRPr>
          </a:p>
          <a:p>
            <a:r>
              <a:rPr lang="en-IN" dirty="0">
                <a:solidFill>
                  <a:srgbClr val="FFFF00"/>
                </a:solidFill>
                <a:latin typeface="Arial" panose="020B0604020202020204" pitchFamily="34" charset="0"/>
                <a:cs typeface="Arial" panose="020B0604020202020204" pitchFamily="34" charset="0"/>
              </a:rPr>
              <a:t>The price has a strong positive correlation with the Engine size, and year, while Total Driven, Fuel Type, and mpg show a weak correlation</a:t>
            </a:r>
            <a:r>
              <a:rPr lang="en-IN" dirty="0">
                <a:latin typeface="Arial" panose="020B0604020202020204" pitchFamily="34" charset="0"/>
                <a:cs typeface="Arial" panose="020B0604020202020204" pitchFamily="34" charset="0"/>
              </a:rPr>
              <a:t>.</a:t>
            </a:r>
          </a:p>
        </p:txBody>
      </p:sp>
      <p:grpSp>
        <p:nvGrpSpPr>
          <p:cNvPr id="2" name="Group 14">
            <a:extLst>
              <a:ext uri="{FF2B5EF4-FFF2-40B4-BE49-F238E27FC236}">
                <a16:creationId xmlns:a16="http://schemas.microsoft.com/office/drawing/2014/main" id="{582EF808-0228-DB2B-1369-AE1275C70C7A}"/>
              </a:ext>
            </a:extLst>
          </p:cNvPr>
          <p:cNvGrpSpPr/>
          <p:nvPr/>
        </p:nvGrpSpPr>
        <p:grpSpPr>
          <a:xfrm rot="-10800000">
            <a:off x="-258408" y="113436"/>
            <a:ext cx="3198370" cy="841358"/>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87A28A60-6A4D-4DD1-205C-0F49C06CBADC}"/>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7" name="TextBox 6">
            <a:extLst>
              <a:ext uri="{FF2B5EF4-FFF2-40B4-BE49-F238E27FC236}">
                <a16:creationId xmlns:a16="http://schemas.microsoft.com/office/drawing/2014/main" id="{E6D59DA5-4BEA-9E51-07D6-891278A76620}"/>
              </a:ext>
            </a:extLst>
          </p:cNvPr>
          <p:cNvSpPr txBox="1"/>
          <p:nvPr/>
        </p:nvSpPr>
        <p:spPr>
          <a:xfrm>
            <a:off x="0" y="234033"/>
            <a:ext cx="6400800" cy="600164"/>
          </a:xfrm>
          <a:prstGeom prst="rect">
            <a:avLst/>
          </a:prstGeom>
          <a:noFill/>
        </p:spPr>
        <p:txBody>
          <a:bodyPr wrap="square">
            <a:spAutoFit/>
          </a:bodyPr>
          <a:lstStyle/>
          <a:p>
            <a:r>
              <a:rPr lang="en-IN" sz="3300" dirty="0">
                <a:solidFill>
                  <a:srgbClr val="000000"/>
                </a:solidFill>
                <a:latin typeface="Abril Fatface"/>
              </a:rPr>
              <a:t>Observations</a:t>
            </a:r>
          </a:p>
        </p:txBody>
      </p:sp>
    </p:spTree>
    <p:extLst>
      <p:ext uri="{BB962C8B-B14F-4D97-AF65-F5344CB8AC3E}">
        <p14:creationId xmlns:p14="http://schemas.microsoft.com/office/powerpoint/2010/main" val="10451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2810646" y="70056"/>
            <a:ext cx="3703319" cy="553998"/>
          </a:xfrm>
          <a:prstGeom prst="rect">
            <a:avLst/>
          </a:prstGeom>
          <a:noFill/>
        </p:spPr>
        <p:txBody>
          <a:bodyPr wrap="square">
            <a:spAutoFit/>
          </a:bodyPr>
          <a:lstStyle/>
          <a:p>
            <a:r>
              <a:rPr lang="en-IN" sz="3000" dirty="0">
                <a:solidFill>
                  <a:srgbClr val="000000"/>
                </a:solidFill>
                <a:latin typeface="Abril Fatface"/>
              </a:rPr>
              <a:t>Model Performance</a:t>
            </a:r>
          </a:p>
        </p:txBody>
      </p:sp>
      <p:sp>
        <p:nvSpPr>
          <p:cNvPr id="7" name="TextBox 6">
            <a:extLst>
              <a:ext uri="{FF2B5EF4-FFF2-40B4-BE49-F238E27FC236}">
                <a16:creationId xmlns:a16="http://schemas.microsoft.com/office/drawing/2014/main" id="{C6179A20-B045-E173-3D38-5893656D583F}"/>
              </a:ext>
            </a:extLst>
          </p:cNvPr>
          <p:cNvSpPr txBox="1"/>
          <p:nvPr/>
        </p:nvSpPr>
        <p:spPr>
          <a:xfrm>
            <a:off x="9362173" y="965592"/>
            <a:ext cx="2829827" cy="5586145"/>
          </a:xfrm>
          <a:prstGeom prst="rect">
            <a:avLst/>
          </a:prstGeom>
          <a:noFill/>
        </p:spPr>
        <p:txBody>
          <a:bodyPr wrap="square">
            <a:spAutoFit/>
          </a:bodyPr>
          <a:lstStyle/>
          <a:p>
            <a:pPr marL="0" marR="0" lvl="0" indent="0" algn="l" rtl="0">
              <a:spcBef>
                <a:spcPts val="0"/>
              </a:spcBef>
              <a:spcAft>
                <a:spcPts val="0"/>
              </a:spcAft>
              <a:buNone/>
            </a:pPr>
            <a:r>
              <a:rPr lang="en-US" sz="1700" dirty="0">
                <a:solidFill>
                  <a:srgbClr val="FFFF00"/>
                </a:solidFill>
                <a:latin typeface="Arial"/>
                <a:ea typeface="Arial"/>
                <a:cs typeface="Arial"/>
                <a:sym typeface="Arial"/>
              </a:rPr>
              <a:t>The graph compares the performance of different models based on evaluation metrics Mean Squared Error (MSE), Mean Absolute Error (MAE), and R-squared scores. </a:t>
            </a:r>
          </a:p>
          <a:p>
            <a:pPr marL="0" marR="0" lvl="0" indent="0" algn="l" rtl="0">
              <a:spcBef>
                <a:spcPts val="0"/>
              </a:spcBef>
              <a:spcAft>
                <a:spcPts val="0"/>
              </a:spcAft>
              <a:buNone/>
            </a:pPr>
            <a:endParaRPr lang="en-US" sz="1700" dirty="0">
              <a:solidFill>
                <a:srgbClr val="FFFF00"/>
              </a:solidFill>
              <a:latin typeface="Arial"/>
              <a:ea typeface="Arial"/>
              <a:cs typeface="Arial"/>
              <a:sym typeface="Arial"/>
            </a:endParaRPr>
          </a:p>
          <a:p>
            <a:pPr marL="0" marR="0" lvl="0" indent="0" algn="l" rtl="0">
              <a:spcBef>
                <a:spcPts val="0"/>
              </a:spcBef>
              <a:spcAft>
                <a:spcPts val="0"/>
              </a:spcAft>
              <a:buNone/>
            </a:pPr>
            <a:r>
              <a:rPr lang="en-US" sz="1700" dirty="0">
                <a:solidFill>
                  <a:srgbClr val="FFFF00"/>
                </a:solidFill>
                <a:latin typeface="Arial"/>
                <a:ea typeface="Arial"/>
                <a:cs typeface="Arial"/>
                <a:sym typeface="Arial"/>
              </a:rPr>
              <a:t>The Random Forest model shows the lowest MSE and MAE values, indicating better accuracy and precision in predicting the target variable, with an R-squared score of 0.95 demonstrating a strong correlation between the predicted and actual value, hence it is the better fit model.</a:t>
            </a:r>
          </a:p>
        </p:txBody>
      </p:sp>
      <p:pic>
        <p:nvPicPr>
          <p:cNvPr id="3" name="Picture 2">
            <a:extLst>
              <a:ext uri="{FF2B5EF4-FFF2-40B4-BE49-F238E27FC236}">
                <a16:creationId xmlns:a16="http://schemas.microsoft.com/office/drawing/2014/main" id="{1F16467E-22FB-1F02-4B12-1B15FD1D9A62}"/>
              </a:ext>
            </a:extLst>
          </p:cNvPr>
          <p:cNvPicPr>
            <a:picLocks noChangeAspect="1"/>
          </p:cNvPicPr>
          <p:nvPr/>
        </p:nvPicPr>
        <p:blipFill>
          <a:blip r:embed="rId2"/>
          <a:stretch>
            <a:fillRect/>
          </a:stretch>
        </p:blipFill>
        <p:spPr>
          <a:xfrm>
            <a:off x="202131" y="770021"/>
            <a:ext cx="9057371" cy="5977288"/>
          </a:xfrm>
          <a:prstGeom prst="rect">
            <a:avLst/>
          </a:prstGeom>
        </p:spPr>
      </p:pic>
    </p:spTree>
    <p:extLst>
      <p:ext uri="{BB962C8B-B14F-4D97-AF65-F5344CB8AC3E}">
        <p14:creationId xmlns:p14="http://schemas.microsoft.com/office/powerpoint/2010/main" val="230113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3756260" y="195532"/>
            <a:ext cx="4338586" cy="553998"/>
          </a:xfrm>
          <a:prstGeom prst="rect">
            <a:avLst/>
          </a:prstGeom>
          <a:noFill/>
        </p:spPr>
        <p:txBody>
          <a:bodyPr wrap="square">
            <a:spAutoFit/>
          </a:bodyPr>
          <a:lstStyle/>
          <a:p>
            <a:r>
              <a:rPr lang="en-IN" sz="3000" dirty="0">
                <a:solidFill>
                  <a:srgbClr val="000000"/>
                </a:solidFill>
                <a:latin typeface="Abril Fatface"/>
              </a:rPr>
              <a:t>Grid Search CV Tuning</a:t>
            </a:r>
          </a:p>
        </p:txBody>
      </p:sp>
      <p:sp>
        <p:nvSpPr>
          <p:cNvPr id="8" name="TextBox 7">
            <a:extLst>
              <a:ext uri="{FF2B5EF4-FFF2-40B4-BE49-F238E27FC236}">
                <a16:creationId xmlns:a16="http://schemas.microsoft.com/office/drawing/2014/main" id="{59027B49-FCC5-5940-DE94-04F145606C4E}"/>
              </a:ext>
            </a:extLst>
          </p:cNvPr>
          <p:cNvSpPr txBox="1"/>
          <p:nvPr/>
        </p:nvSpPr>
        <p:spPr>
          <a:xfrm>
            <a:off x="238225" y="3264999"/>
            <a:ext cx="11182149" cy="3139321"/>
          </a:xfrm>
          <a:prstGeom prst="rect">
            <a:avLst/>
          </a:prstGeom>
          <a:noFill/>
        </p:spPr>
        <p:txBody>
          <a:bodyPr wrap="square">
            <a:spAutoFit/>
          </a:bodyPr>
          <a:lstStyle/>
          <a:p>
            <a:r>
              <a:rPr lang="en-US" sz="2200" b="0" i="0" dirty="0">
                <a:effectLst/>
                <a:latin typeface="Söhne"/>
              </a:rPr>
              <a:t>Our grid search CV reveals optimal hyperparameters: Fitting 5 folds for each of 108 candidates, </a:t>
            </a:r>
            <a:r>
              <a:rPr lang="en-US" sz="2200" b="0" i="0" dirty="0" err="1">
                <a:effectLst/>
                <a:latin typeface="Söhne"/>
              </a:rPr>
              <a:t>totalling</a:t>
            </a:r>
            <a:r>
              <a:rPr lang="en-US" sz="2200" b="0" i="0" dirty="0">
                <a:effectLst/>
                <a:latin typeface="Söhne"/>
              </a:rPr>
              <a:t> 540 fits.</a:t>
            </a:r>
            <a:r>
              <a:rPr lang="en-US" sz="2200" dirty="0">
                <a:latin typeface="Söhne"/>
              </a:rPr>
              <a:t> </a:t>
            </a:r>
            <a:r>
              <a:rPr lang="en-US" sz="2200" b="0" i="0" dirty="0">
                <a:effectLst/>
                <a:latin typeface="Söhne"/>
              </a:rPr>
              <a:t>Giving Train Accuracy - : 0.98 and Test Accuracy - : 0.96.</a:t>
            </a:r>
          </a:p>
          <a:p>
            <a:endParaRPr lang="en-US" sz="2200" b="0" i="0" dirty="0">
              <a:effectLst/>
              <a:latin typeface="Söhne"/>
            </a:endParaRPr>
          </a:p>
          <a:p>
            <a:r>
              <a:rPr lang="en-US" sz="2200" b="0" i="0" dirty="0">
                <a:effectLst/>
                <a:latin typeface="Söhne"/>
              </a:rPr>
              <a:t>High train accuracy suggests that model has learned the patterns and relationships in the training data very well.</a:t>
            </a:r>
          </a:p>
          <a:p>
            <a:r>
              <a:rPr lang="en-US" sz="2200" b="0" i="0" dirty="0">
                <a:effectLst/>
                <a:latin typeface="Söhne"/>
              </a:rPr>
              <a:t>High test accuracy indicates that model is generalizing well to new data and is not overfitting.</a:t>
            </a:r>
          </a:p>
          <a:p>
            <a:endParaRPr lang="en-US" sz="2200" b="0" i="0" dirty="0">
              <a:effectLst/>
              <a:latin typeface="Söhne"/>
            </a:endParaRPr>
          </a:p>
          <a:p>
            <a:r>
              <a:rPr lang="en-US" sz="2200" b="0" i="0" dirty="0">
                <a:effectLst/>
                <a:latin typeface="Söhne"/>
              </a:rPr>
              <a:t>Hyperparameter tuning is done to attain best accuracy, and here the data set is small that's why we have used Grid Search CV.</a:t>
            </a:r>
            <a:r>
              <a:rPr lang="en-US" sz="2200" dirty="0">
                <a:latin typeface="Söhne"/>
              </a:rPr>
              <a:t> </a:t>
            </a:r>
            <a:r>
              <a:rPr lang="en-US" sz="2200" b="0" i="0" dirty="0">
                <a:effectLst/>
                <a:latin typeface="Söhne"/>
              </a:rPr>
              <a:t>Our model improved a lot with these settings.</a:t>
            </a:r>
          </a:p>
        </p:txBody>
      </p:sp>
      <p:sp>
        <p:nvSpPr>
          <p:cNvPr id="11" name="TextBox 10">
            <a:extLst>
              <a:ext uri="{FF2B5EF4-FFF2-40B4-BE49-F238E27FC236}">
                <a16:creationId xmlns:a16="http://schemas.microsoft.com/office/drawing/2014/main" id="{15A88170-C5FB-D3EF-3ADA-CD8B9E973E44}"/>
              </a:ext>
            </a:extLst>
          </p:cNvPr>
          <p:cNvSpPr txBox="1"/>
          <p:nvPr/>
        </p:nvSpPr>
        <p:spPr>
          <a:xfrm>
            <a:off x="238225" y="1484733"/>
            <a:ext cx="11715550" cy="1246495"/>
          </a:xfrm>
          <a:prstGeom prst="rect">
            <a:avLst/>
          </a:prstGeom>
          <a:noFill/>
        </p:spPr>
        <p:txBody>
          <a:bodyPr wrap="square" rtlCol="0">
            <a:spAutoFit/>
          </a:bodyPr>
          <a:lstStyle/>
          <a:p>
            <a:r>
              <a:rPr lang="en-IN" sz="2500" dirty="0" err="1">
                <a:latin typeface="Söhne"/>
              </a:rPr>
              <a:t>GridSearchCV</a:t>
            </a:r>
            <a:r>
              <a:rPr lang="en-IN" sz="2500" dirty="0">
                <a:latin typeface="Söhne"/>
              </a:rPr>
              <a:t> is trying out different outfits to find the best fit. It carefully tests various ways to make the model better, so we can discover the perfect setup that makes our model perform better</a:t>
            </a:r>
            <a:r>
              <a:rPr lang="en-IN" sz="2500" dirty="0">
                <a:solidFill>
                  <a:srgbClr val="D1D5DB"/>
                </a:solidFill>
                <a:latin typeface="Söhne"/>
              </a:rPr>
              <a:t>.</a:t>
            </a:r>
          </a:p>
        </p:txBody>
      </p:sp>
    </p:spTree>
    <p:extLst>
      <p:ext uri="{BB962C8B-B14F-4D97-AF65-F5344CB8AC3E}">
        <p14:creationId xmlns:p14="http://schemas.microsoft.com/office/powerpoint/2010/main" val="302296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3169118" y="176681"/>
            <a:ext cx="4983479" cy="553998"/>
          </a:xfrm>
          <a:prstGeom prst="rect">
            <a:avLst/>
          </a:prstGeom>
          <a:noFill/>
        </p:spPr>
        <p:txBody>
          <a:bodyPr wrap="square">
            <a:spAutoFit/>
          </a:bodyPr>
          <a:lstStyle/>
          <a:p>
            <a:r>
              <a:rPr lang="en-IN" sz="3000" dirty="0">
                <a:solidFill>
                  <a:srgbClr val="000000"/>
                </a:solidFill>
                <a:latin typeface="Abril Fatface"/>
              </a:rPr>
              <a:t>Random Search CV Tuning</a:t>
            </a:r>
          </a:p>
        </p:txBody>
      </p:sp>
      <p:sp>
        <p:nvSpPr>
          <p:cNvPr id="8" name="TextBox 7">
            <a:extLst>
              <a:ext uri="{FF2B5EF4-FFF2-40B4-BE49-F238E27FC236}">
                <a16:creationId xmlns:a16="http://schemas.microsoft.com/office/drawing/2014/main" id="{59027B49-FCC5-5940-DE94-04F145606C4E}"/>
              </a:ext>
            </a:extLst>
          </p:cNvPr>
          <p:cNvSpPr txBox="1"/>
          <p:nvPr/>
        </p:nvSpPr>
        <p:spPr>
          <a:xfrm>
            <a:off x="329264" y="2819725"/>
            <a:ext cx="11182149" cy="3816429"/>
          </a:xfrm>
          <a:prstGeom prst="rect">
            <a:avLst/>
          </a:prstGeom>
          <a:noFill/>
        </p:spPr>
        <p:txBody>
          <a:bodyPr wrap="square">
            <a:spAutoFit/>
          </a:bodyPr>
          <a:lstStyle/>
          <a:p>
            <a:r>
              <a:rPr lang="en-US" sz="2200" b="0" i="0" dirty="0">
                <a:effectLst/>
                <a:latin typeface="Söhne"/>
              </a:rPr>
              <a:t>Random search identified key hyperparameters. Fitting 5 folds for each of 10 candidates, totaling 50 fits.</a:t>
            </a:r>
            <a:r>
              <a:rPr lang="en-US" sz="2200" dirty="0">
                <a:latin typeface="Söhne"/>
              </a:rPr>
              <a:t> Giving </a:t>
            </a:r>
            <a:r>
              <a:rPr lang="en-US" sz="2200" b="0" i="0" dirty="0">
                <a:effectLst/>
                <a:latin typeface="Söhne"/>
              </a:rPr>
              <a:t>Train Accuracy - : 0.97 and Test Accuracy - : 0.96.</a:t>
            </a:r>
          </a:p>
          <a:p>
            <a:endParaRPr lang="en-US" sz="2200" b="0" i="0" dirty="0">
              <a:effectLst/>
              <a:latin typeface="Söhne"/>
            </a:endParaRPr>
          </a:p>
          <a:p>
            <a:r>
              <a:rPr lang="en-US" sz="2200" b="0" i="0" dirty="0">
                <a:effectLst/>
                <a:latin typeface="Söhne"/>
              </a:rPr>
              <a:t>High train accuracy suggests that the model has learned the training data well and can potentially memorize the data.</a:t>
            </a:r>
          </a:p>
          <a:p>
            <a:r>
              <a:rPr lang="en-US" sz="2200" b="0" i="0" dirty="0">
                <a:effectLst/>
                <a:latin typeface="Söhne"/>
              </a:rPr>
              <a:t>High test accuracy suggests that the model is performing well on new data and is not overfitting the training data.</a:t>
            </a:r>
          </a:p>
          <a:p>
            <a:endParaRPr lang="en-US" sz="2200" b="0" i="0" dirty="0">
              <a:effectLst/>
              <a:latin typeface="Söhne"/>
            </a:endParaRPr>
          </a:p>
          <a:p>
            <a:r>
              <a:rPr lang="en-US" sz="2200" b="0" i="0" dirty="0">
                <a:effectLst/>
                <a:latin typeface="Söhne"/>
              </a:rPr>
              <a:t>Random Search CV is done to attain the best accuracy in less time.</a:t>
            </a:r>
            <a:endParaRPr lang="en-US" sz="2200" dirty="0">
              <a:latin typeface="Söhne"/>
            </a:endParaRPr>
          </a:p>
          <a:p>
            <a:r>
              <a:rPr lang="en-US" sz="2200" b="0" i="0" dirty="0">
                <a:effectLst/>
                <a:latin typeface="Söhne"/>
              </a:rPr>
              <a:t>Random search efficiently navigated option, resulting in improved model settings for enhanced results.</a:t>
            </a:r>
          </a:p>
        </p:txBody>
      </p:sp>
      <p:sp>
        <p:nvSpPr>
          <p:cNvPr id="3" name="TextBox 2">
            <a:extLst>
              <a:ext uri="{FF2B5EF4-FFF2-40B4-BE49-F238E27FC236}">
                <a16:creationId xmlns:a16="http://schemas.microsoft.com/office/drawing/2014/main" id="{7B32DEDA-64FD-CADF-4F4D-5D3D851D3075}"/>
              </a:ext>
            </a:extLst>
          </p:cNvPr>
          <p:cNvSpPr txBox="1"/>
          <p:nvPr/>
        </p:nvSpPr>
        <p:spPr>
          <a:xfrm>
            <a:off x="329264" y="1566952"/>
            <a:ext cx="11533472" cy="861774"/>
          </a:xfrm>
          <a:prstGeom prst="rect">
            <a:avLst/>
          </a:prstGeom>
          <a:noFill/>
        </p:spPr>
        <p:txBody>
          <a:bodyPr wrap="square">
            <a:spAutoFit/>
          </a:bodyPr>
          <a:lstStyle/>
          <a:p>
            <a:r>
              <a:rPr lang="en-US" sz="2500" b="0" i="0" dirty="0" err="1">
                <a:effectLst/>
                <a:latin typeface="Söhne"/>
              </a:rPr>
              <a:t>RandomSearchCV</a:t>
            </a:r>
            <a:r>
              <a:rPr lang="en-US" sz="2500" b="0" i="0" dirty="0">
                <a:effectLst/>
                <a:latin typeface="Söhne"/>
              </a:rPr>
              <a:t> is like randomly exploring a treasure map to find valuable spots, helping us discover good model settings without checking every single possibility.</a:t>
            </a:r>
            <a:endParaRPr lang="en-IN" sz="2500" dirty="0"/>
          </a:p>
        </p:txBody>
      </p:sp>
    </p:spTree>
    <p:extLst>
      <p:ext uri="{BB962C8B-B14F-4D97-AF65-F5344CB8AC3E}">
        <p14:creationId xmlns:p14="http://schemas.microsoft.com/office/powerpoint/2010/main" val="56460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2620478" y="153348"/>
            <a:ext cx="5705375" cy="553998"/>
          </a:xfrm>
          <a:prstGeom prst="rect">
            <a:avLst/>
          </a:prstGeom>
          <a:noFill/>
        </p:spPr>
        <p:txBody>
          <a:bodyPr wrap="square">
            <a:spAutoFit/>
          </a:bodyPr>
          <a:lstStyle/>
          <a:p>
            <a:r>
              <a:rPr lang="en-IN" sz="3000" dirty="0">
                <a:solidFill>
                  <a:srgbClr val="000000"/>
                </a:solidFill>
                <a:latin typeface="Abril Fatface"/>
              </a:rPr>
              <a:t>Polynomial Regression Model</a:t>
            </a:r>
          </a:p>
        </p:txBody>
      </p:sp>
      <p:sp>
        <p:nvSpPr>
          <p:cNvPr id="8" name="TextBox 7">
            <a:extLst>
              <a:ext uri="{FF2B5EF4-FFF2-40B4-BE49-F238E27FC236}">
                <a16:creationId xmlns:a16="http://schemas.microsoft.com/office/drawing/2014/main" id="{59027B49-FCC5-5940-DE94-04F145606C4E}"/>
              </a:ext>
            </a:extLst>
          </p:cNvPr>
          <p:cNvSpPr txBox="1"/>
          <p:nvPr/>
        </p:nvSpPr>
        <p:spPr>
          <a:xfrm>
            <a:off x="329264" y="2137226"/>
            <a:ext cx="11182149" cy="4493538"/>
          </a:xfrm>
          <a:prstGeom prst="rect">
            <a:avLst/>
          </a:prstGeom>
          <a:noFill/>
        </p:spPr>
        <p:txBody>
          <a:bodyPr wrap="square">
            <a:spAutoFit/>
          </a:bodyPr>
          <a:lstStyle/>
          <a:p>
            <a:r>
              <a:rPr lang="en-US" sz="2200" b="0" i="0" dirty="0">
                <a:effectLst/>
                <a:latin typeface="Söhne"/>
              </a:rPr>
              <a:t>Increasing the polynomial degree from 2 to 3 improved the model's fit, lowering the Mean Squared Error (MSE) from 0.10 to 0.08.</a:t>
            </a:r>
          </a:p>
          <a:p>
            <a:endParaRPr lang="en-US" sz="2200" b="0" i="0" dirty="0">
              <a:effectLst/>
              <a:latin typeface="Söhne"/>
            </a:endParaRPr>
          </a:p>
          <a:p>
            <a:r>
              <a:rPr lang="en-US" sz="2200" b="0" i="0" dirty="0">
                <a:effectLst/>
                <a:latin typeface="Söhne"/>
              </a:rPr>
              <a:t>The Mean Absolute Error (MAE) decreased as well, going from 0.24 (degree 2) to 0.21 (degree 3), indicating more accurate predictions with the higher degree.</a:t>
            </a:r>
          </a:p>
          <a:p>
            <a:endParaRPr lang="en-US" sz="2200" b="0" i="0" dirty="0">
              <a:effectLst/>
              <a:latin typeface="Söhne"/>
            </a:endParaRPr>
          </a:p>
          <a:p>
            <a:r>
              <a:rPr lang="en-US" sz="2200" b="0" i="0" dirty="0">
                <a:effectLst/>
                <a:latin typeface="Söhne"/>
              </a:rPr>
              <a:t>The R-squared value, a measure of how well the model explains the data, increased from 0.90 (degree 2) to 0.92 (degree 3), showing that the degree-3 polynomial regression captured more variance in the data.</a:t>
            </a:r>
            <a:endParaRPr lang="en-US" sz="2200" dirty="0">
              <a:latin typeface="Söhne"/>
            </a:endParaRPr>
          </a:p>
          <a:p>
            <a:endParaRPr lang="en-US" sz="2200" b="0" i="0" dirty="0">
              <a:effectLst/>
              <a:latin typeface="Söhne"/>
            </a:endParaRPr>
          </a:p>
          <a:p>
            <a:r>
              <a:rPr lang="en-US" sz="2200" b="0" i="0" dirty="0">
                <a:effectLst/>
                <a:latin typeface="Söhne"/>
              </a:rPr>
              <a:t>The results suggest that choosing a polynomial degree of 3 could provide a good balance between model complexity and performance in this case, but polynomial regression have slightly higher errors compared to Random Forest and Decision Tree models.</a:t>
            </a:r>
          </a:p>
        </p:txBody>
      </p:sp>
      <p:sp>
        <p:nvSpPr>
          <p:cNvPr id="3" name="TextBox 2">
            <a:extLst>
              <a:ext uri="{FF2B5EF4-FFF2-40B4-BE49-F238E27FC236}">
                <a16:creationId xmlns:a16="http://schemas.microsoft.com/office/drawing/2014/main" id="{7B32DEDA-64FD-CADF-4F4D-5D3D851D3075}"/>
              </a:ext>
            </a:extLst>
          </p:cNvPr>
          <p:cNvSpPr txBox="1"/>
          <p:nvPr/>
        </p:nvSpPr>
        <p:spPr>
          <a:xfrm>
            <a:off x="329264" y="1103055"/>
            <a:ext cx="11533472" cy="861774"/>
          </a:xfrm>
          <a:prstGeom prst="rect">
            <a:avLst/>
          </a:prstGeom>
          <a:noFill/>
        </p:spPr>
        <p:txBody>
          <a:bodyPr wrap="square">
            <a:spAutoFit/>
          </a:bodyPr>
          <a:lstStyle/>
          <a:p>
            <a:r>
              <a:rPr lang="en-US" sz="2500" b="0" i="0" dirty="0">
                <a:effectLst/>
                <a:latin typeface="Söhne"/>
              </a:rPr>
              <a:t>Polynomial regression is a technique where we use a wavy line instead of a straight line to make our predictions, especially when the data points show curves or bends.</a:t>
            </a:r>
            <a:endParaRPr lang="en-IN" sz="2500" dirty="0"/>
          </a:p>
        </p:txBody>
      </p:sp>
    </p:spTree>
    <p:extLst>
      <p:ext uri="{BB962C8B-B14F-4D97-AF65-F5344CB8AC3E}">
        <p14:creationId xmlns:p14="http://schemas.microsoft.com/office/powerpoint/2010/main" val="426487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B4C3D-F899-5C10-90FE-E043269DCEEC}"/>
              </a:ext>
            </a:extLst>
          </p:cNvPr>
          <p:cNvSpPr txBox="1"/>
          <p:nvPr/>
        </p:nvSpPr>
        <p:spPr>
          <a:xfrm>
            <a:off x="628048" y="632189"/>
            <a:ext cx="3809197" cy="630942"/>
          </a:xfrm>
          <a:prstGeom prst="rect">
            <a:avLst/>
          </a:prstGeom>
          <a:noFill/>
        </p:spPr>
        <p:txBody>
          <a:bodyPr wrap="square">
            <a:spAutoFit/>
          </a:bodyPr>
          <a:lstStyle/>
          <a:p>
            <a:r>
              <a:rPr lang="en-IN" sz="3500" dirty="0">
                <a:solidFill>
                  <a:srgbClr val="000000"/>
                </a:solidFill>
                <a:latin typeface="Abril Fatface"/>
              </a:rPr>
              <a:t>Challenges Faced</a:t>
            </a:r>
          </a:p>
        </p:txBody>
      </p:sp>
      <p:sp>
        <p:nvSpPr>
          <p:cNvPr id="4" name="TextBox 3">
            <a:extLst>
              <a:ext uri="{FF2B5EF4-FFF2-40B4-BE49-F238E27FC236}">
                <a16:creationId xmlns:a16="http://schemas.microsoft.com/office/drawing/2014/main" id="{B213F05D-DA47-A8B1-C6FD-237405AE15A9}"/>
              </a:ext>
            </a:extLst>
          </p:cNvPr>
          <p:cNvSpPr txBox="1"/>
          <p:nvPr/>
        </p:nvSpPr>
        <p:spPr>
          <a:xfrm>
            <a:off x="628049" y="1699207"/>
            <a:ext cx="10912642" cy="769441"/>
          </a:xfrm>
          <a:prstGeom prst="rect">
            <a:avLst/>
          </a:prstGeom>
          <a:noFill/>
        </p:spPr>
        <p:txBody>
          <a:bodyPr wrap="square">
            <a:spAutoFit/>
          </a:bodyPr>
          <a:lstStyle/>
          <a:p>
            <a:r>
              <a:rPr lang="en-IN" sz="2200" b="0" i="0" dirty="0">
                <a:effectLst/>
                <a:latin typeface="Söhne"/>
              </a:rPr>
              <a:t>Evaluating different regression algorithms and overcoming challenges in </a:t>
            </a:r>
            <a:r>
              <a:rPr lang="en-IN" sz="2200" b="0" i="0" dirty="0" err="1">
                <a:effectLst/>
                <a:latin typeface="Söhne"/>
              </a:rPr>
              <a:t>gridsearchCV</a:t>
            </a:r>
            <a:r>
              <a:rPr lang="en-IN" sz="2200" b="0" i="0" dirty="0">
                <a:effectLst/>
                <a:latin typeface="Söhne"/>
              </a:rPr>
              <a:t> to finely tune hyperparameters for improved model performance.</a:t>
            </a:r>
            <a:endParaRPr lang="en-IN" sz="2200" dirty="0"/>
          </a:p>
        </p:txBody>
      </p:sp>
      <p:sp>
        <p:nvSpPr>
          <p:cNvPr id="7" name="TextBox 6">
            <a:extLst>
              <a:ext uri="{FF2B5EF4-FFF2-40B4-BE49-F238E27FC236}">
                <a16:creationId xmlns:a16="http://schemas.microsoft.com/office/drawing/2014/main" id="{7DE349D4-7546-7CAB-F764-E4DEEC4B6CF0}"/>
              </a:ext>
            </a:extLst>
          </p:cNvPr>
          <p:cNvSpPr txBox="1"/>
          <p:nvPr/>
        </p:nvSpPr>
        <p:spPr>
          <a:xfrm>
            <a:off x="628049" y="2709859"/>
            <a:ext cx="10912642" cy="769441"/>
          </a:xfrm>
          <a:prstGeom prst="rect">
            <a:avLst/>
          </a:prstGeom>
          <a:noFill/>
        </p:spPr>
        <p:txBody>
          <a:bodyPr wrap="square">
            <a:spAutoFit/>
          </a:bodyPr>
          <a:lstStyle/>
          <a:p>
            <a:r>
              <a:rPr lang="en-US" sz="2200" b="0" i="0" dirty="0">
                <a:effectLst/>
                <a:latin typeface="Söhne"/>
              </a:rPr>
              <a:t>Employing techniques like Cross Validation and extra tree regressor to uncover influential features that play a crucial role in shaping the model's predictions.</a:t>
            </a:r>
            <a:endParaRPr lang="en-IN" sz="2200" dirty="0"/>
          </a:p>
        </p:txBody>
      </p:sp>
      <p:sp>
        <p:nvSpPr>
          <p:cNvPr id="10" name="TextBox 9">
            <a:extLst>
              <a:ext uri="{FF2B5EF4-FFF2-40B4-BE49-F238E27FC236}">
                <a16:creationId xmlns:a16="http://schemas.microsoft.com/office/drawing/2014/main" id="{614CBB2E-09EC-0BD5-2C93-65B47BCD9FC3}"/>
              </a:ext>
            </a:extLst>
          </p:cNvPr>
          <p:cNvSpPr txBox="1"/>
          <p:nvPr/>
        </p:nvSpPr>
        <p:spPr>
          <a:xfrm>
            <a:off x="628048" y="3838432"/>
            <a:ext cx="2423159" cy="630942"/>
          </a:xfrm>
          <a:prstGeom prst="rect">
            <a:avLst/>
          </a:prstGeom>
          <a:noFill/>
        </p:spPr>
        <p:txBody>
          <a:bodyPr wrap="square">
            <a:spAutoFit/>
          </a:bodyPr>
          <a:lstStyle/>
          <a:p>
            <a:r>
              <a:rPr lang="en-IN" sz="3500" dirty="0">
                <a:solidFill>
                  <a:srgbClr val="000000"/>
                </a:solidFill>
                <a:latin typeface="Abril Fatface"/>
              </a:rPr>
              <a:t>Learnings</a:t>
            </a:r>
          </a:p>
        </p:txBody>
      </p:sp>
      <p:sp>
        <p:nvSpPr>
          <p:cNvPr id="12" name="TextBox 11">
            <a:extLst>
              <a:ext uri="{FF2B5EF4-FFF2-40B4-BE49-F238E27FC236}">
                <a16:creationId xmlns:a16="http://schemas.microsoft.com/office/drawing/2014/main" id="{9BBE1AE1-3C15-787A-1588-8562E12C6B8D}"/>
              </a:ext>
            </a:extLst>
          </p:cNvPr>
          <p:cNvSpPr txBox="1"/>
          <p:nvPr/>
        </p:nvSpPr>
        <p:spPr>
          <a:xfrm>
            <a:off x="628047" y="4659228"/>
            <a:ext cx="10912641" cy="769441"/>
          </a:xfrm>
          <a:prstGeom prst="rect">
            <a:avLst/>
          </a:prstGeom>
          <a:noFill/>
        </p:spPr>
        <p:txBody>
          <a:bodyPr wrap="square">
            <a:spAutoFit/>
          </a:bodyPr>
          <a:lstStyle/>
          <a:p>
            <a:r>
              <a:rPr lang="en-US" sz="2200" dirty="0">
                <a:latin typeface="Söhne"/>
              </a:rPr>
              <a:t>We</a:t>
            </a:r>
            <a:r>
              <a:rPr lang="en-US" sz="2200" b="0" i="0" dirty="0">
                <a:effectLst/>
                <a:latin typeface="Söhne"/>
              </a:rPr>
              <a:t> got better at using regression tools, tweaking settings, and finding important features by </a:t>
            </a:r>
            <a:r>
              <a:rPr lang="en-US" sz="2200" dirty="0">
                <a:latin typeface="Söhne"/>
              </a:rPr>
              <a:t>taking help of online resources</a:t>
            </a:r>
            <a:r>
              <a:rPr lang="en-US" b="0" i="0" dirty="0">
                <a:effectLst/>
                <a:latin typeface="Söhne"/>
              </a:rPr>
              <a:t>.</a:t>
            </a:r>
            <a:endParaRPr lang="en-IN" dirty="0"/>
          </a:p>
        </p:txBody>
      </p:sp>
      <p:sp>
        <p:nvSpPr>
          <p:cNvPr id="13" name="TextBox 12">
            <a:extLst>
              <a:ext uri="{FF2B5EF4-FFF2-40B4-BE49-F238E27FC236}">
                <a16:creationId xmlns:a16="http://schemas.microsoft.com/office/drawing/2014/main" id="{EC049A06-0ABC-CD40-6D59-809C586E523A}"/>
              </a:ext>
            </a:extLst>
          </p:cNvPr>
          <p:cNvSpPr txBox="1"/>
          <p:nvPr/>
        </p:nvSpPr>
        <p:spPr>
          <a:xfrm>
            <a:off x="628046" y="5669880"/>
            <a:ext cx="10912641" cy="769441"/>
          </a:xfrm>
          <a:prstGeom prst="rect">
            <a:avLst/>
          </a:prstGeom>
          <a:noFill/>
        </p:spPr>
        <p:txBody>
          <a:bodyPr wrap="square" rtlCol="0">
            <a:spAutoFit/>
          </a:bodyPr>
          <a:lstStyle/>
          <a:p>
            <a:r>
              <a:rPr lang="en-IN" sz="2200" dirty="0">
                <a:latin typeface="Söhne"/>
              </a:rPr>
              <a:t>Collaborative teamwork improved task delegation and made us achieve things that we couldn’t have alone.</a:t>
            </a:r>
          </a:p>
        </p:txBody>
      </p:sp>
    </p:spTree>
    <p:extLst>
      <p:ext uri="{BB962C8B-B14F-4D97-AF65-F5344CB8AC3E}">
        <p14:creationId xmlns:p14="http://schemas.microsoft.com/office/powerpoint/2010/main" val="286099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2366FB-1950-C28F-6B7C-5A457C6E6395}"/>
              </a:ext>
            </a:extLst>
          </p:cNvPr>
          <p:cNvSpPr txBox="1"/>
          <p:nvPr/>
        </p:nvSpPr>
        <p:spPr>
          <a:xfrm>
            <a:off x="982196" y="1555107"/>
            <a:ext cx="10722542" cy="3170099"/>
          </a:xfrm>
          <a:prstGeom prst="rect">
            <a:avLst/>
          </a:prstGeom>
          <a:noFill/>
        </p:spPr>
        <p:txBody>
          <a:bodyPr wrap="square" rtlCol="0">
            <a:spAutoFit/>
          </a:bodyPr>
          <a:lstStyle/>
          <a:p>
            <a:r>
              <a:rPr lang="en-IN" sz="20000" dirty="0">
                <a:latin typeface="Edwardian Script ITC" panose="030303020407070D0804" pitchFamily="66" charset="0"/>
              </a:rPr>
              <a:t>Thank You </a:t>
            </a:r>
          </a:p>
        </p:txBody>
      </p:sp>
    </p:spTree>
    <p:extLst>
      <p:ext uri="{BB962C8B-B14F-4D97-AF65-F5344CB8AC3E}">
        <p14:creationId xmlns:p14="http://schemas.microsoft.com/office/powerpoint/2010/main" val="320907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D415D1-7F29-54A8-4C25-E6BD6F84AD6A}"/>
              </a:ext>
            </a:extLst>
          </p:cNvPr>
          <p:cNvSpPr txBox="1"/>
          <p:nvPr/>
        </p:nvSpPr>
        <p:spPr>
          <a:xfrm>
            <a:off x="649995" y="2170323"/>
            <a:ext cx="10353332" cy="3170099"/>
          </a:xfrm>
          <a:prstGeom prst="rect">
            <a:avLst/>
          </a:prstGeom>
          <a:noFill/>
        </p:spPr>
        <p:txBody>
          <a:bodyPr wrap="square" rtlCol="0">
            <a:spAutoFit/>
          </a:bodyPr>
          <a:lstStyle/>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Abhishek Singh</a:t>
            </a:r>
          </a:p>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Ankita </a:t>
            </a:r>
            <a:r>
              <a:rPr lang="en-IN" sz="4000" dirty="0" err="1">
                <a:latin typeface="Open Sans" panose="020B0606030504020204" pitchFamily="34" charset="0"/>
                <a:ea typeface="Open Sans" panose="020B0606030504020204" pitchFamily="34" charset="0"/>
                <a:cs typeface="Open Sans" panose="020B0606030504020204" pitchFamily="34" charset="0"/>
              </a:rPr>
              <a:t>Keshri</a:t>
            </a:r>
            <a:endParaRPr lang="en-IN" sz="40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sz="4000">
                <a:latin typeface="Open Sans" panose="020B0606030504020204" pitchFamily="34" charset="0"/>
                <a:ea typeface="Open Sans" panose="020B0606030504020204" pitchFamily="34" charset="0"/>
                <a:cs typeface="Open Sans" panose="020B0606030504020204" pitchFamily="34" charset="0"/>
              </a:rPr>
              <a:t>Lakshay</a:t>
            </a:r>
            <a:r>
              <a:rPr lang="en-IN" sz="4000" dirty="0">
                <a:latin typeface="Open Sans" panose="020B0606030504020204" pitchFamily="34" charset="0"/>
                <a:ea typeface="Open Sans" panose="020B0606030504020204" pitchFamily="34" charset="0"/>
                <a:cs typeface="Open Sans" panose="020B0606030504020204" pitchFamily="34" charset="0"/>
              </a:rPr>
              <a:t> Bansal</a:t>
            </a:r>
          </a:p>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Md. </a:t>
            </a:r>
            <a:r>
              <a:rPr lang="en-IN" sz="4000" dirty="0" err="1">
                <a:latin typeface="Open Sans" panose="020B0606030504020204" pitchFamily="34" charset="0"/>
                <a:ea typeface="Open Sans" panose="020B0606030504020204" pitchFamily="34" charset="0"/>
                <a:cs typeface="Open Sans" panose="020B0606030504020204" pitchFamily="34" charset="0"/>
              </a:rPr>
              <a:t>Zamam</a:t>
            </a:r>
            <a:r>
              <a:rPr lang="en-IN" sz="4000" dirty="0">
                <a:latin typeface="Open Sans" panose="020B0606030504020204" pitchFamily="34" charset="0"/>
                <a:ea typeface="Open Sans" panose="020B0606030504020204" pitchFamily="34" charset="0"/>
                <a:cs typeface="Open Sans" panose="020B0606030504020204" pitchFamily="34" charset="0"/>
              </a:rPr>
              <a:t> Ahmad</a:t>
            </a:r>
          </a:p>
          <a:p>
            <a:pPr marL="285750" indent="-285750">
              <a:buFont typeface="Arial" panose="020B0604020202020204" pitchFamily="34" charset="0"/>
              <a:buChar char="•"/>
            </a:pPr>
            <a:r>
              <a:rPr lang="en-IN" sz="4000" dirty="0">
                <a:latin typeface="Open Sans" panose="020B0606030504020204" pitchFamily="34" charset="0"/>
                <a:ea typeface="Open Sans" panose="020B0606030504020204" pitchFamily="34" charset="0"/>
                <a:cs typeface="Open Sans" panose="020B0606030504020204" pitchFamily="34" charset="0"/>
              </a:rPr>
              <a:t>Nupur </a:t>
            </a:r>
            <a:r>
              <a:rPr lang="en-IN" sz="4000" dirty="0" err="1">
                <a:latin typeface="Open Sans" panose="020B0606030504020204" pitchFamily="34" charset="0"/>
                <a:ea typeface="Open Sans" panose="020B0606030504020204" pitchFamily="34" charset="0"/>
                <a:cs typeface="Open Sans" panose="020B0606030504020204" pitchFamily="34" charset="0"/>
              </a:rPr>
              <a:t>Kwatra</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AC1C8161-F3B5-1F8B-92CB-147586B0A1B8}"/>
              </a:ext>
            </a:extLst>
          </p:cNvPr>
          <p:cNvGrpSpPr/>
          <p:nvPr/>
        </p:nvGrpSpPr>
        <p:grpSpPr>
          <a:xfrm>
            <a:off x="709553" y="5525172"/>
            <a:ext cx="10971589" cy="869349"/>
            <a:chOff x="775655" y="5558223"/>
            <a:chExt cx="10971589" cy="869349"/>
          </a:xfrm>
        </p:grpSpPr>
        <p:pic>
          <p:nvPicPr>
            <p:cNvPr id="8" name="Graphic 7" descr="Statistics with solid fill">
              <a:extLst>
                <a:ext uri="{FF2B5EF4-FFF2-40B4-BE49-F238E27FC236}">
                  <a16:creationId xmlns:a16="http://schemas.microsoft.com/office/drawing/2014/main" id="{EB91764D-9DEB-6074-D118-CCDE19712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9" name="Graphic 8" descr="Research with solid fill">
              <a:extLst>
                <a:ext uri="{FF2B5EF4-FFF2-40B4-BE49-F238E27FC236}">
                  <a16:creationId xmlns:a16="http://schemas.microsoft.com/office/drawing/2014/main" id="{D3F2750B-D7E7-68A1-1FDC-D1595A02C3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10" name="Graphic 9" descr="Statistics with solid fill">
              <a:extLst>
                <a:ext uri="{FF2B5EF4-FFF2-40B4-BE49-F238E27FC236}">
                  <a16:creationId xmlns:a16="http://schemas.microsoft.com/office/drawing/2014/main" id="{726A12D8-F383-D675-B0D5-E57601A119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11" name="Graphic 10" descr="Bar chart with solid fill">
              <a:extLst>
                <a:ext uri="{FF2B5EF4-FFF2-40B4-BE49-F238E27FC236}">
                  <a16:creationId xmlns:a16="http://schemas.microsoft.com/office/drawing/2014/main" id="{CD9778C6-9726-9641-8C16-C463A8910E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12" name="Graphic 11" descr="Bar chart with solid fill">
              <a:extLst>
                <a:ext uri="{FF2B5EF4-FFF2-40B4-BE49-F238E27FC236}">
                  <a16:creationId xmlns:a16="http://schemas.microsoft.com/office/drawing/2014/main" id="{96F3F0D3-895C-D994-F343-E4E8279C45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13" name="Graphic 12" descr="Pie chart with solid fill">
              <a:extLst>
                <a:ext uri="{FF2B5EF4-FFF2-40B4-BE49-F238E27FC236}">
                  <a16:creationId xmlns:a16="http://schemas.microsoft.com/office/drawing/2014/main" id="{3B944249-5DD2-BB65-8770-9F19DB3361A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14" name="Graphic 13" descr="Database with solid fill">
              <a:extLst>
                <a:ext uri="{FF2B5EF4-FFF2-40B4-BE49-F238E27FC236}">
                  <a16:creationId xmlns:a16="http://schemas.microsoft.com/office/drawing/2014/main" id="{2DCA7BA6-BBA2-34CD-BACD-162016DA0B0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grpSp>
        <p:nvGrpSpPr>
          <p:cNvPr id="3" name="Group 14">
            <a:extLst>
              <a:ext uri="{FF2B5EF4-FFF2-40B4-BE49-F238E27FC236}">
                <a16:creationId xmlns:a16="http://schemas.microsoft.com/office/drawing/2014/main" id="{94C94ACB-E8CA-B4B8-BB92-1E3D8B2CB75A}"/>
              </a:ext>
            </a:extLst>
          </p:cNvPr>
          <p:cNvGrpSpPr/>
          <p:nvPr/>
        </p:nvGrpSpPr>
        <p:grpSpPr>
          <a:xfrm rot="-10800000">
            <a:off x="-471753" y="346669"/>
            <a:ext cx="4878499" cy="1173659"/>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50B1722D-6D25-959F-345E-E020E053F90B}"/>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sp>
      </p:grpSp>
      <p:sp>
        <p:nvSpPr>
          <p:cNvPr id="15" name="TextBox 14">
            <a:extLst>
              <a:ext uri="{FF2B5EF4-FFF2-40B4-BE49-F238E27FC236}">
                <a16:creationId xmlns:a16="http://schemas.microsoft.com/office/drawing/2014/main" id="{4AE6CE2F-4FC7-4BED-1FC0-CB2C6E825CD1}"/>
              </a:ext>
            </a:extLst>
          </p:cNvPr>
          <p:cNvSpPr txBox="1"/>
          <p:nvPr/>
        </p:nvSpPr>
        <p:spPr>
          <a:xfrm>
            <a:off x="132201" y="505416"/>
            <a:ext cx="4318612" cy="769441"/>
          </a:xfrm>
          <a:prstGeom prst="rect">
            <a:avLst/>
          </a:prstGeom>
          <a:noFill/>
        </p:spPr>
        <p:txBody>
          <a:bodyPr wrap="square" rtlCol="0">
            <a:spAutoFit/>
          </a:bodyPr>
          <a:lstStyle/>
          <a:p>
            <a:r>
              <a:rPr lang="en-IN" sz="4400" dirty="0">
                <a:solidFill>
                  <a:srgbClr val="000000"/>
                </a:solidFill>
                <a:latin typeface="Abril Fatface"/>
              </a:rPr>
              <a:t>Project Team </a:t>
            </a:r>
          </a:p>
        </p:txBody>
      </p:sp>
    </p:spTree>
    <p:extLst>
      <p:ext uri="{BB962C8B-B14F-4D97-AF65-F5344CB8AC3E}">
        <p14:creationId xmlns:p14="http://schemas.microsoft.com/office/powerpoint/2010/main" val="193055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a:extLst>
              <a:ext uri="{FF2B5EF4-FFF2-40B4-BE49-F238E27FC236}">
                <a16:creationId xmlns:a16="http://schemas.microsoft.com/office/drawing/2014/main" id="{DC80909A-1EC0-48DC-93B6-716670D3397D}"/>
              </a:ext>
            </a:extLst>
          </p:cNvPr>
          <p:cNvGrpSpPr/>
          <p:nvPr/>
        </p:nvGrpSpPr>
        <p:grpSpPr>
          <a:xfrm rot="-10800000">
            <a:off x="-471753" y="251840"/>
            <a:ext cx="4878499" cy="1173659"/>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67E73812-5683-21D7-D009-405DCB9071A0}"/>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sp>
      </p:grpSp>
      <p:sp>
        <p:nvSpPr>
          <p:cNvPr id="7" name="TextBox 6">
            <a:extLst>
              <a:ext uri="{FF2B5EF4-FFF2-40B4-BE49-F238E27FC236}">
                <a16:creationId xmlns:a16="http://schemas.microsoft.com/office/drawing/2014/main" id="{CD78B5BA-5D14-DE58-189B-4557DD5D0531}"/>
              </a:ext>
            </a:extLst>
          </p:cNvPr>
          <p:cNvSpPr txBox="1"/>
          <p:nvPr/>
        </p:nvSpPr>
        <p:spPr>
          <a:xfrm>
            <a:off x="0" y="330839"/>
            <a:ext cx="4406746" cy="1015663"/>
          </a:xfrm>
          <a:prstGeom prst="rect">
            <a:avLst/>
          </a:prstGeom>
          <a:noFill/>
        </p:spPr>
        <p:txBody>
          <a:bodyPr wrap="square" rtlCol="0">
            <a:spAutoFit/>
          </a:bodyPr>
          <a:lstStyle/>
          <a:p>
            <a:r>
              <a:rPr lang="en-US" sz="6000" dirty="0">
                <a:solidFill>
                  <a:srgbClr val="000000"/>
                </a:solidFill>
                <a:latin typeface="Abril Fatface"/>
              </a:rPr>
              <a:t>Objective</a:t>
            </a:r>
          </a:p>
        </p:txBody>
      </p:sp>
      <p:graphicFrame>
        <p:nvGraphicFramePr>
          <p:cNvPr id="11" name="Table 11">
            <a:extLst>
              <a:ext uri="{FF2B5EF4-FFF2-40B4-BE49-F238E27FC236}">
                <a16:creationId xmlns:a16="http://schemas.microsoft.com/office/drawing/2014/main" id="{6F583059-849C-5068-06A5-7FC82E897B64}"/>
              </a:ext>
            </a:extLst>
          </p:cNvPr>
          <p:cNvGraphicFramePr>
            <a:graphicFrameLocks noGrp="1"/>
          </p:cNvGraphicFramePr>
          <p:nvPr>
            <p:extLst>
              <p:ext uri="{D42A27DB-BD31-4B8C-83A1-F6EECF244321}">
                <p14:modId xmlns:p14="http://schemas.microsoft.com/office/powerpoint/2010/main" val="4012783407"/>
              </p:ext>
            </p:extLst>
          </p:nvPr>
        </p:nvGraphicFramePr>
        <p:xfrm>
          <a:off x="368922" y="1520350"/>
          <a:ext cx="11454156" cy="4874171"/>
        </p:xfrm>
        <a:graphic>
          <a:graphicData uri="http://schemas.openxmlformats.org/drawingml/2006/table">
            <a:tbl>
              <a:tblPr firstRow="1" bandRow="1">
                <a:tableStyleId>{5C22544A-7EE6-4342-B048-85BDC9FD1C3A}</a:tableStyleId>
              </a:tblPr>
              <a:tblGrid>
                <a:gridCol w="11454156">
                  <a:extLst>
                    <a:ext uri="{9D8B030D-6E8A-4147-A177-3AD203B41FA5}">
                      <a16:colId xmlns:a16="http://schemas.microsoft.com/office/drawing/2014/main" val="3935624266"/>
                    </a:ext>
                  </a:extLst>
                </a:gridCol>
              </a:tblGrid>
              <a:tr h="747733">
                <a:tc>
                  <a:txBody>
                    <a:bodyPr/>
                    <a:lstStyle/>
                    <a:p>
                      <a:pPr marL="342900" indent="-342900">
                        <a:buFont typeface="Wingdings" panose="05000000000000000000" pitchFamily="2" charset="2"/>
                        <a:buChar char="q"/>
                      </a:pPr>
                      <a:r>
                        <a:rPr lang="en-US"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Perform thorough exploratory data analysis and preprocessing to unveil insights, patterns, and enhance data quality.</a:t>
                      </a:r>
                    </a:p>
                    <a:p>
                      <a:endParaRPr lang="en-IN" sz="2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28637910"/>
                  </a:ext>
                </a:extLst>
              </a:tr>
              <a:tr h="747733">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Evaluate a range of regression models, including Linear Regression, Decision Tree, Random Forest, and SVR, to identify the most accurate predictor of used car sale prices.</a:t>
                      </a:r>
                    </a:p>
                    <a:p>
                      <a:pPr marL="342900" indent="-342900" algn="l" defTabSz="914400" rtl="0" eaLnBrk="1" latinLnBrk="0" hangingPunct="1">
                        <a:buFont typeface="Wingdings" panose="05000000000000000000" pitchFamily="2" charset="2"/>
                        <a:buChar char="q"/>
                      </a:pPr>
                      <a:endParaRPr lang="en-IN"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9275934"/>
                  </a:ext>
                </a:extLst>
              </a:tr>
              <a:tr h="546011">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Utilize </a:t>
                      </a:r>
                      <a:r>
                        <a:rPr lang="en-US" sz="2000" b="1" i="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GridSearchCV</a:t>
                      </a:r>
                      <a:r>
                        <a:rPr lang="en-US"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to tune hyperparameter of the best model, for elevating model performance and ensuring the chosen regression model's effectiveness in predicting car prices.</a:t>
                      </a:r>
                      <a:endParaRPr lang="en-IN"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5300650"/>
                  </a:ext>
                </a:extLst>
              </a:tr>
              <a:tr h="972053">
                <a:tc>
                  <a:txBody>
                    <a:bodyPr/>
                    <a:lstStyle/>
                    <a:p>
                      <a:pPr marL="342900" indent="-342900" algn="l" defTabSz="914400" rtl="0" eaLnBrk="1" latinLnBrk="0" hangingPunct="1">
                        <a:buFont typeface="Wingdings" panose="05000000000000000000" pitchFamily="2" charset="2"/>
                        <a:buChar char="q"/>
                      </a:pPr>
                      <a:endParaRPr lang="en-US"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l" defTabSz="914400" rtl="0" eaLnBrk="1" latinLnBrk="0" hangingPunct="1">
                        <a:buFont typeface="Wingdings" panose="05000000000000000000" pitchFamily="2" charset="2"/>
                        <a:buChar char="q"/>
                      </a:pPr>
                      <a:r>
                        <a:rPr lang="en-US"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Investigate the impact of polynomial regression with degrees 2 and 3 on predictive accuracy, offering insights into nonlinear relationships and enhancing model interpretability.</a:t>
                      </a:r>
                    </a:p>
                    <a:p>
                      <a:pPr marL="342900" indent="-342900" algn="l" defTabSz="914400" rtl="0" eaLnBrk="1" latinLnBrk="0" hangingPunct="1">
                        <a:buFont typeface="Wingdings" panose="05000000000000000000" pitchFamily="2" charset="2"/>
                        <a:buChar char="q"/>
                      </a:pPr>
                      <a:endParaRPr lang="en-IN" sz="20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0393006"/>
                  </a:ext>
                </a:extLst>
              </a:tr>
              <a:tr h="546011">
                <a:tc>
                  <a:txBody>
                    <a:bodyPr/>
                    <a:lstStyle/>
                    <a:p>
                      <a:endParaRPr lang="en-IN" sz="2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950894"/>
                  </a:ext>
                </a:extLst>
              </a:tr>
            </a:tbl>
          </a:graphicData>
        </a:graphic>
      </p:graphicFrame>
      <p:grpSp>
        <p:nvGrpSpPr>
          <p:cNvPr id="5" name="Group 4">
            <a:extLst>
              <a:ext uri="{FF2B5EF4-FFF2-40B4-BE49-F238E27FC236}">
                <a16:creationId xmlns:a16="http://schemas.microsoft.com/office/drawing/2014/main" id="{E0C04812-6EAA-7AA8-41D1-1746BECAB1EB}"/>
              </a:ext>
            </a:extLst>
          </p:cNvPr>
          <p:cNvGrpSpPr/>
          <p:nvPr/>
        </p:nvGrpSpPr>
        <p:grpSpPr>
          <a:xfrm>
            <a:off x="709553" y="5525172"/>
            <a:ext cx="10971589" cy="869349"/>
            <a:chOff x="775655" y="5558223"/>
            <a:chExt cx="10971589" cy="869349"/>
          </a:xfrm>
        </p:grpSpPr>
        <p:pic>
          <p:nvPicPr>
            <p:cNvPr id="6" name="Graphic 5" descr="Statistics with solid fill">
              <a:extLst>
                <a:ext uri="{FF2B5EF4-FFF2-40B4-BE49-F238E27FC236}">
                  <a16:creationId xmlns:a16="http://schemas.microsoft.com/office/drawing/2014/main" id="{0DFAFFAB-BD8C-0A7C-A86D-0E5BF127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8" name="Graphic 7" descr="Research with solid fill">
              <a:extLst>
                <a:ext uri="{FF2B5EF4-FFF2-40B4-BE49-F238E27FC236}">
                  <a16:creationId xmlns:a16="http://schemas.microsoft.com/office/drawing/2014/main" id="{E4C7342F-BD1A-EC59-A382-5217DD5F2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9" name="Graphic 8" descr="Statistics with solid fill">
              <a:extLst>
                <a:ext uri="{FF2B5EF4-FFF2-40B4-BE49-F238E27FC236}">
                  <a16:creationId xmlns:a16="http://schemas.microsoft.com/office/drawing/2014/main" id="{C7DE65F2-C8BE-91BA-9174-A3C7AD566D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10" name="Graphic 9" descr="Bar chart with solid fill">
              <a:extLst>
                <a:ext uri="{FF2B5EF4-FFF2-40B4-BE49-F238E27FC236}">
                  <a16:creationId xmlns:a16="http://schemas.microsoft.com/office/drawing/2014/main" id="{C0ACC3AF-52C2-CF39-0034-EB9886AF79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12" name="Graphic 11" descr="Bar chart with solid fill">
              <a:extLst>
                <a:ext uri="{FF2B5EF4-FFF2-40B4-BE49-F238E27FC236}">
                  <a16:creationId xmlns:a16="http://schemas.microsoft.com/office/drawing/2014/main" id="{DE5005F4-FDA4-4A5F-0DCC-0AA97527AE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13" name="Graphic 12" descr="Pie chart with solid fill">
              <a:extLst>
                <a:ext uri="{FF2B5EF4-FFF2-40B4-BE49-F238E27FC236}">
                  <a16:creationId xmlns:a16="http://schemas.microsoft.com/office/drawing/2014/main" id="{A8B80F8B-70CC-6AF4-B3E7-EA5BFC9AAD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14" name="Graphic 13" descr="Database with solid fill">
              <a:extLst>
                <a:ext uri="{FF2B5EF4-FFF2-40B4-BE49-F238E27FC236}">
                  <a16:creationId xmlns:a16="http://schemas.microsoft.com/office/drawing/2014/main" id="{2A84A128-6513-416C-5309-B46093A9E5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spTree>
    <p:extLst>
      <p:ext uri="{BB962C8B-B14F-4D97-AF65-F5344CB8AC3E}">
        <p14:creationId xmlns:p14="http://schemas.microsoft.com/office/powerpoint/2010/main" val="3124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14">
            <a:extLst>
              <a:ext uri="{FF2B5EF4-FFF2-40B4-BE49-F238E27FC236}">
                <a16:creationId xmlns:a16="http://schemas.microsoft.com/office/drawing/2014/main" id="{A1246106-AF91-4BE6-45BF-853945EBB67D}"/>
              </a:ext>
            </a:extLst>
          </p:cNvPr>
          <p:cNvGrpSpPr/>
          <p:nvPr/>
        </p:nvGrpSpPr>
        <p:grpSpPr>
          <a:xfrm rot="-10800000">
            <a:off x="-416668" y="250067"/>
            <a:ext cx="4878499" cy="1173659"/>
            <a:chOff x="0" y="0"/>
            <a:chExt cx="13131565" cy="3606800"/>
          </a:xfrm>
          <a:solidFill>
            <a:schemeClr val="accent2">
              <a:lumMod val="20000"/>
              <a:lumOff val="80000"/>
            </a:schemeClr>
          </a:solidFill>
        </p:grpSpPr>
        <p:sp>
          <p:nvSpPr>
            <p:cNvPr id="24" name="Freeform 15">
              <a:extLst>
                <a:ext uri="{FF2B5EF4-FFF2-40B4-BE49-F238E27FC236}">
                  <a16:creationId xmlns:a16="http://schemas.microsoft.com/office/drawing/2014/main" id="{3EA80CAB-A117-03F2-5508-ADC4BEDD6D95}"/>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sp>
      </p:grpSp>
      <p:sp>
        <p:nvSpPr>
          <p:cNvPr id="25" name="TextBox 24">
            <a:extLst>
              <a:ext uri="{FF2B5EF4-FFF2-40B4-BE49-F238E27FC236}">
                <a16:creationId xmlns:a16="http://schemas.microsoft.com/office/drawing/2014/main" id="{AB10BE56-0F1D-D627-A6DF-514A1E8A2C12}"/>
              </a:ext>
            </a:extLst>
          </p:cNvPr>
          <p:cNvSpPr txBox="1"/>
          <p:nvPr/>
        </p:nvSpPr>
        <p:spPr>
          <a:xfrm>
            <a:off x="-55084" y="491808"/>
            <a:ext cx="5042052" cy="677108"/>
          </a:xfrm>
          <a:prstGeom prst="rect">
            <a:avLst/>
          </a:prstGeom>
          <a:noFill/>
        </p:spPr>
        <p:txBody>
          <a:bodyPr wrap="square" rtlCol="0">
            <a:spAutoFit/>
          </a:bodyPr>
          <a:lstStyle/>
          <a:p>
            <a:r>
              <a:rPr lang="en-IN" sz="3800" dirty="0">
                <a:solidFill>
                  <a:srgbClr val="000000"/>
                </a:solidFill>
                <a:latin typeface="Abril Fatface"/>
              </a:rPr>
              <a:t>Project Timeline</a:t>
            </a:r>
          </a:p>
        </p:txBody>
      </p:sp>
      <p:grpSp>
        <p:nvGrpSpPr>
          <p:cNvPr id="4" name="Group 3">
            <a:extLst>
              <a:ext uri="{FF2B5EF4-FFF2-40B4-BE49-F238E27FC236}">
                <a16:creationId xmlns:a16="http://schemas.microsoft.com/office/drawing/2014/main" id="{1EB6DFDB-4EE4-B282-8E5D-825AFE0FBD97}"/>
              </a:ext>
            </a:extLst>
          </p:cNvPr>
          <p:cNvGrpSpPr/>
          <p:nvPr/>
        </p:nvGrpSpPr>
        <p:grpSpPr>
          <a:xfrm>
            <a:off x="629490" y="5902642"/>
            <a:ext cx="10971589" cy="869349"/>
            <a:chOff x="775655" y="5558223"/>
            <a:chExt cx="10971589" cy="869349"/>
          </a:xfrm>
        </p:grpSpPr>
        <p:pic>
          <p:nvPicPr>
            <p:cNvPr id="5" name="Graphic 4" descr="Statistics with solid fill">
              <a:extLst>
                <a:ext uri="{FF2B5EF4-FFF2-40B4-BE49-F238E27FC236}">
                  <a16:creationId xmlns:a16="http://schemas.microsoft.com/office/drawing/2014/main" id="{C1CE9FC4-33AD-75EF-36AB-102B867870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655" y="5558223"/>
              <a:ext cx="869349" cy="869349"/>
            </a:xfrm>
            <a:prstGeom prst="rect">
              <a:avLst/>
            </a:prstGeom>
          </p:spPr>
        </p:pic>
        <p:pic>
          <p:nvPicPr>
            <p:cNvPr id="9" name="Graphic 8" descr="Research with solid fill">
              <a:extLst>
                <a:ext uri="{FF2B5EF4-FFF2-40B4-BE49-F238E27FC236}">
                  <a16:creationId xmlns:a16="http://schemas.microsoft.com/office/drawing/2014/main" id="{61C2B226-8300-5E02-BD2A-3200A79763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0483" y="5558223"/>
              <a:ext cx="869349" cy="869349"/>
            </a:xfrm>
            <a:prstGeom prst="rect">
              <a:avLst/>
            </a:prstGeom>
          </p:spPr>
        </p:pic>
        <p:pic>
          <p:nvPicPr>
            <p:cNvPr id="11" name="Graphic 10" descr="Statistics with solid fill">
              <a:extLst>
                <a:ext uri="{FF2B5EF4-FFF2-40B4-BE49-F238E27FC236}">
                  <a16:creationId xmlns:a16="http://schemas.microsoft.com/office/drawing/2014/main" id="{BECA5FCB-A1C3-DAB1-D9A5-16DCE62FE5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3069" y="5558223"/>
              <a:ext cx="869349" cy="869349"/>
            </a:xfrm>
            <a:prstGeom prst="rect">
              <a:avLst/>
            </a:prstGeom>
          </p:spPr>
        </p:pic>
        <p:pic>
          <p:nvPicPr>
            <p:cNvPr id="12" name="Graphic 11" descr="Bar chart with solid fill">
              <a:extLst>
                <a:ext uri="{FF2B5EF4-FFF2-40B4-BE49-F238E27FC236}">
                  <a16:creationId xmlns:a16="http://schemas.microsoft.com/office/drawing/2014/main" id="{7003FDD8-005B-BD6A-92A9-FA3C97BAEA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77895" y="5558223"/>
              <a:ext cx="869349" cy="869349"/>
            </a:xfrm>
            <a:prstGeom prst="rect">
              <a:avLst/>
            </a:prstGeom>
          </p:spPr>
        </p:pic>
        <p:pic>
          <p:nvPicPr>
            <p:cNvPr id="22" name="Graphic 21" descr="Bar chart with solid fill">
              <a:extLst>
                <a:ext uri="{FF2B5EF4-FFF2-40B4-BE49-F238E27FC236}">
                  <a16:creationId xmlns:a16="http://schemas.microsoft.com/office/drawing/2014/main" id="{AA544A34-CA74-04DC-380E-1BA4A2B3D4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6776" y="5558223"/>
              <a:ext cx="869349" cy="869349"/>
            </a:xfrm>
            <a:prstGeom prst="rect">
              <a:avLst/>
            </a:prstGeom>
          </p:spPr>
        </p:pic>
        <p:pic>
          <p:nvPicPr>
            <p:cNvPr id="26" name="Graphic 25" descr="Pie chart with solid fill">
              <a:extLst>
                <a:ext uri="{FF2B5EF4-FFF2-40B4-BE49-F238E27FC236}">
                  <a16:creationId xmlns:a16="http://schemas.microsoft.com/office/drawing/2014/main" id="{919EB04D-0FF5-062A-31BB-FEC1AC1796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9362" y="5558223"/>
              <a:ext cx="869349" cy="869349"/>
            </a:xfrm>
            <a:prstGeom prst="rect">
              <a:avLst/>
            </a:prstGeom>
          </p:spPr>
        </p:pic>
        <p:pic>
          <p:nvPicPr>
            <p:cNvPr id="27" name="Graphic 26" descr="Database with solid fill">
              <a:extLst>
                <a:ext uri="{FF2B5EF4-FFF2-40B4-BE49-F238E27FC236}">
                  <a16:creationId xmlns:a16="http://schemas.microsoft.com/office/drawing/2014/main" id="{F9BE41E3-2BEF-BBD0-EBDD-3EB79C4E5F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94190" y="5558223"/>
              <a:ext cx="869349" cy="869349"/>
            </a:xfrm>
            <a:prstGeom prst="rect">
              <a:avLst/>
            </a:prstGeom>
          </p:spPr>
        </p:pic>
      </p:grpSp>
      <p:graphicFrame>
        <p:nvGraphicFramePr>
          <p:cNvPr id="29" name="Diagram 28">
            <a:extLst>
              <a:ext uri="{FF2B5EF4-FFF2-40B4-BE49-F238E27FC236}">
                <a16:creationId xmlns:a16="http://schemas.microsoft.com/office/drawing/2014/main" id="{0C5022BB-5B2E-068F-EB2F-739676E41D0E}"/>
              </a:ext>
            </a:extLst>
          </p:cNvPr>
          <p:cNvGraphicFramePr/>
          <p:nvPr>
            <p:extLst>
              <p:ext uri="{D42A27DB-BD31-4B8C-83A1-F6EECF244321}">
                <p14:modId xmlns:p14="http://schemas.microsoft.com/office/powerpoint/2010/main" val="1286977338"/>
              </p:ext>
            </p:extLst>
          </p:nvPr>
        </p:nvGraphicFramePr>
        <p:xfrm>
          <a:off x="558265" y="1694344"/>
          <a:ext cx="11367436" cy="398236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338300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266173" y="350624"/>
            <a:ext cx="5659653" cy="553998"/>
          </a:xfrm>
          <a:prstGeom prst="rect">
            <a:avLst/>
          </a:prstGeom>
          <a:noFill/>
        </p:spPr>
        <p:txBody>
          <a:bodyPr wrap="square" rtlCol="0">
            <a:spAutoFit/>
          </a:bodyPr>
          <a:lstStyle/>
          <a:p>
            <a:r>
              <a:rPr lang="en-IN" sz="3000" dirty="0">
                <a:solidFill>
                  <a:srgbClr val="000000"/>
                </a:solidFill>
                <a:latin typeface="Abril Fatface"/>
              </a:rPr>
              <a:t>Count of Different Car Models</a:t>
            </a:r>
          </a:p>
        </p:txBody>
      </p:sp>
      <p:sp>
        <p:nvSpPr>
          <p:cNvPr id="16" name="TextBox 15">
            <a:extLst>
              <a:ext uri="{FF2B5EF4-FFF2-40B4-BE49-F238E27FC236}">
                <a16:creationId xmlns:a16="http://schemas.microsoft.com/office/drawing/2014/main" id="{2FE43FF1-3196-5991-44D8-F78A5015A287}"/>
              </a:ext>
            </a:extLst>
          </p:cNvPr>
          <p:cNvSpPr txBox="1"/>
          <p:nvPr/>
        </p:nvSpPr>
        <p:spPr>
          <a:xfrm>
            <a:off x="9423133" y="2170843"/>
            <a:ext cx="2508984" cy="1477328"/>
          </a:xfrm>
          <a:prstGeom prst="rect">
            <a:avLst/>
          </a:prstGeom>
          <a:noFill/>
        </p:spPr>
        <p:txBody>
          <a:bodyPr wrap="square">
            <a:spAutoFit/>
          </a:bodyPr>
          <a:lstStyle/>
          <a:p>
            <a:pPr marL="0" marR="0" lvl="0" indent="0" algn="l" rtl="0">
              <a:spcBef>
                <a:spcPts val="0"/>
              </a:spcBef>
              <a:spcAft>
                <a:spcPts val="0"/>
              </a:spcAft>
              <a:buNone/>
            </a:pPr>
            <a:r>
              <a:rPr lang="en-US" sz="1800" dirty="0">
                <a:solidFill>
                  <a:srgbClr val="FFFF00"/>
                </a:solidFill>
                <a:latin typeface="Arial" panose="020B0604020202020204" pitchFamily="34" charset="0"/>
                <a:ea typeface="Trebuchet MS"/>
                <a:cs typeface="Arial" panose="020B0604020202020204" pitchFamily="34" charset="0"/>
                <a:sym typeface="Trebuchet MS"/>
              </a:rPr>
              <a:t>Based on the graph, we can see that Tucson, I10, and I30 are the most common car models. </a:t>
            </a:r>
          </a:p>
        </p:txBody>
      </p:sp>
      <p:grpSp>
        <p:nvGrpSpPr>
          <p:cNvPr id="2" name="Group 14">
            <a:extLst>
              <a:ext uri="{FF2B5EF4-FFF2-40B4-BE49-F238E27FC236}">
                <a16:creationId xmlns:a16="http://schemas.microsoft.com/office/drawing/2014/main" id="{ED9663CC-1263-5670-B737-723348FCAB06}"/>
              </a:ext>
            </a:extLst>
          </p:cNvPr>
          <p:cNvGrpSpPr/>
          <p:nvPr/>
        </p:nvGrpSpPr>
        <p:grpSpPr>
          <a:xfrm rot="-10800000">
            <a:off x="-262761" y="206944"/>
            <a:ext cx="3198370" cy="841358"/>
            <a:chOff x="0" y="0"/>
            <a:chExt cx="13131565" cy="3606800"/>
          </a:xfrm>
          <a:solidFill>
            <a:schemeClr val="accent2">
              <a:lumMod val="20000"/>
              <a:lumOff val="80000"/>
            </a:schemeClr>
          </a:solidFill>
        </p:grpSpPr>
        <p:sp>
          <p:nvSpPr>
            <p:cNvPr id="3" name="Freeform 15">
              <a:extLst>
                <a:ext uri="{FF2B5EF4-FFF2-40B4-BE49-F238E27FC236}">
                  <a16:creationId xmlns:a16="http://schemas.microsoft.com/office/drawing/2014/main" id="{F10FA8E5-657C-D2A9-394E-3344D41B3E18}"/>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5" name="TextBox 4">
            <a:extLst>
              <a:ext uri="{FF2B5EF4-FFF2-40B4-BE49-F238E27FC236}">
                <a16:creationId xmlns:a16="http://schemas.microsoft.com/office/drawing/2014/main" id="{647F31A2-9DF5-2E85-719E-E0D384A1E70B}"/>
              </a:ext>
            </a:extLst>
          </p:cNvPr>
          <p:cNvSpPr txBox="1"/>
          <p:nvPr/>
        </p:nvSpPr>
        <p:spPr>
          <a:xfrm>
            <a:off x="0" y="298615"/>
            <a:ext cx="6477802"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7" name="Picture 6">
            <a:extLst>
              <a:ext uri="{FF2B5EF4-FFF2-40B4-BE49-F238E27FC236}">
                <a16:creationId xmlns:a16="http://schemas.microsoft.com/office/drawing/2014/main" id="{9639FDBB-9519-1D17-8767-12E3A29BB04C}"/>
              </a:ext>
            </a:extLst>
          </p:cNvPr>
          <p:cNvPicPr>
            <a:picLocks noChangeAspect="1"/>
          </p:cNvPicPr>
          <p:nvPr/>
        </p:nvPicPr>
        <p:blipFill>
          <a:blip r:embed="rId2"/>
          <a:stretch>
            <a:fillRect/>
          </a:stretch>
        </p:blipFill>
        <p:spPr>
          <a:xfrm>
            <a:off x="144379" y="1347537"/>
            <a:ext cx="9163250" cy="5351645"/>
          </a:xfrm>
          <a:prstGeom prst="rect">
            <a:avLst/>
          </a:prstGeom>
        </p:spPr>
      </p:pic>
    </p:spTree>
    <p:extLst>
      <p:ext uri="{BB962C8B-B14F-4D97-AF65-F5344CB8AC3E}">
        <p14:creationId xmlns:p14="http://schemas.microsoft.com/office/powerpoint/2010/main" val="243873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033071" y="347818"/>
            <a:ext cx="7036068" cy="553998"/>
          </a:xfrm>
          <a:prstGeom prst="rect">
            <a:avLst/>
          </a:prstGeom>
          <a:noFill/>
        </p:spPr>
        <p:txBody>
          <a:bodyPr wrap="square" rtlCol="0">
            <a:spAutoFit/>
          </a:bodyPr>
          <a:lstStyle/>
          <a:p>
            <a:r>
              <a:rPr lang="en-IN" sz="3000" dirty="0">
                <a:solidFill>
                  <a:srgbClr val="000000"/>
                </a:solidFill>
                <a:latin typeface="Abril Fatface"/>
              </a:rPr>
              <a:t>Count of Car Models across Fuel Types</a:t>
            </a:r>
          </a:p>
        </p:txBody>
      </p:sp>
      <p:sp>
        <p:nvSpPr>
          <p:cNvPr id="5" name="TextBox 4">
            <a:extLst>
              <a:ext uri="{FF2B5EF4-FFF2-40B4-BE49-F238E27FC236}">
                <a16:creationId xmlns:a16="http://schemas.microsoft.com/office/drawing/2014/main" id="{6E8A8CE7-CD69-B495-90B5-270188D9122A}"/>
              </a:ext>
            </a:extLst>
          </p:cNvPr>
          <p:cNvSpPr txBox="1"/>
          <p:nvPr/>
        </p:nvSpPr>
        <p:spPr>
          <a:xfrm>
            <a:off x="9901188" y="2298182"/>
            <a:ext cx="2290812" cy="2031325"/>
          </a:xfrm>
          <a:prstGeom prst="rect">
            <a:avLst/>
          </a:prstGeom>
          <a:noFill/>
        </p:spPr>
        <p:txBody>
          <a:bodyPr wrap="square">
            <a:spAutoFit/>
          </a:bodyPr>
          <a:lstStyle/>
          <a:p>
            <a:pPr marL="0" marR="0" lvl="0" indent="0" algn="l" rtl="0">
              <a:spcBef>
                <a:spcPts val="0"/>
              </a:spcBef>
              <a:spcAft>
                <a:spcPts val="0"/>
              </a:spcAft>
              <a:buNone/>
            </a:pPr>
            <a:r>
              <a:rPr lang="en-US" sz="1800" dirty="0">
                <a:solidFill>
                  <a:srgbClr val="FFFF00"/>
                </a:solidFill>
                <a:latin typeface="Arial"/>
                <a:ea typeface="Arial"/>
                <a:cs typeface="Arial"/>
                <a:sym typeface="Arial"/>
              </a:rPr>
              <a:t>The data indicates that petrol is the most common fuel type with 2902 counts, followed by diesel with 1608 counts.</a:t>
            </a:r>
          </a:p>
        </p:txBody>
      </p:sp>
      <p:grpSp>
        <p:nvGrpSpPr>
          <p:cNvPr id="2" name="Group 14">
            <a:extLst>
              <a:ext uri="{FF2B5EF4-FFF2-40B4-BE49-F238E27FC236}">
                <a16:creationId xmlns:a16="http://schemas.microsoft.com/office/drawing/2014/main" id="{F1800086-65E2-BDF9-2164-62FE143A7C41}"/>
              </a:ext>
            </a:extLst>
          </p:cNvPr>
          <p:cNvGrpSpPr/>
          <p:nvPr/>
        </p:nvGrpSpPr>
        <p:grpSpPr>
          <a:xfrm rot="-10800000">
            <a:off x="-258605" y="145359"/>
            <a:ext cx="3198370" cy="841358"/>
            <a:chOff x="0" y="0"/>
            <a:chExt cx="13131565" cy="3606800"/>
          </a:xfrm>
          <a:solidFill>
            <a:schemeClr val="accent2">
              <a:lumMod val="20000"/>
              <a:lumOff val="80000"/>
            </a:schemeClr>
          </a:solidFill>
        </p:grpSpPr>
        <p:sp>
          <p:nvSpPr>
            <p:cNvPr id="4" name="Freeform 15">
              <a:extLst>
                <a:ext uri="{FF2B5EF4-FFF2-40B4-BE49-F238E27FC236}">
                  <a16:creationId xmlns:a16="http://schemas.microsoft.com/office/drawing/2014/main" id="{B381552C-4758-FA71-5531-005130458174}"/>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7" name="TextBox 6">
            <a:extLst>
              <a:ext uri="{FF2B5EF4-FFF2-40B4-BE49-F238E27FC236}">
                <a16:creationId xmlns:a16="http://schemas.microsoft.com/office/drawing/2014/main" id="{C4062FF8-DA8A-CAC6-2ED0-A56C9D5B4232}"/>
              </a:ext>
            </a:extLst>
          </p:cNvPr>
          <p:cNvSpPr txBox="1"/>
          <p:nvPr/>
        </p:nvSpPr>
        <p:spPr>
          <a:xfrm>
            <a:off x="0" y="265956"/>
            <a:ext cx="7257930"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9" name="Picture 8">
            <a:extLst>
              <a:ext uri="{FF2B5EF4-FFF2-40B4-BE49-F238E27FC236}">
                <a16:creationId xmlns:a16="http://schemas.microsoft.com/office/drawing/2014/main" id="{EA5DE33A-4CFE-F6D1-8775-4173363E51A2}"/>
              </a:ext>
            </a:extLst>
          </p:cNvPr>
          <p:cNvPicPr>
            <a:picLocks noChangeAspect="1"/>
          </p:cNvPicPr>
          <p:nvPr/>
        </p:nvPicPr>
        <p:blipFill>
          <a:blip r:embed="rId2"/>
          <a:stretch>
            <a:fillRect/>
          </a:stretch>
        </p:blipFill>
        <p:spPr>
          <a:xfrm>
            <a:off x="250256" y="1222409"/>
            <a:ext cx="9490509" cy="5553776"/>
          </a:xfrm>
          <a:prstGeom prst="rect">
            <a:avLst/>
          </a:prstGeom>
        </p:spPr>
      </p:pic>
    </p:spTree>
    <p:extLst>
      <p:ext uri="{BB962C8B-B14F-4D97-AF65-F5344CB8AC3E}">
        <p14:creationId xmlns:p14="http://schemas.microsoft.com/office/powerpoint/2010/main" val="275863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084095" y="277039"/>
            <a:ext cx="7036068" cy="553998"/>
          </a:xfrm>
          <a:prstGeom prst="rect">
            <a:avLst/>
          </a:prstGeom>
          <a:noFill/>
        </p:spPr>
        <p:txBody>
          <a:bodyPr wrap="square" rtlCol="0">
            <a:spAutoFit/>
          </a:bodyPr>
          <a:lstStyle/>
          <a:p>
            <a:r>
              <a:rPr lang="en-IN" sz="3000" dirty="0">
                <a:solidFill>
                  <a:srgbClr val="000000"/>
                </a:solidFill>
                <a:latin typeface="Abril Fatface"/>
              </a:rPr>
              <a:t>Count of Car Models by Transmission</a:t>
            </a:r>
          </a:p>
        </p:txBody>
      </p:sp>
      <p:sp>
        <p:nvSpPr>
          <p:cNvPr id="6" name="TextBox 5">
            <a:extLst>
              <a:ext uri="{FF2B5EF4-FFF2-40B4-BE49-F238E27FC236}">
                <a16:creationId xmlns:a16="http://schemas.microsoft.com/office/drawing/2014/main" id="{417D4EA5-8546-6EE7-E640-4EEB02C96AB7}"/>
              </a:ext>
            </a:extLst>
          </p:cNvPr>
          <p:cNvSpPr txBox="1"/>
          <p:nvPr/>
        </p:nvSpPr>
        <p:spPr>
          <a:xfrm>
            <a:off x="9773654" y="2048544"/>
            <a:ext cx="2334927" cy="2031325"/>
          </a:xfrm>
          <a:prstGeom prst="rect">
            <a:avLst/>
          </a:prstGeom>
          <a:noFill/>
        </p:spPr>
        <p:txBody>
          <a:bodyPr wrap="square">
            <a:spAutoFit/>
          </a:bodyPr>
          <a:lstStyle/>
          <a:p>
            <a:r>
              <a:rPr lang="en-US" dirty="0">
                <a:solidFill>
                  <a:srgbClr val="FFFF00"/>
                </a:solidFill>
                <a:latin typeface="Arial"/>
                <a:ea typeface="Arial"/>
                <a:cs typeface="Arial"/>
                <a:sym typeface="Arial"/>
              </a:rPr>
              <a:t>Based on the </a:t>
            </a:r>
            <a:r>
              <a:rPr lang="en-US" sz="1800" dirty="0">
                <a:solidFill>
                  <a:srgbClr val="FFFF00"/>
                </a:solidFill>
                <a:latin typeface="Arial"/>
                <a:ea typeface="Arial"/>
                <a:cs typeface="Arial"/>
                <a:sym typeface="Arial"/>
              </a:rPr>
              <a:t>graph we can conclude that the manual transmission model is most popular with 3611, followed by automatic.</a:t>
            </a:r>
            <a:endParaRPr lang="en-IN" dirty="0"/>
          </a:p>
        </p:txBody>
      </p:sp>
      <p:grpSp>
        <p:nvGrpSpPr>
          <p:cNvPr id="5" name="Group 14">
            <a:extLst>
              <a:ext uri="{FF2B5EF4-FFF2-40B4-BE49-F238E27FC236}">
                <a16:creationId xmlns:a16="http://schemas.microsoft.com/office/drawing/2014/main" id="{A97249BA-6E6E-8C2B-227F-0F12017BFC6B}"/>
              </a:ext>
            </a:extLst>
          </p:cNvPr>
          <p:cNvGrpSpPr/>
          <p:nvPr/>
        </p:nvGrpSpPr>
        <p:grpSpPr>
          <a:xfrm rot="-10800000">
            <a:off x="-252925" y="103549"/>
            <a:ext cx="3198370" cy="841358"/>
            <a:chOff x="0" y="0"/>
            <a:chExt cx="13131565" cy="3606800"/>
          </a:xfrm>
          <a:solidFill>
            <a:schemeClr val="accent2">
              <a:lumMod val="20000"/>
              <a:lumOff val="80000"/>
            </a:schemeClr>
          </a:solidFill>
        </p:grpSpPr>
        <p:sp>
          <p:nvSpPr>
            <p:cNvPr id="7" name="Freeform 15">
              <a:extLst>
                <a:ext uri="{FF2B5EF4-FFF2-40B4-BE49-F238E27FC236}">
                  <a16:creationId xmlns:a16="http://schemas.microsoft.com/office/drawing/2014/main" id="{03175CE4-C7B9-0EEA-43EE-368C447A97CC}"/>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10" name="TextBox 9">
            <a:extLst>
              <a:ext uri="{FF2B5EF4-FFF2-40B4-BE49-F238E27FC236}">
                <a16:creationId xmlns:a16="http://schemas.microsoft.com/office/drawing/2014/main" id="{47C5152F-7C83-DD16-9116-5394CD708B7B}"/>
              </a:ext>
            </a:extLst>
          </p:cNvPr>
          <p:cNvSpPr txBox="1"/>
          <p:nvPr/>
        </p:nvSpPr>
        <p:spPr>
          <a:xfrm>
            <a:off x="0" y="226726"/>
            <a:ext cx="6410424"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13" name="Picture 12">
            <a:extLst>
              <a:ext uri="{FF2B5EF4-FFF2-40B4-BE49-F238E27FC236}">
                <a16:creationId xmlns:a16="http://schemas.microsoft.com/office/drawing/2014/main" id="{8A5DE1BE-9DEF-DCE5-B5BC-9C571AFA9BCC}"/>
              </a:ext>
            </a:extLst>
          </p:cNvPr>
          <p:cNvPicPr>
            <a:picLocks noChangeAspect="1"/>
          </p:cNvPicPr>
          <p:nvPr/>
        </p:nvPicPr>
        <p:blipFill>
          <a:blip r:embed="rId2"/>
          <a:stretch>
            <a:fillRect/>
          </a:stretch>
        </p:blipFill>
        <p:spPr>
          <a:xfrm>
            <a:off x="238635" y="1309036"/>
            <a:ext cx="9338501" cy="5445415"/>
          </a:xfrm>
          <a:prstGeom prst="rect">
            <a:avLst/>
          </a:prstGeom>
        </p:spPr>
      </p:pic>
    </p:spTree>
    <p:extLst>
      <p:ext uri="{BB962C8B-B14F-4D97-AF65-F5344CB8AC3E}">
        <p14:creationId xmlns:p14="http://schemas.microsoft.com/office/powerpoint/2010/main" val="296083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3023920" y="356475"/>
            <a:ext cx="8489481" cy="553998"/>
          </a:xfrm>
          <a:prstGeom prst="rect">
            <a:avLst/>
          </a:prstGeom>
          <a:noFill/>
        </p:spPr>
        <p:txBody>
          <a:bodyPr wrap="square" rtlCol="0">
            <a:spAutoFit/>
          </a:bodyPr>
          <a:lstStyle/>
          <a:p>
            <a:r>
              <a:rPr lang="en-IN" sz="3000" dirty="0">
                <a:solidFill>
                  <a:srgbClr val="000000"/>
                </a:solidFill>
                <a:latin typeface="Abril Fatface"/>
              </a:rPr>
              <a:t>Average Price of Cars across various Models</a:t>
            </a:r>
          </a:p>
        </p:txBody>
      </p:sp>
      <p:sp>
        <p:nvSpPr>
          <p:cNvPr id="6" name="TextBox 5">
            <a:extLst>
              <a:ext uri="{FF2B5EF4-FFF2-40B4-BE49-F238E27FC236}">
                <a16:creationId xmlns:a16="http://schemas.microsoft.com/office/drawing/2014/main" id="{2E55E15C-1768-27F7-B676-A472EF979D7E}"/>
              </a:ext>
            </a:extLst>
          </p:cNvPr>
          <p:cNvSpPr txBox="1"/>
          <p:nvPr/>
        </p:nvSpPr>
        <p:spPr>
          <a:xfrm>
            <a:off x="9702264" y="2102453"/>
            <a:ext cx="2316479" cy="2308324"/>
          </a:xfrm>
          <a:prstGeom prst="rect">
            <a:avLst/>
          </a:prstGeom>
          <a:noFill/>
        </p:spPr>
        <p:txBody>
          <a:bodyPr wrap="square">
            <a:spAutoFit/>
          </a:bodyPr>
          <a:lstStyle/>
          <a:p>
            <a:pPr marL="0" marR="0" lvl="0" indent="0" algn="l" rtl="0">
              <a:spcBef>
                <a:spcPts val="0"/>
              </a:spcBef>
              <a:spcAft>
                <a:spcPts val="0"/>
              </a:spcAft>
              <a:buNone/>
            </a:pPr>
            <a:r>
              <a:rPr lang="en-US" dirty="0">
                <a:solidFill>
                  <a:srgbClr val="FFFF00"/>
                </a:solidFill>
                <a:latin typeface="Arial"/>
                <a:ea typeface="Arial"/>
                <a:cs typeface="Arial"/>
                <a:sym typeface="Arial"/>
              </a:rPr>
              <a:t>The visual</a:t>
            </a:r>
            <a:r>
              <a:rPr lang="en-US" sz="1800" dirty="0">
                <a:solidFill>
                  <a:srgbClr val="FFFF00"/>
                </a:solidFill>
                <a:latin typeface="Arial"/>
                <a:ea typeface="Arial"/>
                <a:cs typeface="Arial"/>
                <a:sym typeface="Arial"/>
              </a:rPr>
              <a:t> shows the average price of car models by name. The y-axis shows the average price, while the x-axis shows the model names.</a:t>
            </a:r>
          </a:p>
        </p:txBody>
      </p:sp>
      <p:grpSp>
        <p:nvGrpSpPr>
          <p:cNvPr id="5" name="Group 14">
            <a:extLst>
              <a:ext uri="{FF2B5EF4-FFF2-40B4-BE49-F238E27FC236}">
                <a16:creationId xmlns:a16="http://schemas.microsoft.com/office/drawing/2014/main" id="{1888E2AA-A7B2-9481-3529-0ED0B1CF6A22}"/>
              </a:ext>
            </a:extLst>
          </p:cNvPr>
          <p:cNvGrpSpPr/>
          <p:nvPr/>
        </p:nvGrpSpPr>
        <p:grpSpPr>
          <a:xfrm rot="-10800000">
            <a:off x="-267805" y="212795"/>
            <a:ext cx="3198370" cy="841358"/>
            <a:chOff x="0" y="0"/>
            <a:chExt cx="13131565" cy="3606800"/>
          </a:xfrm>
          <a:solidFill>
            <a:schemeClr val="accent2">
              <a:lumMod val="20000"/>
              <a:lumOff val="80000"/>
            </a:schemeClr>
          </a:solidFill>
        </p:grpSpPr>
        <p:sp>
          <p:nvSpPr>
            <p:cNvPr id="7" name="Freeform 15">
              <a:extLst>
                <a:ext uri="{FF2B5EF4-FFF2-40B4-BE49-F238E27FC236}">
                  <a16:creationId xmlns:a16="http://schemas.microsoft.com/office/drawing/2014/main" id="{E055D900-0B07-B236-E568-5E473A0FA98A}"/>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9" name="TextBox 8">
            <a:extLst>
              <a:ext uri="{FF2B5EF4-FFF2-40B4-BE49-F238E27FC236}">
                <a16:creationId xmlns:a16="http://schemas.microsoft.com/office/drawing/2014/main" id="{87CA70F5-B6BA-DE57-1A7E-93042CE37A18}"/>
              </a:ext>
            </a:extLst>
          </p:cNvPr>
          <p:cNvSpPr txBox="1"/>
          <p:nvPr/>
        </p:nvSpPr>
        <p:spPr>
          <a:xfrm>
            <a:off x="-90572" y="310309"/>
            <a:ext cx="6410424" cy="600164"/>
          </a:xfrm>
          <a:prstGeom prst="rect">
            <a:avLst/>
          </a:prstGeom>
          <a:noFill/>
        </p:spPr>
        <p:txBody>
          <a:bodyPr wrap="square">
            <a:spAutoFit/>
          </a:bodyPr>
          <a:lstStyle/>
          <a:p>
            <a:r>
              <a:rPr lang="en-IN" sz="3300" dirty="0">
                <a:solidFill>
                  <a:srgbClr val="000000"/>
                </a:solidFill>
                <a:latin typeface="Abril Fatface"/>
              </a:rPr>
              <a:t>Observations</a:t>
            </a:r>
          </a:p>
        </p:txBody>
      </p:sp>
      <p:pic>
        <p:nvPicPr>
          <p:cNvPr id="11" name="Picture 10">
            <a:extLst>
              <a:ext uri="{FF2B5EF4-FFF2-40B4-BE49-F238E27FC236}">
                <a16:creationId xmlns:a16="http://schemas.microsoft.com/office/drawing/2014/main" id="{826E4056-6FAC-4F4E-F3B9-E72500660F53}"/>
              </a:ext>
            </a:extLst>
          </p:cNvPr>
          <p:cNvPicPr>
            <a:picLocks noChangeAspect="1"/>
          </p:cNvPicPr>
          <p:nvPr/>
        </p:nvPicPr>
        <p:blipFill>
          <a:blip r:embed="rId2"/>
          <a:stretch>
            <a:fillRect/>
          </a:stretch>
        </p:blipFill>
        <p:spPr>
          <a:xfrm>
            <a:off x="250259" y="1424539"/>
            <a:ext cx="9269126" cy="5265019"/>
          </a:xfrm>
          <a:prstGeom prst="rect">
            <a:avLst/>
          </a:prstGeom>
        </p:spPr>
      </p:pic>
    </p:spTree>
    <p:extLst>
      <p:ext uri="{BB962C8B-B14F-4D97-AF65-F5344CB8AC3E}">
        <p14:creationId xmlns:p14="http://schemas.microsoft.com/office/powerpoint/2010/main" val="79143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DDECFB2-CBBA-2B11-C8D1-55198AD31CF2}"/>
              </a:ext>
            </a:extLst>
          </p:cNvPr>
          <p:cNvSpPr txBox="1"/>
          <p:nvPr/>
        </p:nvSpPr>
        <p:spPr>
          <a:xfrm>
            <a:off x="2704700" y="91440"/>
            <a:ext cx="6641432" cy="553998"/>
          </a:xfrm>
          <a:prstGeom prst="rect">
            <a:avLst/>
          </a:prstGeom>
          <a:noFill/>
        </p:spPr>
        <p:txBody>
          <a:bodyPr wrap="square" rtlCol="0">
            <a:spAutoFit/>
          </a:bodyPr>
          <a:lstStyle/>
          <a:p>
            <a:r>
              <a:rPr lang="en-IN" sz="3000" dirty="0">
                <a:solidFill>
                  <a:srgbClr val="000000"/>
                </a:solidFill>
                <a:latin typeface="Abril Fatface"/>
              </a:rPr>
              <a:t>Distribution of Numerical Variables</a:t>
            </a:r>
          </a:p>
        </p:txBody>
      </p:sp>
      <p:pic>
        <p:nvPicPr>
          <p:cNvPr id="4" name="Picture 3">
            <a:extLst>
              <a:ext uri="{FF2B5EF4-FFF2-40B4-BE49-F238E27FC236}">
                <a16:creationId xmlns:a16="http://schemas.microsoft.com/office/drawing/2014/main" id="{F76AA8B3-58AA-EF18-F248-26AD76AFB40A}"/>
              </a:ext>
            </a:extLst>
          </p:cNvPr>
          <p:cNvPicPr>
            <a:picLocks noChangeAspect="1"/>
          </p:cNvPicPr>
          <p:nvPr/>
        </p:nvPicPr>
        <p:blipFill>
          <a:blip r:embed="rId2"/>
          <a:stretch>
            <a:fillRect/>
          </a:stretch>
        </p:blipFill>
        <p:spPr>
          <a:xfrm>
            <a:off x="67378" y="752518"/>
            <a:ext cx="3817868" cy="2569401"/>
          </a:xfrm>
          <a:prstGeom prst="rect">
            <a:avLst/>
          </a:prstGeom>
        </p:spPr>
      </p:pic>
      <p:pic>
        <p:nvPicPr>
          <p:cNvPr id="6" name="Picture 5">
            <a:extLst>
              <a:ext uri="{FF2B5EF4-FFF2-40B4-BE49-F238E27FC236}">
                <a16:creationId xmlns:a16="http://schemas.microsoft.com/office/drawing/2014/main" id="{DC0CC6E1-4EC8-7050-1B45-2A12DEB12B2F}"/>
              </a:ext>
            </a:extLst>
          </p:cNvPr>
          <p:cNvPicPr>
            <a:picLocks noChangeAspect="1"/>
          </p:cNvPicPr>
          <p:nvPr/>
        </p:nvPicPr>
        <p:blipFill>
          <a:blip r:embed="rId3"/>
          <a:stretch>
            <a:fillRect/>
          </a:stretch>
        </p:blipFill>
        <p:spPr>
          <a:xfrm>
            <a:off x="3885246" y="752518"/>
            <a:ext cx="3867150" cy="2569401"/>
          </a:xfrm>
          <a:prstGeom prst="rect">
            <a:avLst/>
          </a:prstGeom>
        </p:spPr>
      </p:pic>
      <p:pic>
        <p:nvPicPr>
          <p:cNvPr id="10" name="Picture 9">
            <a:extLst>
              <a:ext uri="{FF2B5EF4-FFF2-40B4-BE49-F238E27FC236}">
                <a16:creationId xmlns:a16="http://schemas.microsoft.com/office/drawing/2014/main" id="{C664F197-84DE-D81E-9469-49A7EDDDE942}"/>
              </a:ext>
            </a:extLst>
          </p:cNvPr>
          <p:cNvPicPr>
            <a:picLocks noChangeAspect="1"/>
          </p:cNvPicPr>
          <p:nvPr/>
        </p:nvPicPr>
        <p:blipFill>
          <a:blip r:embed="rId4"/>
          <a:stretch>
            <a:fillRect/>
          </a:stretch>
        </p:blipFill>
        <p:spPr>
          <a:xfrm>
            <a:off x="76828" y="3321919"/>
            <a:ext cx="3817869" cy="2428978"/>
          </a:xfrm>
          <a:prstGeom prst="rect">
            <a:avLst/>
          </a:prstGeom>
        </p:spPr>
      </p:pic>
      <p:pic>
        <p:nvPicPr>
          <p:cNvPr id="13" name="Picture 12">
            <a:extLst>
              <a:ext uri="{FF2B5EF4-FFF2-40B4-BE49-F238E27FC236}">
                <a16:creationId xmlns:a16="http://schemas.microsoft.com/office/drawing/2014/main" id="{A106206D-AECB-C6C9-94F8-75F481A867D6}"/>
              </a:ext>
            </a:extLst>
          </p:cNvPr>
          <p:cNvPicPr>
            <a:picLocks noChangeAspect="1"/>
          </p:cNvPicPr>
          <p:nvPr/>
        </p:nvPicPr>
        <p:blipFill>
          <a:blip r:embed="rId5"/>
          <a:stretch>
            <a:fillRect/>
          </a:stretch>
        </p:blipFill>
        <p:spPr>
          <a:xfrm>
            <a:off x="3875795" y="3321919"/>
            <a:ext cx="3867150" cy="2428978"/>
          </a:xfrm>
          <a:prstGeom prst="rect">
            <a:avLst/>
          </a:prstGeom>
        </p:spPr>
      </p:pic>
      <p:pic>
        <p:nvPicPr>
          <p:cNvPr id="15" name="Picture 14">
            <a:extLst>
              <a:ext uri="{FF2B5EF4-FFF2-40B4-BE49-F238E27FC236}">
                <a16:creationId xmlns:a16="http://schemas.microsoft.com/office/drawing/2014/main" id="{E642F99E-E58A-B286-0CE6-C4FE9F0A222D}"/>
              </a:ext>
            </a:extLst>
          </p:cNvPr>
          <p:cNvPicPr>
            <a:picLocks noChangeAspect="1"/>
          </p:cNvPicPr>
          <p:nvPr/>
        </p:nvPicPr>
        <p:blipFill>
          <a:blip r:embed="rId6"/>
          <a:stretch>
            <a:fillRect/>
          </a:stretch>
        </p:blipFill>
        <p:spPr>
          <a:xfrm>
            <a:off x="7742944" y="3321919"/>
            <a:ext cx="4010025" cy="2428978"/>
          </a:xfrm>
          <a:prstGeom prst="rect">
            <a:avLst/>
          </a:prstGeom>
        </p:spPr>
      </p:pic>
      <p:sp>
        <p:nvSpPr>
          <p:cNvPr id="17" name="TextBox 16">
            <a:extLst>
              <a:ext uri="{FF2B5EF4-FFF2-40B4-BE49-F238E27FC236}">
                <a16:creationId xmlns:a16="http://schemas.microsoft.com/office/drawing/2014/main" id="{CCBB2B81-8F5A-050E-90F3-B90B8F9A2BD7}"/>
              </a:ext>
            </a:extLst>
          </p:cNvPr>
          <p:cNvSpPr txBox="1"/>
          <p:nvPr/>
        </p:nvSpPr>
        <p:spPr>
          <a:xfrm>
            <a:off x="362725" y="5891319"/>
            <a:ext cx="11752447" cy="707886"/>
          </a:xfrm>
          <a:prstGeom prst="rect">
            <a:avLst/>
          </a:prstGeom>
          <a:noFill/>
        </p:spPr>
        <p:txBody>
          <a:bodyPr wrap="square">
            <a:spAutoFit/>
          </a:bodyPr>
          <a:lstStyle/>
          <a:p>
            <a:pPr marR="0" lvl="0" algn="l" rtl="0">
              <a:spcBef>
                <a:spcPts val="0"/>
              </a:spcBef>
              <a:spcAft>
                <a:spcPts val="0"/>
              </a:spcAft>
              <a:buClr>
                <a:schemeClr val="dk1"/>
              </a:buClr>
              <a:buSzPts val="1200"/>
            </a:pPr>
            <a:r>
              <a:rPr lang="en-US" sz="2000" dirty="0">
                <a:solidFill>
                  <a:srgbClr val="FFFF00"/>
                </a:solidFill>
                <a:latin typeface="Arial"/>
                <a:ea typeface="Arial"/>
                <a:cs typeface="Arial"/>
                <a:sym typeface="Arial"/>
              </a:rPr>
              <a:t>The plot shows each numerical variable in an individual histogram, allowing us to observe its frequency, range of values, distribution patterns, and potential outliers.</a:t>
            </a:r>
          </a:p>
        </p:txBody>
      </p:sp>
      <p:grpSp>
        <p:nvGrpSpPr>
          <p:cNvPr id="2" name="Group 14">
            <a:extLst>
              <a:ext uri="{FF2B5EF4-FFF2-40B4-BE49-F238E27FC236}">
                <a16:creationId xmlns:a16="http://schemas.microsoft.com/office/drawing/2014/main" id="{466AD02E-4FB9-D68A-370A-1EC4C781D146}"/>
              </a:ext>
            </a:extLst>
          </p:cNvPr>
          <p:cNvGrpSpPr/>
          <p:nvPr/>
        </p:nvGrpSpPr>
        <p:grpSpPr>
          <a:xfrm rot="-10800000">
            <a:off x="-400135" y="102073"/>
            <a:ext cx="2806942" cy="481809"/>
            <a:chOff x="0" y="0"/>
            <a:chExt cx="13131565" cy="3606800"/>
          </a:xfrm>
          <a:solidFill>
            <a:schemeClr val="accent2">
              <a:lumMod val="20000"/>
              <a:lumOff val="80000"/>
            </a:schemeClr>
          </a:solidFill>
        </p:grpSpPr>
        <p:sp>
          <p:nvSpPr>
            <p:cNvPr id="3" name="Freeform 15">
              <a:extLst>
                <a:ext uri="{FF2B5EF4-FFF2-40B4-BE49-F238E27FC236}">
                  <a16:creationId xmlns:a16="http://schemas.microsoft.com/office/drawing/2014/main" id="{30446514-973A-5064-B4FF-2281F4597AF6}"/>
                </a:ext>
              </a:extLst>
            </p:cNvPr>
            <p:cNvSpPr/>
            <p:nvPr/>
          </p:nvSpPr>
          <p:spPr>
            <a:xfrm>
              <a:off x="0" y="0"/>
              <a:ext cx="13131566" cy="3606800"/>
            </a:xfrm>
            <a:custGeom>
              <a:avLst/>
              <a:gdLst/>
              <a:ahLst/>
              <a:cxnLst/>
              <a:rect l="l" t="t" r="r" b="b"/>
              <a:pathLst>
                <a:path w="13131566" h="3606800">
                  <a:moveTo>
                    <a:pt x="13131566" y="0"/>
                  </a:moveTo>
                  <a:lnTo>
                    <a:pt x="1041400" y="0"/>
                  </a:lnTo>
                  <a:lnTo>
                    <a:pt x="0" y="1803400"/>
                  </a:lnTo>
                  <a:lnTo>
                    <a:pt x="1041400" y="3606800"/>
                  </a:lnTo>
                  <a:lnTo>
                    <a:pt x="13131566" y="3606800"/>
                  </a:lnTo>
                  <a:lnTo>
                    <a:pt x="12090165" y="1803400"/>
                  </a:lnTo>
                  <a:close/>
                </a:path>
              </a:pathLst>
            </a:custGeom>
            <a:grpFill/>
          </p:spPr>
          <p:style>
            <a:lnRef idx="2">
              <a:schemeClr val="accent2"/>
            </a:lnRef>
            <a:fillRef idx="1">
              <a:schemeClr val="lt1"/>
            </a:fillRef>
            <a:effectRef idx="0">
              <a:schemeClr val="accent2"/>
            </a:effectRef>
            <a:fontRef idx="minor">
              <a:schemeClr val="dk1"/>
            </a:fontRef>
          </p:style>
          <p:txBody>
            <a:bodyPr/>
            <a:lstStyle/>
            <a:p>
              <a:endParaRPr lang="en-IN" dirty="0"/>
            </a:p>
          </p:txBody>
        </p:sp>
      </p:grpSp>
      <p:sp>
        <p:nvSpPr>
          <p:cNvPr id="7" name="TextBox 6">
            <a:extLst>
              <a:ext uri="{FF2B5EF4-FFF2-40B4-BE49-F238E27FC236}">
                <a16:creationId xmlns:a16="http://schemas.microsoft.com/office/drawing/2014/main" id="{D4349889-3E4D-1124-F61C-58162AA9B03C}"/>
              </a:ext>
            </a:extLst>
          </p:cNvPr>
          <p:cNvSpPr txBox="1"/>
          <p:nvPr/>
        </p:nvSpPr>
        <p:spPr>
          <a:xfrm>
            <a:off x="0" y="152995"/>
            <a:ext cx="6458550" cy="430887"/>
          </a:xfrm>
          <a:prstGeom prst="rect">
            <a:avLst/>
          </a:prstGeom>
          <a:noFill/>
        </p:spPr>
        <p:txBody>
          <a:bodyPr wrap="square">
            <a:spAutoFit/>
          </a:bodyPr>
          <a:lstStyle/>
          <a:p>
            <a:r>
              <a:rPr lang="en-IN" sz="2200" dirty="0">
                <a:solidFill>
                  <a:srgbClr val="000000"/>
                </a:solidFill>
                <a:latin typeface="Abril Fatface"/>
              </a:rPr>
              <a:t>Observations</a:t>
            </a:r>
          </a:p>
        </p:txBody>
      </p:sp>
      <p:pic>
        <p:nvPicPr>
          <p:cNvPr id="5" name="Picture 4">
            <a:extLst>
              <a:ext uri="{FF2B5EF4-FFF2-40B4-BE49-F238E27FC236}">
                <a16:creationId xmlns:a16="http://schemas.microsoft.com/office/drawing/2014/main" id="{FF93E40E-26B6-F384-8F47-350FF39A3613}"/>
              </a:ext>
            </a:extLst>
          </p:cNvPr>
          <p:cNvPicPr>
            <a:picLocks noChangeAspect="1"/>
          </p:cNvPicPr>
          <p:nvPr/>
        </p:nvPicPr>
        <p:blipFill>
          <a:blip r:embed="rId7"/>
          <a:stretch>
            <a:fillRect/>
          </a:stretch>
        </p:blipFill>
        <p:spPr>
          <a:xfrm>
            <a:off x="7742943" y="752517"/>
            <a:ext cx="3991122" cy="2569401"/>
          </a:xfrm>
          <a:prstGeom prst="rect">
            <a:avLst/>
          </a:prstGeom>
        </p:spPr>
      </p:pic>
    </p:spTree>
    <p:extLst>
      <p:ext uri="{BB962C8B-B14F-4D97-AF65-F5344CB8AC3E}">
        <p14:creationId xmlns:p14="http://schemas.microsoft.com/office/powerpoint/2010/main" val="273867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1143</TotalTime>
  <Words>1004</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Abril Fatface</vt:lpstr>
      <vt:lpstr>Arial</vt:lpstr>
      <vt:lpstr>Corbel</vt:lpstr>
      <vt:lpstr>Courier New</vt:lpstr>
      <vt:lpstr>Edwardian Script ITC</vt:lpstr>
      <vt:lpstr>Linux Libertine</vt:lpstr>
      <vt:lpstr>Open Sans</vt:lpstr>
      <vt:lpstr>Söhne</vt:lpstr>
      <vt:lpstr>Wingdings</vt:lpstr>
      <vt:lpstr>Banded</vt:lpstr>
      <vt:lpstr>Used 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Homeopathic medicine Analysis </dc:title>
  <dc:creator>Divye Chopra</dc:creator>
  <cp:lastModifiedBy>Zamam Ahmad</cp:lastModifiedBy>
  <cp:revision>18</cp:revision>
  <dcterms:created xsi:type="dcterms:W3CDTF">2023-05-14T15:24:18Z</dcterms:created>
  <dcterms:modified xsi:type="dcterms:W3CDTF">2023-08-11T16:10:55Z</dcterms:modified>
</cp:coreProperties>
</file>