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uPhZqjYYRDauc4rbbJ+WvTG6h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4423B1-90C6-48FD-86E5-A3997A614EC8}">
  <a:tblStyle styleId="{F24423B1-90C6-48FD-86E5-A3997A614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4d089401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94d0894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4d089401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94d0894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4d08940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094d0894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4d08940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94d0894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4d08940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94d0894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4d089401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94d0894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4d089401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94d0894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94d089401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094d0894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4d089401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4d08940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2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5" name="Google Shape;25;p2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2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2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4" name="Google Shape;54;p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0" name="Google Shape;60;p2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694773" y="2518025"/>
            <a:ext cx="6026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34343"/>
                </a:solidFill>
              </a:rPr>
              <a:t>Fundamentals of Testing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1726150" y="3677825"/>
            <a:ext cx="602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Testing Exam 2021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Tariq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4d089401_0_111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g1094d089401_0_111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Closure Activities 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g1094d089401_0_111"/>
          <p:cNvSpPr txBox="1"/>
          <p:nvPr/>
        </p:nvSpPr>
        <p:spPr>
          <a:xfrm>
            <a:off x="589500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Checked planned deliverables are delivered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Incident reports are resolved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Finalize and archive TestWare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Handover to maintenance organization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 include in CI/CD pipelines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lessons learned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improvements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1094d089401_0_111"/>
          <p:cNvSpPr txBox="1"/>
          <p:nvPr/>
        </p:nvSpPr>
        <p:spPr>
          <a:xfrm>
            <a:off x="4959275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9" name="Google Shape;249;g1094d089401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094d089401_0_111"/>
          <p:cNvSpPr/>
          <p:nvPr/>
        </p:nvSpPr>
        <p:spPr>
          <a:xfrm>
            <a:off x="5700675" y="4080350"/>
            <a:ext cx="1921200" cy="88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g1094d089401_0_111"/>
          <p:cNvGrpSpPr/>
          <p:nvPr/>
        </p:nvGrpSpPr>
        <p:grpSpPr>
          <a:xfrm>
            <a:off x="908592" y="988188"/>
            <a:ext cx="218838" cy="304564"/>
            <a:chOff x="590250" y="244200"/>
            <a:chExt cx="407975" cy="532175"/>
          </a:xfrm>
        </p:grpSpPr>
        <p:sp>
          <p:nvSpPr>
            <p:cNvPr id="252" name="Google Shape;252;g1094d089401_0_11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094d089401_0_11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94d089401_0_11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094d089401_0_11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094d089401_0_11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094d089401_0_11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094d089401_0_11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094d089401_0_11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094d089401_0_11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94d089401_0_11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094d089401_0_11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1094d089401_0_11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1094d089401_0_11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094d089401_0_11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4d089401_0_58"/>
          <p:cNvSpPr txBox="1"/>
          <p:nvPr/>
        </p:nvSpPr>
        <p:spPr>
          <a:xfrm>
            <a:off x="589500" y="1414850"/>
            <a:ext cx="37734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Testers find defects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Independent Perspective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Systematic Approach, more efficient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Might feel like a bottlence or conducting a destructive activity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Criticize with Tact, Communication Skills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g1094d089401_0_58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g1094d089401_0_58"/>
          <p:cNvSpPr txBox="1"/>
          <p:nvPr/>
        </p:nvSpPr>
        <p:spPr>
          <a:xfrm>
            <a:off x="1419775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Psychology of </a:t>
            </a: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Testing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3" name="Google Shape;273;g1094d089401_0_58"/>
          <p:cNvSpPr txBox="1"/>
          <p:nvPr/>
        </p:nvSpPr>
        <p:spPr>
          <a:xfrm>
            <a:off x="4857525" y="1414850"/>
            <a:ext cx="37734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Developers build features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Biased towards their code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the right mindset they may test too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Separation of responsibilities is needed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Developers can focus on building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4" name="Google Shape;274;g1094d089401_0_58"/>
          <p:cNvGrpSpPr/>
          <p:nvPr/>
        </p:nvGrpSpPr>
        <p:grpSpPr>
          <a:xfrm>
            <a:off x="887397" y="1021619"/>
            <a:ext cx="286710" cy="237702"/>
            <a:chOff x="5292575" y="3681900"/>
            <a:chExt cx="420150" cy="373275"/>
          </a:xfrm>
        </p:grpSpPr>
        <p:sp>
          <p:nvSpPr>
            <p:cNvPr id="275" name="Google Shape;275;g1094d089401_0_5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94d089401_0_5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94d089401_0_5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094d089401_0_5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094d089401_0_5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094d089401_0_5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94d089401_0_5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1094d089401_0_58"/>
          <p:cNvSpPr/>
          <p:nvPr/>
        </p:nvSpPr>
        <p:spPr>
          <a:xfrm>
            <a:off x="1770550" y="3648625"/>
            <a:ext cx="5196000" cy="1239600"/>
          </a:xfrm>
          <a:prstGeom prst="rect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sm" w="sm" type="none"/>
            <a:tailEnd len="sm" w="sm" type="none"/>
          </a:ln>
          <a:effectLst>
            <a:outerShdw blurRad="85725" rotWithShape="0" algn="bl" dir="3000000" dist="76200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g1094d089401_0_58"/>
          <p:cNvCxnSpPr/>
          <p:nvPr/>
        </p:nvCxnSpPr>
        <p:spPr>
          <a:xfrm rot="10800000">
            <a:off x="4363000" y="1388000"/>
            <a:ext cx="11100" cy="1796400"/>
          </a:xfrm>
          <a:prstGeom prst="straightConnector1">
            <a:avLst/>
          </a:prstGeom>
          <a:noFill/>
          <a:ln cap="flat" cmpd="sng" w="19050">
            <a:solidFill>
              <a:srgbClr val="FFCD00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284" name="Google Shape;284;g1094d089401_0_58"/>
          <p:cNvSpPr txBox="1"/>
          <p:nvPr/>
        </p:nvSpPr>
        <p:spPr>
          <a:xfrm>
            <a:off x="2275000" y="3698575"/>
            <a:ext cx="41871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Collaboration vs. Battle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Common Goal is better Quality of the System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Empathy, communicate on facts, make sure we are on the same page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lang="en" sz="4500"/>
              <a:t>  </a:t>
            </a:r>
            <a:r>
              <a:rPr b="1" i="0" lang="en" sz="45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45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94" name="Google Shape;294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19775" y="8942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Why testing is necessary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20325" y="1414850"/>
            <a:ext cx="39183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testing?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Exploration of systems or components → Detect bugs / defects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Detection only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 </a:t>
            </a:r>
            <a:r>
              <a:rPr b="1" lang="en" sz="1000">
                <a:solidFill>
                  <a:srgbClr val="FFCD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more info, see next page</a:t>
            </a:r>
            <a:r>
              <a:rPr lang="en" sz="16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]</a:t>
            </a:r>
            <a:endParaRPr sz="16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959275" y="1358325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800" y="1414844"/>
            <a:ext cx="1414500" cy="10608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640000" dist="76200">
              <a:srgbClr val="000000">
                <a:alpha val="50000"/>
              </a:srgbClr>
            </a:outerShdw>
          </a:effectLst>
        </p:spPr>
      </p:pic>
      <p:pic>
        <p:nvPicPr>
          <p:cNvPr id="91" name="Google Shape;9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412" y="1414850"/>
            <a:ext cx="1119138" cy="10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2313225" y="1851665"/>
            <a:ext cx="2984950" cy="747850"/>
          </a:xfrm>
          <a:custGeom>
            <a:rect b="b" l="l" r="r" t="t"/>
            <a:pathLst>
              <a:path extrusionOk="0" h="29914" w="119398">
                <a:moveTo>
                  <a:pt x="0" y="27662"/>
                </a:moveTo>
                <a:cubicBezTo>
                  <a:pt x="14826" y="27662"/>
                  <a:pt x="29680" y="27856"/>
                  <a:pt x="44454" y="29087"/>
                </a:cubicBezTo>
                <a:cubicBezTo>
                  <a:pt x="53450" y="29837"/>
                  <a:pt x="64857" y="31481"/>
                  <a:pt x="71240" y="25098"/>
                </a:cubicBezTo>
                <a:cubicBezTo>
                  <a:pt x="73733" y="22605"/>
                  <a:pt x="71664" y="16708"/>
                  <a:pt x="68675" y="14839"/>
                </a:cubicBezTo>
                <a:cubicBezTo>
                  <a:pt x="64939" y="12503"/>
                  <a:pt x="59914" y="12408"/>
                  <a:pt x="55567" y="13130"/>
                </a:cubicBezTo>
                <a:cubicBezTo>
                  <a:pt x="50562" y="13961"/>
                  <a:pt x="43350" y="20877"/>
                  <a:pt x="46164" y="25098"/>
                </a:cubicBezTo>
                <a:cubicBezTo>
                  <a:pt x="49117" y="29527"/>
                  <a:pt x="56281" y="28619"/>
                  <a:pt x="61551" y="29372"/>
                </a:cubicBezTo>
                <a:cubicBezTo>
                  <a:pt x="72233" y="30899"/>
                  <a:pt x="83549" y="28209"/>
                  <a:pt x="93467" y="23958"/>
                </a:cubicBezTo>
                <a:cubicBezTo>
                  <a:pt x="101137" y="20671"/>
                  <a:pt x="99423" y="8339"/>
                  <a:pt x="103155" y="876"/>
                </a:cubicBezTo>
                <a:cubicBezTo>
                  <a:pt x="104579" y="-1972"/>
                  <a:pt x="109133" y="3202"/>
                  <a:pt x="112274" y="3726"/>
                </a:cubicBezTo>
                <a:cubicBezTo>
                  <a:pt x="114706" y="4131"/>
                  <a:pt x="116932" y="1731"/>
                  <a:pt x="119398" y="1731"/>
                </a:cubicBezTo>
              </a:path>
            </a:pathLst>
          </a:custGeom>
          <a:noFill/>
          <a:ln cap="flat" cmpd="sng" w="38100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100013" rotWithShape="0" algn="bl" dir="2220000" dist="76200">
              <a:srgbClr val="000000">
                <a:alpha val="50000"/>
              </a:srgbClr>
            </a:outerShdw>
          </a:effectLst>
        </p:spPr>
      </p:sp>
      <p:sp>
        <p:nvSpPr>
          <p:cNvPr id="93" name="Google Shape;93;p2"/>
          <p:cNvSpPr/>
          <p:nvPr/>
        </p:nvSpPr>
        <p:spPr>
          <a:xfrm rot="5400000">
            <a:off x="5187850" y="1724000"/>
            <a:ext cx="210600" cy="299100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82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956350" y="2929850"/>
            <a:ext cx="5257500" cy="1935900"/>
          </a:xfrm>
          <a:prstGeom prst="rect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sm" w="sm" type="none"/>
            <a:tailEnd len="sm" w="sm" type="none"/>
          </a:ln>
          <a:effectLst>
            <a:outerShdw blurRad="85725" rotWithShape="0" algn="bl" dir="3000000" dist="76200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989500" y="2981750"/>
            <a:ext cx="5191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software is bug free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Minimize risks that potential defects, bugs, hazards, etc. can bring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Deliver as bug-free software as possible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Reliability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 maintenance in the long run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Cheaper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Early detection → Less damage (&amp; cost)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7" name="Google Shape;97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4d089401_0_9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094d089401_0_9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Testing vs. Debugging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g1094d089401_0_9"/>
          <p:cNvSpPr txBox="1"/>
          <p:nvPr/>
        </p:nvSpPr>
        <p:spPr>
          <a:xfrm>
            <a:off x="632250" y="27904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g1094d089401_0_9"/>
          <p:cNvSpPr txBox="1"/>
          <p:nvPr/>
        </p:nvSpPr>
        <p:spPr>
          <a:xfrm>
            <a:off x="5016250" y="1421975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09" name="Google Shape;109;g1094d089401_0_9"/>
          <p:cNvGraphicFramePr/>
          <p:nvPr/>
        </p:nvGraphicFramePr>
        <p:xfrm>
          <a:off x="952500" y="201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{F24423B1-90C6-48FD-86E5-A3997A614EC8}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CD00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Testing</a:t>
                      </a:r>
                      <a:endParaRPr>
                        <a:highlight>
                          <a:srgbClr val="FFCD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CD00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Debugging</a:t>
                      </a:r>
                      <a:endParaRPr>
                        <a:highlight>
                          <a:srgbClr val="FFCD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Identify &amp; detect bugs / errors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3048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Quattrocento Sans"/>
                        <a:buChar char="-"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Validate that system is not with bugs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Fix the bugs / errors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3048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Quattrocento Sans"/>
                        <a:buChar char="-"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Identify cause → Analyze → fix / remove bugs / errors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Ongoing → Errors at all stages of development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Ongoing → Errors at all stages of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Can be automated &amp; manual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Manual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 of SDLC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Consequence of Testing</a:t>
                      </a:r>
                      <a:endParaRPr sz="1200">
                        <a:solidFill>
                          <a:srgbClr val="43434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10" name="Google Shape;110;g1094d089401_0_9"/>
          <p:cNvGrpSpPr/>
          <p:nvPr/>
        </p:nvGrpSpPr>
        <p:grpSpPr>
          <a:xfrm>
            <a:off x="856296" y="966713"/>
            <a:ext cx="185272" cy="168348"/>
            <a:chOff x="5972700" y="2330200"/>
            <a:chExt cx="411625" cy="387275"/>
          </a:xfrm>
        </p:grpSpPr>
        <p:sp>
          <p:nvSpPr>
            <p:cNvPr id="111" name="Google Shape;111;g1094d089401_0_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094d089401_0_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g1094d089401_0_9"/>
          <p:cNvGrpSpPr/>
          <p:nvPr/>
        </p:nvGrpSpPr>
        <p:grpSpPr>
          <a:xfrm rot="10800000">
            <a:off x="997176" y="1135044"/>
            <a:ext cx="192270" cy="179231"/>
            <a:chOff x="5972700" y="2330200"/>
            <a:chExt cx="411625" cy="387275"/>
          </a:xfrm>
        </p:grpSpPr>
        <p:sp>
          <p:nvSpPr>
            <p:cNvPr id="114" name="Google Shape;114;g1094d089401_0_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094d089401_0_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4d089401_0_16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g1094d089401_0_16"/>
          <p:cNvSpPr txBox="1"/>
          <p:nvPr/>
        </p:nvSpPr>
        <p:spPr>
          <a:xfrm>
            <a:off x="625125" y="1478975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 testing principles: 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Presence of defects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proof of bug free code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Exhaustive testing != possible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Impossible to test all combinations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Early Testing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ASAP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Defect Clustering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Errors are not evenly delegated in code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80-20 rule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Pesticide Paradox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Regular review and update of test cases and test types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g1094d089401_0_16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General Testing Principles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" name="Google Shape;123;g1094d089401_0_16"/>
          <p:cNvSpPr txBox="1"/>
          <p:nvPr/>
        </p:nvSpPr>
        <p:spPr>
          <a:xfrm>
            <a:off x="4916550" y="1287075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 dependant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tests for different context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Absence of errors fallacy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○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Unusable system → Detecting &amp; fixing defects are not helpful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4" name="Google Shape;124;g1094d08940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675" y="2969175"/>
            <a:ext cx="1919750" cy="196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g1094d089401_0_16"/>
          <p:cNvGrpSpPr/>
          <p:nvPr/>
        </p:nvGrpSpPr>
        <p:grpSpPr>
          <a:xfrm>
            <a:off x="888807" y="1072615"/>
            <a:ext cx="114442" cy="188466"/>
            <a:chOff x="4747025" y="2332025"/>
            <a:chExt cx="166850" cy="378750"/>
          </a:xfrm>
        </p:grpSpPr>
        <p:sp>
          <p:nvSpPr>
            <p:cNvPr id="126" name="Google Shape;126;g1094d089401_0_1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094d089401_0_1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g1094d089401_0_16"/>
          <p:cNvGrpSpPr/>
          <p:nvPr/>
        </p:nvGrpSpPr>
        <p:grpSpPr>
          <a:xfrm>
            <a:off x="1003216" y="1013600"/>
            <a:ext cx="162973" cy="148386"/>
            <a:chOff x="2583100" y="2973775"/>
            <a:chExt cx="461550" cy="437200"/>
          </a:xfrm>
        </p:grpSpPr>
        <p:sp>
          <p:nvSpPr>
            <p:cNvPr id="129" name="Google Shape;129;g1094d089401_0_1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094d089401_0_1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4d089401_0_37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g1094d089401_0_37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 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g1094d089401_0_37"/>
          <p:cNvSpPr txBox="1"/>
          <p:nvPr/>
        </p:nvSpPr>
        <p:spPr>
          <a:xfrm>
            <a:off x="589500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Iterative execution of test processes.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Needs to be well prepared, planned and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evaluated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prior to execution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g1094d089401_0_37"/>
          <p:cNvSpPr txBox="1"/>
          <p:nvPr/>
        </p:nvSpPr>
        <p:spPr>
          <a:xfrm>
            <a:off x="4635150" y="1327538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9" name="Google Shape;139;g1094d08940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094d089401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275" y="3583350"/>
            <a:ext cx="2022400" cy="156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g1094d089401_0_37"/>
          <p:cNvGrpSpPr/>
          <p:nvPr/>
        </p:nvGrpSpPr>
        <p:grpSpPr>
          <a:xfrm>
            <a:off x="867309" y="986411"/>
            <a:ext cx="316973" cy="308135"/>
            <a:chOff x="5941025" y="3634400"/>
            <a:chExt cx="467650" cy="467650"/>
          </a:xfrm>
        </p:grpSpPr>
        <p:sp>
          <p:nvSpPr>
            <p:cNvPr id="142" name="Google Shape;142;g1094d089401_0_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094d089401_0_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94d089401_0_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094d089401_0_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094d089401_0_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094d089401_0_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4d089401_0_44"/>
          <p:cNvSpPr txBox="1"/>
          <p:nvPr/>
        </p:nvSpPr>
        <p:spPr>
          <a:xfrm>
            <a:off x="589500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of planning: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needs to be sted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 will test it ?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Exit criterias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Deadline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Progress monitoring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progress according to plan?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Redefine plan if necessary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1094d089401_0_44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g1094d089401_0_44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</a:t>
            </a:r>
            <a:b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Planning &amp; Control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g1094d089401_0_44"/>
          <p:cNvSpPr txBox="1"/>
          <p:nvPr/>
        </p:nvSpPr>
        <p:spPr>
          <a:xfrm>
            <a:off x="4959275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6" name="Google Shape;156;g1094d08940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094d089401_0_44"/>
          <p:cNvSpPr/>
          <p:nvPr/>
        </p:nvSpPr>
        <p:spPr>
          <a:xfrm>
            <a:off x="5707825" y="1414850"/>
            <a:ext cx="1921200" cy="88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94d089401_0_44"/>
          <p:cNvSpPr/>
          <p:nvPr/>
        </p:nvSpPr>
        <p:spPr>
          <a:xfrm>
            <a:off x="3576225" y="1602900"/>
            <a:ext cx="1479900" cy="339300"/>
          </a:xfrm>
          <a:prstGeom prst="rect">
            <a:avLst/>
          </a:prstGeom>
          <a:noFill/>
          <a:ln cap="flat" cmpd="sng" w="28575">
            <a:solidFill>
              <a:srgbClr val="FFCD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94d089401_0_44"/>
          <p:cNvSpPr txBox="1"/>
          <p:nvPr/>
        </p:nvSpPr>
        <p:spPr>
          <a:xfrm>
            <a:off x="3557775" y="1587900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ongoing process</a:t>
            </a:r>
            <a:endParaRPr b="1"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g1094d089401_0_44"/>
          <p:cNvSpPr/>
          <p:nvPr/>
        </p:nvSpPr>
        <p:spPr>
          <a:xfrm>
            <a:off x="260709" y="1281295"/>
            <a:ext cx="1242450" cy="563800"/>
          </a:xfrm>
          <a:custGeom>
            <a:rect b="b" l="l" r="r" t="t"/>
            <a:pathLst>
              <a:path extrusionOk="0" h="22552" w="49698">
                <a:moveTo>
                  <a:pt x="49698" y="41"/>
                </a:moveTo>
                <a:cubicBezTo>
                  <a:pt x="46185" y="916"/>
                  <a:pt x="41975" y="-968"/>
                  <a:pt x="38870" y="895"/>
                </a:cubicBezTo>
                <a:cubicBezTo>
                  <a:pt x="35648" y="2828"/>
                  <a:pt x="32033" y="5503"/>
                  <a:pt x="28326" y="4885"/>
                </a:cubicBezTo>
                <a:cubicBezTo>
                  <a:pt x="19792" y="3463"/>
                  <a:pt x="5416" y="667"/>
                  <a:pt x="2680" y="8874"/>
                </a:cubicBezTo>
                <a:cubicBezTo>
                  <a:pt x="1911" y="11182"/>
                  <a:pt x="4806" y="14573"/>
                  <a:pt x="7239" y="14573"/>
                </a:cubicBezTo>
                <a:cubicBezTo>
                  <a:pt x="10481" y="14573"/>
                  <a:pt x="14395" y="8841"/>
                  <a:pt x="12369" y="6310"/>
                </a:cubicBezTo>
                <a:cubicBezTo>
                  <a:pt x="8883" y="1955"/>
                  <a:pt x="-802" y="12205"/>
                  <a:pt x="115" y="17708"/>
                </a:cubicBezTo>
                <a:cubicBezTo>
                  <a:pt x="823" y="21953"/>
                  <a:pt x="7780" y="22552"/>
                  <a:pt x="12084" y="22552"/>
                </a:cubicBezTo>
              </a:path>
            </a:pathLst>
          </a:cu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85725" rotWithShape="0" algn="bl" dir="3000000" dist="95250">
              <a:srgbClr val="000000">
                <a:alpha val="42000"/>
              </a:srgbClr>
            </a:outerShdw>
          </a:effectLst>
        </p:spPr>
      </p:sp>
      <p:sp>
        <p:nvSpPr>
          <p:cNvPr id="161" name="Google Shape;161;g1094d089401_0_44"/>
          <p:cNvSpPr/>
          <p:nvPr/>
        </p:nvSpPr>
        <p:spPr>
          <a:xfrm>
            <a:off x="255669" y="1285645"/>
            <a:ext cx="3005725" cy="2675275"/>
          </a:xfrm>
          <a:custGeom>
            <a:rect b="b" l="l" r="r" t="t"/>
            <a:pathLst>
              <a:path extrusionOk="0" h="107011" w="120229">
                <a:moveTo>
                  <a:pt x="116295" y="151"/>
                </a:moveTo>
                <a:cubicBezTo>
                  <a:pt x="117544" y="151"/>
                  <a:pt x="119535" y="-439"/>
                  <a:pt x="119999" y="721"/>
                </a:cubicBezTo>
                <a:cubicBezTo>
                  <a:pt x="120919" y="3021"/>
                  <a:pt x="118135" y="5717"/>
                  <a:pt x="116010" y="6990"/>
                </a:cubicBezTo>
                <a:cubicBezTo>
                  <a:pt x="111873" y="9469"/>
                  <a:pt x="106769" y="10918"/>
                  <a:pt x="103756" y="14684"/>
                </a:cubicBezTo>
                <a:cubicBezTo>
                  <a:pt x="101580" y="17404"/>
                  <a:pt x="102335" y="21507"/>
                  <a:pt x="101762" y="24943"/>
                </a:cubicBezTo>
                <a:cubicBezTo>
                  <a:pt x="100694" y="31353"/>
                  <a:pt x="105972" y="37317"/>
                  <a:pt x="106891" y="43750"/>
                </a:cubicBezTo>
                <a:cubicBezTo>
                  <a:pt x="109119" y="59345"/>
                  <a:pt x="101760" y="78608"/>
                  <a:pt x="88654" y="87349"/>
                </a:cubicBezTo>
                <a:cubicBezTo>
                  <a:pt x="70668" y="99345"/>
                  <a:pt x="45784" y="97000"/>
                  <a:pt x="24253" y="95043"/>
                </a:cubicBezTo>
                <a:cubicBezTo>
                  <a:pt x="17599" y="94438"/>
                  <a:pt x="11490" y="88968"/>
                  <a:pt x="4876" y="89913"/>
                </a:cubicBezTo>
                <a:cubicBezTo>
                  <a:pt x="802" y="90495"/>
                  <a:pt x="-1231" y="98068"/>
                  <a:pt x="886" y="101597"/>
                </a:cubicBezTo>
                <a:cubicBezTo>
                  <a:pt x="3050" y="105204"/>
                  <a:pt x="8079" y="107011"/>
                  <a:pt x="12285" y="107011"/>
                </a:cubicBezTo>
              </a:path>
            </a:pathLst>
          </a:cu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85725" rotWithShape="0" algn="bl" dir="4200000" dist="85725">
              <a:srgbClr val="000000">
                <a:alpha val="35000"/>
              </a:srgbClr>
            </a:outerShdw>
          </a:effectLst>
        </p:spPr>
      </p:sp>
      <p:sp>
        <p:nvSpPr>
          <p:cNvPr id="162" name="Google Shape;162;g1094d089401_0_44"/>
          <p:cNvSpPr/>
          <p:nvPr/>
        </p:nvSpPr>
        <p:spPr>
          <a:xfrm rot="5400000">
            <a:off x="386538" y="1749058"/>
            <a:ext cx="185100" cy="220800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0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94d089401_0_44"/>
          <p:cNvSpPr/>
          <p:nvPr/>
        </p:nvSpPr>
        <p:spPr>
          <a:xfrm rot="7023774">
            <a:off x="386317" y="3860578"/>
            <a:ext cx="185288" cy="220709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0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g1094d089401_0_44"/>
          <p:cNvGrpSpPr/>
          <p:nvPr/>
        </p:nvGrpSpPr>
        <p:grpSpPr>
          <a:xfrm>
            <a:off x="914450" y="1043333"/>
            <a:ext cx="213098" cy="194287"/>
            <a:chOff x="3927500" y="301425"/>
            <a:chExt cx="461550" cy="411625"/>
          </a:xfrm>
        </p:grpSpPr>
        <p:sp>
          <p:nvSpPr>
            <p:cNvPr id="165" name="Google Shape;165;g1094d089401_0_4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094d089401_0_4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094d089401_0_4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094d089401_0_4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094d089401_0_4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094d089401_0_4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094d089401_0_4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094d089401_0_4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94d089401_0_4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094d089401_0_4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094d089401_0_4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094d089401_0_4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094d089401_0_4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094d089401_0_4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094d089401_0_4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94d089401_0_4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094d089401_0_4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094d089401_0_4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094d089401_0_4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094d089401_0_4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094d089401_0_4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094d089401_0_4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094d089401_0_4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1094d089401_0_4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094d089401_0_4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094d089401_0_4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094d089401_0_4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4d089401_0_51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g1094d089401_0_51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Analysis &amp; design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8" name="Google Shape;198;g1094d089401_0_51"/>
          <p:cNvSpPr txBox="1"/>
          <p:nvPr/>
        </p:nvSpPr>
        <p:spPr>
          <a:xfrm>
            <a:off x="589500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to test (in detail)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Combine test conditions → test cases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Evaluate Testability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Test Environment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Font typeface="Quattrocento Sans"/>
              <a:buChar char="●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tools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g1094d089401_0_51"/>
          <p:cNvSpPr txBox="1"/>
          <p:nvPr/>
        </p:nvSpPr>
        <p:spPr>
          <a:xfrm>
            <a:off x="4959275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0" name="Google Shape;200;g1094d089401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094d089401_0_51"/>
          <p:cNvSpPr/>
          <p:nvPr/>
        </p:nvSpPr>
        <p:spPr>
          <a:xfrm>
            <a:off x="6847650" y="2084500"/>
            <a:ext cx="1921200" cy="88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g1094d089401_0_51"/>
          <p:cNvGrpSpPr/>
          <p:nvPr/>
        </p:nvGrpSpPr>
        <p:grpSpPr>
          <a:xfrm>
            <a:off x="917107" y="1018106"/>
            <a:ext cx="225907" cy="244742"/>
            <a:chOff x="3292425" y="3664250"/>
            <a:chExt cx="397025" cy="391525"/>
          </a:xfrm>
        </p:grpSpPr>
        <p:sp>
          <p:nvSpPr>
            <p:cNvPr id="203" name="Google Shape;203;g1094d089401_0_5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1094d089401_0_5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94d089401_0_5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94d089401_0_95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g1094d089401_0_95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Implementation &amp; Execution 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2" name="Google Shape;212;g1094d089401_0_95"/>
          <p:cNvSpPr txBox="1"/>
          <p:nvPr/>
        </p:nvSpPr>
        <p:spPr>
          <a:xfrm>
            <a:off x="619100" y="1493500"/>
            <a:ext cx="21246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&amp; Prioritize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test data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Write test procedures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and automate test suites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test environment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Produce testware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g1094d089401_0_95"/>
          <p:cNvSpPr txBox="1"/>
          <p:nvPr/>
        </p:nvSpPr>
        <p:spPr>
          <a:xfrm>
            <a:off x="4959275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4" name="Google Shape;214;g1094d089401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94d089401_0_95"/>
          <p:cNvSpPr/>
          <p:nvPr/>
        </p:nvSpPr>
        <p:spPr>
          <a:xfrm>
            <a:off x="5643700" y="2747600"/>
            <a:ext cx="1921200" cy="88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94d089401_0_95"/>
          <p:cNvSpPr txBox="1"/>
          <p:nvPr/>
        </p:nvSpPr>
        <p:spPr>
          <a:xfrm>
            <a:off x="2743700" y="1493500"/>
            <a:ext cx="23712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visible part of testing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Execute automated test suites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logs &amp; compare to Expected results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Incidents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Retest fixes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7" name="Google Shape;217;g1094d089401_0_95"/>
          <p:cNvCxnSpPr/>
          <p:nvPr/>
        </p:nvCxnSpPr>
        <p:spPr>
          <a:xfrm flipH="1" rot="10800000">
            <a:off x="2743700" y="1595950"/>
            <a:ext cx="7200" cy="2792400"/>
          </a:xfrm>
          <a:prstGeom prst="straightConnector1">
            <a:avLst/>
          </a:prstGeom>
          <a:noFill/>
          <a:ln cap="flat" cmpd="sng" w="9525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g1094d089401_0_95"/>
          <p:cNvSpPr/>
          <p:nvPr/>
        </p:nvSpPr>
        <p:spPr>
          <a:xfrm>
            <a:off x="4032150" y="1121875"/>
            <a:ext cx="745575" cy="388400"/>
          </a:xfrm>
          <a:custGeom>
            <a:rect b="b" l="l" r="r" t="t"/>
            <a:pathLst>
              <a:path extrusionOk="0" h="15536" w="29823">
                <a:moveTo>
                  <a:pt x="0" y="7557"/>
                </a:moveTo>
                <a:cubicBezTo>
                  <a:pt x="8463" y="7557"/>
                  <a:pt x="17063" y="8075"/>
                  <a:pt x="25362" y="6418"/>
                </a:cubicBezTo>
                <a:cubicBezTo>
                  <a:pt x="27338" y="6023"/>
                  <a:pt x="30384" y="4014"/>
                  <a:pt x="29636" y="2143"/>
                </a:cubicBezTo>
                <a:cubicBezTo>
                  <a:pt x="26603" y="-5440"/>
                  <a:pt x="14894" y="9761"/>
                  <a:pt x="9119" y="15536"/>
                </a:cubicBezTo>
              </a:path>
            </a:pathLst>
          </a:cu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85725" rotWithShape="0" algn="bl" dir="4860000" dist="57150">
              <a:srgbClr val="000000">
                <a:alpha val="50000"/>
              </a:srgbClr>
            </a:outerShdw>
          </a:effectLst>
        </p:spPr>
      </p:sp>
      <p:sp>
        <p:nvSpPr>
          <p:cNvPr id="219" name="Google Shape;219;g1094d089401_0_95"/>
          <p:cNvSpPr/>
          <p:nvPr/>
        </p:nvSpPr>
        <p:spPr>
          <a:xfrm>
            <a:off x="550914" y="1207537"/>
            <a:ext cx="1037725" cy="295625"/>
          </a:xfrm>
          <a:custGeom>
            <a:rect b="b" l="l" r="r" t="t"/>
            <a:pathLst>
              <a:path extrusionOk="0" h="11825" w="41509">
                <a:moveTo>
                  <a:pt x="36095" y="4131"/>
                </a:moveTo>
                <a:cubicBezTo>
                  <a:pt x="28842" y="2922"/>
                  <a:pt x="21432" y="7451"/>
                  <a:pt x="14153" y="6411"/>
                </a:cubicBezTo>
                <a:cubicBezTo>
                  <a:pt x="10730" y="5922"/>
                  <a:pt x="9169" y="1235"/>
                  <a:pt x="5889" y="142"/>
                </a:cubicBezTo>
                <a:cubicBezTo>
                  <a:pt x="3142" y="-774"/>
                  <a:pt x="-572" y="3903"/>
                  <a:pt x="190" y="6696"/>
                </a:cubicBezTo>
                <a:cubicBezTo>
                  <a:pt x="3842" y="20086"/>
                  <a:pt x="41509" y="-2054"/>
                  <a:pt x="41509" y="11825"/>
                </a:cubicBezTo>
              </a:path>
            </a:pathLst>
          </a:cu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85725" rotWithShape="0" algn="bl" dir="2220000" dist="57150">
              <a:srgbClr val="000000">
                <a:alpha val="50000"/>
              </a:srgbClr>
            </a:outerShdw>
          </a:effectLst>
        </p:spPr>
      </p:sp>
      <p:sp>
        <p:nvSpPr>
          <p:cNvPr id="220" name="Google Shape;220;g1094d089401_0_95"/>
          <p:cNvSpPr/>
          <p:nvPr/>
        </p:nvSpPr>
        <p:spPr>
          <a:xfrm rot="10800000">
            <a:off x="1553025" y="1453450"/>
            <a:ext cx="92700" cy="142500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36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94d089401_0_95"/>
          <p:cNvSpPr/>
          <p:nvPr/>
        </p:nvSpPr>
        <p:spPr>
          <a:xfrm rot="10800000">
            <a:off x="4291963" y="1414850"/>
            <a:ext cx="92700" cy="142500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36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g1094d089401_0_95"/>
          <p:cNvGrpSpPr/>
          <p:nvPr/>
        </p:nvGrpSpPr>
        <p:grpSpPr>
          <a:xfrm>
            <a:off x="871682" y="1027680"/>
            <a:ext cx="297813" cy="225584"/>
            <a:chOff x="5247525" y="3007275"/>
            <a:chExt cx="517575" cy="384825"/>
          </a:xfrm>
        </p:grpSpPr>
        <p:sp>
          <p:nvSpPr>
            <p:cNvPr id="223" name="Google Shape;223;g1094d089401_0_9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094d089401_0_9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4d089401_0_103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g1094d089401_0_103"/>
          <p:cNvSpPr txBox="1"/>
          <p:nvPr/>
        </p:nvSpPr>
        <p:spPr>
          <a:xfrm>
            <a:off x="1419775" y="9227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Fundamental Test Process</a:t>
            </a:r>
            <a:endParaRPr b="1" sz="1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Exit Criteria &amp; Reporting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1" name="Google Shape;231;g1094d089401_0_103"/>
          <p:cNvSpPr txBox="1"/>
          <p:nvPr/>
        </p:nvSpPr>
        <p:spPr>
          <a:xfrm>
            <a:off x="589500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Based on Risk Assessment during Planning Phase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</a:t>
            </a:r>
            <a:r>
              <a:rPr i="1"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Enough Testing</a:t>
            </a: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’ when Exit Criteria are met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X% Coverage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Bug Rate below a level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●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Reached Deadline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Test Logs against Planned Exit Criteria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Assess Exit Criteria and Redefine if needed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Produce Test Summary Report for Stakeholders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g1094d089401_0_103"/>
          <p:cNvSpPr txBox="1"/>
          <p:nvPr/>
        </p:nvSpPr>
        <p:spPr>
          <a:xfrm>
            <a:off x="4959275" y="141485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3" name="Google Shape;233;g1094d089401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5" y="1101875"/>
            <a:ext cx="26267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094d089401_0_103"/>
          <p:cNvSpPr/>
          <p:nvPr/>
        </p:nvSpPr>
        <p:spPr>
          <a:xfrm>
            <a:off x="6811475" y="3416675"/>
            <a:ext cx="1921200" cy="88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g1094d089401_0_103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236" name="Google Shape;236;g1094d089401_0_10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094d089401_0_10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094d089401_0_10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94d089401_0_10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094d089401_0_10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