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ora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2DfCodHkp7ejJx9stco+M0o7N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22" Type="http://schemas.openxmlformats.org/officeDocument/2006/relationships/font" Target="fonts/Lora-italic.fntdata"/><Relationship Id="rId21" Type="http://schemas.openxmlformats.org/officeDocument/2006/relationships/font" Target="fonts/Lora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customschemas.google.com/relationships/presentationmetadata" Target="metadata"/><Relationship Id="rId27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3a22f6ba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93a22f6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3a22f6ba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3a22f6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3a22f6b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93a22f6b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3a22f6ba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3a22f6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3a22f6ba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93a22f6b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1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3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3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2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7" name="Google Shape;17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25" name="Google Shape;25;p2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4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8" name="Google Shape;28;p24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2" name="Google Shape;32;p2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2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1" name="Google Shape;41;p2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8" name="Google Shape;48;p2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4" name="Google Shape;54;p2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0" name="Google Shape;60;p2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1726155" y="24740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434343"/>
                </a:solidFill>
              </a:rPr>
              <a:t>Life Cycles &amp; The V-Model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72" name="Google Shape;72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"/>
          <p:cNvSpPr txBox="1"/>
          <p:nvPr/>
        </p:nvSpPr>
        <p:spPr>
          <a:xfrm>
            <a:off x="1726150" y="3677825"/>
            <a:ext cx="6026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Testing Exam - December 2021</a:t>
            </a:r>
            <a:endParaRPr sz="1200"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Tariq</a:t>
            </a:r>
            <a:endParaRPr sz="1000"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6"/>
          <p:cNvSpPr txBox="1"/>
          <p:nvPr/>
        </p:nvSpPr>
        <p:spPr>
          <a:xfrm>
            <a:off x="1363625" y="1358275"/>
            <a:ext cx="1741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0" name="Google Shape;27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6"/>
          <p:cNvSpPr txBox="1"/>
          <p:nvPr>
            <p:ph idx="1" type="body"/>
          </p:nvPr>
        </p:nvSpPr>
        <p:spPr>
          <a:xfrm>
            <a:off x="730875" y="1358225"/>
            <a:ext cx="78258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FCD00"/>
                </a:highlight>
              </a:rPr>
              <a:t>Maintenance Testing</a:t>
            </a:r>
            <a:endParaRPr sz="1100">
              <a:solidFill>
                <a:srgbClr val="434343"/>
              </a:solidFill>
              <a:highlight>
                <a:srgbClr val="FFCD00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The process of re-testing the system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On system changes / upgrades</a:t>
            </a:r>
            <a:endParaRPr sz="1100">
              <a:solidFill>
                <a:srgbClr val="434343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Fx. </a:t>
            </a:r>
            <a:r>
              <a:rPr i="1" lang="en" sz="1100">
                <a:solidFill>
                  <a:srgbClr val="434343"/>
                </a:solidFill>
              </a:rPr>
              <a:t>new features, migrations, updates, migrations, etc.</a:t>
            </a:r>
            <a:endParaRPr i="1"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Types: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Confirmation testing</a:t>
            </a:r>
            <a:endParaRPr sz="1100">
              <a:solidFill>
                <a:srgbClr val="434343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Testing the changes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Regression Testing:</a:t>
            </a:r>
            <a:endParaRPr sz="1100">
              <a:solidFill>
                <a:srgbClr val="434343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Ensures the </a:t>
            </a:r>
            <a:r>
              <a:rPr lang="en" sz="1100">
                <a:solidFill>
                  <a:srgbClr val="434343"/>
                </a:solidFill>
              </a:rPr>
              <a:t>maintenance</a:t>
            </a:r>
            <a:r>
              <a:rPr lang="en" sz="1100">
                <a:solidFill>
                  <a:srgbClr val="434343"/>
                </a:solidFill>
              </a:rPr>
              <a:t> work is not affected other parts of the product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Includes an Impact analysis: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Analysing the impact of changes to the deployed system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Which part of the system may get affected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74" name="Google Shape;27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Test Levels (5/5)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275" name="Google Shape;27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6" name="Google Shape;276;p6"/>
          <p:cNvGrpSpPr/>
          <p:nvPr/>
        </p:nvGrpSpPr>
        <p:grpSpPr>
          <a:xfrm>
            <a:off x="887397" y="1021619"/>
            <a:ext cx="286710" cy="237702"/>
            <a:chOff x="5292575" y="3681900"/>
            <a:chExt cx="420150" cy="373275"/>
          </a:xfrm>
        </p:grpSpPr>
        <p:sp>
          <p:nvSpPr>
            <p:cNvPr id="277" name="Google Shape;277;p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1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19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</a:pPr>
            <a:r>
              <a:rPr b="1" i="0" lang="en" sz="43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43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90" name="Google Shape;290;p1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1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19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93" name="Google Shape;293;p1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>
                <a:solidFill>
                  <a:srgbClr val="434343"/>
                </a:solidFill>
              </a:rPr>
              <a:t>Verification vs. Validation</a:t>
            </a:r>
            <a:endParaRPr sz="1500">
              <a:solidFill>
                <a:srgbClr val="434343"/>
              </a:solidFill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2"/>
          <p:cNvSpPr txBox="1"/>
          <p:nvPr/>
        </p:nvSpPr>
        <p:spPr>
          <a:xfrm>
            <a:off x="916450" y="1446150"/>
            <a:ext cx="3478200" cy="2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Verification</a:t>
            </a:r>
            <a:br>
              <a:rPr lang="en" sz="13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Static Testing</a:t>
            </a:r>
            <a:b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 → Requirements?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Ensures </a:t>
            </a: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 is being built correctly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Quality assurance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5259650" y="1446150"/>
            <a:ext cx="3478200" cy="2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Validation</a:t>
            </a:r>
            <a:br>
              <a:rPr lang="en" sz="15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Dynamic Testing</a:t>
            </a:r>
            <a:endParaRPr sz="16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Behaviour → Expectations?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Ensures that the right product has been developed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Quality control</a:t>
            </a:r>
            <a:b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30" y="3758850"/>
            <a:ext cx="3660446" cy="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746" y="3294896"/>
            <a:ext cx="1468125" cy="14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354950" y="1647200"/>
            <a:ext cx="64341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Stages a software transitions through its lifetime.</a:t>
            </a:r>
            <a:br>
              <a:rPr lang="en" sz="1200">
                <a:solidFill>
                  <a:srgbClr val="434343"/>
                </a:solidFill>
              </a:rPr>
            </a:br>
            <a:r>
              <a:rPr lang="en" sz="1200">
                <a:solidFill>
                  <a:srgbClr val="434343"/>
                </a:solidFill>
              </a:rPr>
              <a:t>Goal → Develop and test high quality software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Types</a:t>
            </a:r>
            <a:r>
              <a:rPr lang="en" sz="1100">
                <a:solidFill>
                  <a:srgbClr val="434343"/>
                </a:solidFill>
              </a:rPr>
              <a:t>: 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Waterfall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Early SDLC</a:t>
            </a:r>
            <a:r>
              <a:rPr lang="en" sz="1100">
                <a:solidFill>
                  <a:srgbClr val="434343"/>
                </a:solidFill>
              </a:rPr>
              <a:t> model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Sequential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Simple concept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(often) non-iterative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Late tes</a:t>
            </a:r>
            <a:r>
              <a:rPr lang="en" sz="1100">
                <a:solidFill>
                  <a:srgbClr val="434343"/>
                </a:solidFill>
              </a:rPr>
              <a:t>ting</a:t>
            </a:r>
            <a:br>
              <a:rPr lang="en" sz="1100">
                <a:solidFill>
                  <a:srgbClr val="434343"/>
                </a:solidFill>
              </a:rPr>
            </a:b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02" name="Google Shape;102;p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</a:rPr>
              <a:t>SDLC (1/3)</a:t>
            </a:r>
            <a:br>
              <a:rPr lang="en">
                <a:solidFill>
                  <a:srgbClr val="434343"/>
                </a:solidFill>
              </a:rPr>
            </a:br>
            <a:r>
              <a:rPr lang="en" sz="1700">
                <a:solidFill>
                  <a:srgbClr val="434343"/>
                </a:solidFill>
              </a:rPr>
              <a:t>Software Development Life Cycles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911848" y="1020138"/>
            <a:ext cx="210277" cy="240682"/>
            <a:chOff x="4556450" y="4963575"/>
            <a:chExt cx="548025" cy="498100"/>
          </a:xfrm>
        </p:grpSpPr>
        <p:sp>
          <p:nvSpPr>
            <p:cNvPr id="105" name="Google Shape;105;p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6991924" y="2602213"/>
            <a:ext cx="20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Requirements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784253" y="2603927"/>
            <a:ext cx="1109100" cy="4299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940941" y="2683242"/>
            <a:ext cx="894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Requirements Specification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940937" y="3033801"/>
            <a:ext cx="1109100" cy="4299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6097625" y="3113116"/>
            <a:ext cx="894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 Specification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097621" y="3463675"/>
            <a:ext cx="1109100" cy="4299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6254308" y="3542990"/>
            <a:ext cx="894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Technical Specification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254305" y="3893549"/>
            <a:ext cx="1109100" cy="4299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6410992" y="3972864"/>
            <a:ext cx="894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 Specification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410988" y="4323423"/>
            <a:ext cx="1109100" cy="4299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6567676" y="4402738"/>
            <a:ext cx="894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305189" y="4323423"/>
            <a:ext cx="1109100" cy="4299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7461876" y="4402738"/>
            <a:ext cx="894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7093074" y="3032938"/>
            <a:ext cx="20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Requirements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7206724" y="3502913"/>
            <a:ext cx="20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Level Design</a:t>
            </a:r>
            <a:endParaRPr sz="11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7363399" y="3891400"/>
            <a:ext cx="201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level Design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3a22f6ba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g1093a22f6ba_0_9"/>
          <p:cNvSpPr txBox="1"/>
          <p:nvPr>
            <p:ph idx="1" type="body"/>
          </p:nvPr>
        </p:nvSpPr>
        <p:spPr>
          <a:xfrm>
            <a:off x="911850" y="1406025"/>
            <a:ext cx="64341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V-Model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Extension of Waterfall model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Sequential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Verification &amp; Validation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Design phases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Testing phases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32" name="Google Shape;132;g1093a22f6ba_0_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434343"/>
                </a:solidFill>
              </a:rPr>
              <a:t>SDLC (2 / 3)</a:t>
            </a:r>
            <a:br>
              <a:rPr lang="en">
                <a:solidFill>
                  <a:srgbClr val="434343"/>
                </a:solidFill>
              </a:rPr>
            </a:br>
            <a:r>
              <a:rPr lang="en" sz="1700">
                <a:solidFill>
                  <a:srgbClr val="434343"/>
                </a:solidFill>
              </a:rPr>
              <a:t>Software Development Life Cycles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133" name="Google Shape;133;g1093a22f6ba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4" name="Google Shape;134;g1093a22f6ba_0_9"/>
          <p:cNvGrpSpPr/>
          <p:nvPr/>
        </p:nvGrpSpPr>
        <p:grpSpPr>
          <a:xfrm>
            <a:off x="911850" y="1020137"/>
            <a:ext cx="210277" cy="240682"/>
            <a:chOff x="4556450" y="4963575"/>
            <a:chExt cx="548025" cy="498100"/>
          </a:xfrm>
        </p:grpSpPr>
        <p:sp>
          <p:nvSpPr>
            <p:cNvPr id="135" name="Google Shape;135;g1093a22f6ba_0_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1093a22f6ba_0_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093a22f6ba_0_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093a22f6ba_0_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093a22f6ba_0_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g1093a22f6ba_0_9"/>
          <p:cNvSpPr txBox="1"/>
          <p:nvPr/>
        </p:nvSpPr>
        <p:spPr>
          <a:xfrm>
            <a:off x="6988822" y="2655574"/>
            <a:ext cx="72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Quattrocento Sans"/>
                <a:ea typeface="Quattrocento Sans"/>
                <a:cs typeface="Quattrocento Sans"/>
                <a:sym typeface="Quattrocento Sans"/>
              </a:rPr>
              <a:t>Test Planning</a:t>
            </a:r>
            <a:endParaRPr sz="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g1093a22f6ba_0_9"/>
          <p:cNvSpPr/>
          <p:nvPr/>
        </p:nvSpPr>
        <p:spPr>
          <a:xfrm>
            <a:off x="5871367" y="2270168"/>
            <a:ext cx="944400" cy="3972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93a22f6ba_0_9"/>
          <p:cNvSpPr txBox="1"/>
          <p:nvPr/>
        </p:nvSpPr>
        <p:spPr>
          <a:xfrm>
            <a:off x="6004783" y="2343457"/>
            <a:ext cx="761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Requirements Specification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1093a22f6ba_0_9"/>
          <p:cNvSpPr/>
          <p:nvPr/>
        </p:nvSpPr>
        <p:spPr>
          <a:xfrm>
            <a:off x="6004780" y="2667379"/>
            <a:ext cx="944400" cy="3972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93a22f6ba_0_9"/>
          <p:cNvSpPr txBox="1"/>
          <p:nvPr/>
        </p:nvSpPr>
        <p:spPr>
          <a:xfrm>
            <a:off x="6138196" y="2740667"/>
            <a:ext cx="761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 Specification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093a22f6ba_0_9"/>
          <p:cNvSpPr/>
          <p:nvPr/>
        </p:nvSpPr>
        <p:spPr>
          <a:xfrm>
            <a:off x="6138192" y="3064589"/>
            <a:ext cx="944400" cy="3972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093a22f6ba_0_9"/>
          <p:cNvSpPr txBox="1"/>
          <p:nvPr/>
        </p:nvSpPr>
        <p:spPr>
          <a:xfrm>
            <a:off x="6271608" y="3137878"/>
            <a:ext cx="761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Technical Specification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1093a22f6ba_0_9"/>
          <p:cNvSpPr/>
          <p:nvPr/>
        </p:nvSpPr>
        <p:spPr>
          <a:xfrm>
            <a:off x="6271605" y="3461800"/>
            <a:ext cx="944400" cy="3972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93a22f6ba_0_9"/>
          <p:cNvSpPr txBox="1"/>
          <p:nvPr/>
        </p:nvSpPr>
        <p:spPr>
          <a:xfrm>
            <a:off x="6405021" y="3535088"/>
            <a:ext cx="761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 Specification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1093a22f6ba_0_9"/>
          <p:cNvSpPr/>
          <p:nvPr/>
        </p:nvSpPr>
        <p:spPr>
          <a:xfrm>
            <a:off x="6549725" y="3859000"/>
            <a:ext cx="1681500" cy="3972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93a22f6ba_0_9"/>
          <p:cNvSpPr txBox="1"/>
          <p:nvPr/>
        </p:nvSpPr>
        <p:spPr>
          <a:xfrm>
            <a:off x="6764912" y="3932301"/>
            <a:ext cx="10626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1093a22f6ba_0_9"/>
          <p:cNvSpPr txBox="1"/>
          <p:nvPr/>
        </p:nvSpPr>
        <p:spPr>
          <a:xfrm>
            <a:off x="4738925" y="2702825"/>
            <a:ext cx="126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Quattrocento Sans"/>
                <a:ea typeface="Quattrocento Sans"/>
                <a:cs typeface="Quattrocento Sans"/>
                <a:sym typeface="Quattrocento Sans"/>
              </a:rPr>
              <a:t>System Requirements</a:t>
            </a:r>
            <a:endParaRPr b="1"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g1093a22f6ba_0_9"/>
          <p:cNvSpPr txBox="1"/>
          <p:nvPr/>
        </p:nvSpPr>
        <p:spPr>
          <a:xfrm>
            <a:off x="4738907" y="3106150"/>
            <a:ext cx="126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Quattrocento Sans"/>
                <a:ea typeface="Quattrocento Sans"/>
                <a:cs typeface="Quattrocento Sans"/>
                <a:sym typeface="Quattrocento Sans"/>
              </a:rPr>
              <a:t>High Level Design</a:t>
            </a:r>
            <a:endParaRPr b="1"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g1093a22f6ba_0_9"/>
          <p:cNvSpPr txBox="1"/>
          <p:nvPr/>
        </p:nvSpPr>
        <p:spPr>
          <a:xfrm>
            <a:off x="4738782" y="3509500"/>
            <a:ext cx="126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Quattrocento Sans"/>
                <a:ea typeface="Quattrocento Sans"/>
                <a:cs typeface="Quattrocento Sans"/>
                <a:sym typeface="Quattrocento Sans"/>
              </a:rPr>
              <a:t>Low Level Design</a:t>
            </a:r>
            <a:endParaRPr b="1"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g1093a22f6ba_0_9"/>
          <p:cNvSpPr/>
          <p:nvPr/>
        </p:nvSpPr>
        <p:spPr>
          <a:xfrm>
            <a:off x="7484624" y="3462717"/>
            <a:ext cx="944400" cy="3972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5" name="Google Shape;155;g1093a22f6ba_0_9"/>
          <p:cNvSpPr txBox="1"/>
          <p:nvPr/>
        </p:nvSpPr>
        <p:spPr>
          <a:xfrm>
            <a:off x="7618040" y="3536005"/>
            <a:ext cx="761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1093a22f6ba_0_9"/>
          <p:cNvSpPr/>
          <p:nvPr/>
        </p:nvSpPr>
        <p:spPr>
          <a:xfrm>
            <a:off x="7618049" y="3065285"/>
            <a:ext cx="944400" cy="3972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7" name="Google Shape;157;g1093a22f6ba_0_9"/>
          <p:cNvSpPr txBox="1"/>
          <p:nvPr/>
        </p:nvSpPr>
        <p:spPr>
          <a:xfrm>
            <a:off x="7751465" y="3138573"/>
            <a:ext cx="761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Integration Testing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1093a22f6ba_0_9"/>
          <p:cNvSpPr/>
          <p:nvPr/>
        </p:nvSpPr>
        <p:spPr>
          <a:xfrm>
            <a:off x="7751475" y="2667786"/>
            <a:ext cx="944400" cy="3972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9" name="Google Shape;159;g1093a22f6ba_0_9"/>
          <p:cNvSpPr txBox="1"/>
          <p:nvPr/>
        </p:nvSpPr>
        <p:spPr>
          <a:xfrm>
            <a:off x="7884890" y="2741074"/>
            <a:ext cx="761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System Testing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1093a22f6ba_0_9"/>
          <p:cNvSpPr/>
          <p:nvPr/>
        </p:nvSpPr>
        <p:spPr>
          <a:xfrm>
            <a:off x="7884900" y="2270163"/>
            <a:ext cx="944400" cy="397200"/>
          </a:xfrm>
          <a:prstGeom prst="chevron">
            <a:avLst>
              <a:gd fmla="val 50000" name="adj"/>
            </a:avLst>
          </a:prstGeom>
          <a:solidFill>
            <a:srgbClr val="FFCD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1" name="Google Shape;161;g1093a22f6ba_0_9"/>
          <p:cNvSpPr txBox="1"/>
          <p:nvPr/>
        </p:nvSpPr>
        <p:spPr>
          <a:xfrm>
            <a:off x="8018315" y="2343451"/>
            <a:ext cx="761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Acceptance Testing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g1093a22f6ba_0_9"/>
          <p:cNvCxnSpPr>
            <a:stCxn id="142" idx="3"/>
            <a:endCxn id="161" idx="1"/>
          </p:cNvCxnSpPr>
          <p:nvPr/>
        </p:nvCxnSpPr>
        <p:spPr>
          <a:xfrm>
            <a:off x="6766183" y="2468707"/>
            <a:ext cx="12522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3" name="Google Shape;163;g1093a22f6ba_0_9"/>
          <p:cNvCxnSpPr>
            <a:stCxn id="143" idx="3"/>
            <a:endCxn id="159" idx="1"/>
          </p:cNvCxnSpPr>
          <p:nvPr/>
        </p:nvCxnSpPr>
        <p:spPr>
          <a:xfrm>
            <a:off x="6949180" y="2865979"/>
            <a:ext cx="935700" cy="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4" name="Google Shape;164;g1093a22f6ba_0_9"/>
          <p:cNvCxnSpPr>
            <a:stCxn id="145" idx="3"/>
            <a:endCxn id="157" idx="1"/>
          </p:cNvCxnSpPr>
          <p:nvPr/>
        </p:nvCxnSpPr>
        <p:spPr>
          <a:xfrm>
            <a:off x="7082592" y="3263189"/>
            <a:ext cx="669000" cy="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5" name="Google Shape;165;g1093a22f6ba_0_9"/>
          <p:cNvSpPr txBox="1"/>
          <p:nvPr/>
        </p:nvSpPr>
        <p:spPr>
          <a:xfrm>
            <a:off x="4735676" y="2342475"/>
            <a:ext cx="126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Quattrocento Sans"/>
                <a:ea typeface="Quattrocento Sans"/>
                <a:cs typeface="Quattrocento Sans"/>
                <a:sym typeface="Quattrocento Sans"/>
              </a:rPr>
              <a:t>Business Requirements</a:t>
            </a:r>
            <a:endParaRPr b="1"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93a22f6ba_0_38"/>
          <p:cNvSpPr txBox="1"/>
          <p:nvPr>
            <p:ph type="title"/>
          </p:nvPr>
        </p:nvSpPr>
        <p:spPr>
          <a:xfrm>
            <a:off x="1381250" y="10628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SDLC (3 / 3)</a:t>
            </a:r>
            <a:br>
              <a:rPr lang="en">
                <a:solidFill>
                  <a:srgbClr val="434343"/>
                </a:solidFill>
              </a:rPr>
            </a:br>
            <a:r>
              <a:rPr lang="en" sz="1700">
                <a:solidFill>
                  <a:srgbClr val="434343"/>
                </a:solidFill>
              </a:rPr>
              <a:t>Software Development Life Cycles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093a22f6ba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g1093a22f6ba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g1093a22f6ba_0_38"/>
          <p:cNvSpPr txBox="1"/>
          <p:nvPr>
            <p:ph idx="1" type="body"/>
          </p:nvPr>
        </p:nvSpPr>
        <p:spPr>
          <a:xfrm>
            <a:off x="388375" y="1647163"/>
            <a:ext cx="64341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Iterative / Incremental Models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Representatives present → Add / modify requirements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Iterations / Cycles</a:t>
            </a:r>
            <a:endParaRPr sz="1100">
              <a:solidFill>
                <a:srgbClr val="434343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Repeated until product is developed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Each cycle: </a:t>
            </a:r>
            <a:endParaRPr sz="1100">
              <a:solidFill>
                <a:srgbClr val="434343"/>
              </a:solidFill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Time span</a:t>
            </a:r>
            <a:endParaRPr sz="1100">
              <a:solidFill>
                <a:srgbClr val="434343"/>
              </a:solidFill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Cost est.</a:t>
            </a:r>
            <a:endParaRPr sz="1100">
              <a:solidFill>
                <a:srgbClr val="434343"/>
              </a:solidFill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Requirements</a:t>
            </a:r>
            <a:endParaRPr sz="1100">
              <a:solidFill>
                <a:srgbClr val="434343"/>
              </a:solidFill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Code produced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Post cycle: </a:t>
            </a:r>
            <a:endParaRPr sz="1100">
              <a:solidFill>
                <a:srgbClr val="434343"/>
              </a:solidFill>
            </a:endParaRPr>
          </a:p>
          <a:p>
            <a:pPr indent="-2984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Next product requirements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74" name="Google Shape;174;g1093a22f6ba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g1093a22f6ba_0_38"/>
          <p:cNvGrpSpPr/>
          <p:nvPr/>
        </p:nvGrpSpPr>
        <p:grpSpPr>
          <a:xfrm>
            <a:off x="911850" y="1020137"/>
            <a:ext cx="210277" cy="240682"/>
            <a:chOff x="4556450" y="4963575"/>
            <a:chExt cx="548025" cy="498100"/>
          </a:xfrm>
        </p:grpSpPr>
        <p:sp>
          <p:nvSpPr>
            <p:cNvPr id="176" name="Google Shape;176;g1093a22f6ba_0_3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1093a22f6ba_0_3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093a22f6ba_0_3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1093a22f6ba_0_3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093a22f6ba_0_3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g1093a22f6b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175" y="1924288"/>
            <a:ext cx="2933576" cy="2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645400" y="1358225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CD00"/>
                </a:highlight>
              </a:rPr>
              <a:t>Unit Testing</a:t>
            </a:r>
            <a:endParaRPr sz="1400">
              <a:solidFill>
                <a:srgbClr val="434343"/>
              </a:solidFill>
              <a:highlight>
                <a:srgbClr val="FFCD00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Small units / components of the software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2 types: 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Manual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Automated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Coded in isolation from the rest of the software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Prior to integration testing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Testing a unit → Suitable for usage? 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By developer</a:t>
            </a:r>
            <a:endParaRPr sz="1100">
              <a:solidFill>
                <a:srgbClr val="434343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Char char="-"/>
            </a:pPr>
            <a:r>
              <a:rPr lang="en" sz="1000">
                <a:solidFill>
                  <a:srgbClr val="999999"/>
                </a:solidFill>
              </a:rPr>
              <a:t>Potentially by Quality Assurance Engineers</a:t>
            </a:r>
            <a:endParaRPr sz="1000">
              <a:solidFill>
                <a:srgbClr val="999999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Goals: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Verify the correctness of code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Test every function and procedure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Help in code reusability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87" name="Google Shape;187;p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700">
                <a:solidFill>
                  <a:srgbClr val="434343"/>
                </a:solidFill>
              </a:rPr>
              <a:t>Test Levels (1/5)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188" name="Google Shape;18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" name="Google Shape;189;p4"/>
          <p:cNvGrpSpPr/>
          <p:nvPr/>
        </p:nvGrpSpPr>
        <p:grpSpPr>
          <a:xfrm>
            <a:off x="887392" y="1021624"/>
            <a:ext cx="286710" cy="237702"/>
            <a:chOff x="5292575" y="3681900"/>
            <a:chExt cx="420150" cy="373275"/>
          </a:xfrm>
        </p:grpSpPr>
        <p:sp>
          <p:nvSpPr>
            <p:cNvPr id="190" name="Google Shape;190;p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4"/>
          <p:cNvSpPr/>
          <p:nvPr/>
        </p:nvSpPr>
        <p:spPr>
          <a:xfrm>
            <a:off x="5550275" y="3041927"/>
            <a:ext cx="2749988" cy="192203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7076800" y="1446175"/>
            <a:ext cx="18168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Test Objects:</a:t>
            </a:r>
            <a:endParaRPr sz="12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Code components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DB modules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Data conversions / Migration Programs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5100675" y="1446175"/>
            <a:ext cx="18168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Unit Testing Tools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JUnit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JTest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EMMA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Etc.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200" name="Google Shape;20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38" y="3152875"/>
            <a:ext cx="2521675" cy="14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"/>
          <p:cNvSpPr/>
          <p:nvPr/>
        </p:nvSpPr>
        <p:spPr>
          <a:xfrm>
            <a:off x="7428075" y="3983878"/>
            <a:ext cx="342000" cy="23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3a22f6ba_0_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g1093a22f6ba_0_61"/>
          <p:cNvSpPr txBox="1"/>
          <p:nvPr>
            <p:ph idx="1" type="body"/>
          </p:nvPr>
        </p:nvSpPr>
        <p:spPr>
          <a:xfrm>
            <a:off x="645400" y="1358225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highlight>
                  <a:srgbClr val="FFCD00"/>
                </a:highlight>
              </a:rPr>
              <a:t>Integration Testing</a:t>
            </a:r>
            <a:endParaRPr sz="1300">
              <a:solidFill>
                <a:srgbClr val="434343"/>
              </a:solidFill>
              <a:highlight>
                <a:srgbClr val="FFCD00"/>
              </a:highlight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Integrating the Units into one whole system</a:t>
            </a:r>
            <a:br>
              <a:rPr lang="en" sz="1000">
                <a:solidFill>
                  <a:srgbClr val="434343"/>
                </a:solidFill>
              </a:rPr>
            </a:b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Goals: </a:t>
            </a:r>
            <a:endParaRPr sz="1000">
              <a:solidFill>
                <a:srgbClr val="434343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Identify bugs / defects in interfaces and interactions between systems or components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Steps:</a:t>
            </a:r>
            <a:endParaRPr sz="1000">
              <a:solidFill>
                <a:srgbClr val="434343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Decisions → How to put the system together prior to testing</a:t>
            </a:r>
            <a:br>
              <a:rPr lang="en" sz="1000">
                <a:solidFill>
                  <a:srgbClr val="434343"/>
                </a:solidFill>
              </a:rPr>
            </a:b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Types of Integration testing:</a:t>
            </a:r>
            <a:endParaRPr sz="1000">
              <a:solidFill>
                <a:srgbClr val="434343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Big Bang Integration</a:t>
            </a:r>
            <a:endParaRPr sz="1000">
              <a:solidFill>
                <a:srgbClr val="434343"/>
              </a:solidFill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All units integrated at once</a:t>
            </a:r>
            <a:endParaRPr sz="1000">
              <a:solidFill>
                <a:srgbClr val="434343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Top-down integration</a:t>
            </a:r>
            <a:endParaRPr sz="1000">
              <a:solidFill>
                <a:srgbClr val="434343"/>
              </a:solidFill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Units put together in stages</a:t>
            </a:r>
            <a:endParaRPr sz="1000">
              <a:solidFill>
                <a:srgbClr val="434343"/>
              </a:solidFill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Top → bottom</a:t>
            </a:r>
            <a:endParaRPr sz="1000">
              <a:solidFill>
                <a:srgbClr val="434343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Bottom-up integration</a:t>
            </a:r>
            <a:endParaRPr sz="1000">
              <a:solidFill>
                <a:srgbClr val="434343"/>
              </a:solidFill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Units put together in stages</a:t>
            </a:r>
            <a:endParaRPr sz="1000">
              <a:solidFill>
                <a:srgbClr val="434343"/>
              </a:solidFill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Bottom → Top</a:t>
            </a:r>
            <a:endParaRPr sz="1000">
              <a:solidFill>
                <a:srgbClr val="434343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Sandwich integration</a:t>
            </a:r>
            <a:endParaRPr sz="1000">
              <a:solidFill>
                <a:srgbClr val="434343"/>
              </a:solidFill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Units put together in stages</a:t>
            </a:r>
            <a:endParaRPr sz="1000">
              <a:solidFill>
                <a:srgbClr val="434343"/>
              </a:solidFill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Top &amp; bottom → Middle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08" name="Google Shape;208;g1093a22f6ba_0_6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Test Levels (2/5)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209" name="Google Shape;209;g1093a22f6ba_0_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g1093a22f6ba_0_61"/>
          <p:cNvGrpSpPr/>
          <p:nvPr/>
        </p:nvGrpSpPr>
        <p:grpSpPr>
          <a:xfrm>
            <a:off x="887397" y="1021619"/>
            <a:ext cx="286710" cy="237702"/>
            <a:chOff x="5292575" y="3681900"/>
            <a:chExt cx="420150" cy="373275"/>
          </a:xfrm>
        </p:grpSpPr>
        <p:sp>
          <p:nvSpPr>
            <p:cNvPr id="211" name="Google Shape;211;g1093a22f6ba_0_6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1093a22f6ba_0_6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1093a22f6ba_0_6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1093a22f6ba_0_6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1093a22f6ba_0_6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1093a22f6ba_0_6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1093a22f6ba_0_6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g1093a22f6ba_0_61"/>
          <p:cNvSpPr/>
          <p:nvPr/>
        </p:nvSpPr>
        <p:spPr>
          <a:xfrm>
            <a:off x="5550275" y="3041927"/>
            <a:ext cx="2749988" cy="192203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g1093a22f6ba_0_61"/>
          <p:cNvSpPr txBox="1"/>
          <p:nvPr>
            <p:ph idx="1" type="body"/>
          </p:nvPr>
        </p:nvSpPr>
        <p:spPr>
          <a:xfrm>
            <a:off x="5100675" y="1471900"/>
            <a:ext cx="36492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Integration</a:t>
            </a:r>
            <a:r>
              <a:rPr lang="en" sz="1000">
                <a:solidFill>
                  <a:srgbClr val="434343"/>
                </a:solidFill>
              </a:rPr>
              <a:t> Testing Tools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Citrus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Tessy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-"/>
            </a:pPr>
            <a:r>
              <a:rPr lang="en" sz="1000">
                <a:solidFill>
                  <a:srgbClr val="434343"/>
                </a:solidFill>
              </a:rPr>
              <a:t>Rational Integration Tester</a:t>
            </a:r>
            <a:endParaRPr sz="1000">
              <a:solidFill>
                <a:srgbClr val="434343"/>
              </a:solidFill>
            </a:endParaRPr>
          </a:p>
        </p:txBody>
      </p:sp>
      <p:pic>
        <p:nvPicPr>
          <p:cNvPr id="220" name="Google Shape;220;g1093a22f6ba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500" y="3152875"/>
            <a:ext cx="2521675" cy="14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093a22f6ba_0_61"/>
          <p:cNvSpPr/>
          <p:nvPr/>
        </p:nvSpPr>
        <p:spPr>
          <a:xfrm>
            <a:off x="7484925" y="3780878"/>
            <a:ext cx="342000" cy="23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3a22f6ba_0_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g1093a22f6ba_0_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g1093a22f6ba_0_84"/>
          <p:cNvSpPr txBox="1"/>
          <p:nvPr>
            <p:ph idx="1" type="body"/>
          </p:nvPr>
        </p:nvSpPr>
        <p:spPr>
          <a:xfrm>
            <a:off x="666750" y="1358225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CD00"/>
                </a:highlight>
              </a:rPr>
              <a:t>System Testing</a:t>
            </a:r>
            <a:endParaRPr sz="1200">
              <a:solidFill>
                <a:srgbClr val="434343"/>
              </a:solidFill>
              <a:highlight>
                <a:srgbClr val="FFCD00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The process of testing the whole system from A - Z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Done after integration testing</a:t>
            </a:r>
            <a:br>
              <a:rPr lang="en" sz="1200">
                <a:solidFill>
                  <a:srgbClr val="434343"/>
                </a:solidFill>
              </a:rPr>
            </a:b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Tested by a team (independent from DEV team) and in an environment similar to PROD</a:t>
            </a:r>
            <a:br>
              <a:rPr lang="en" sz="1200">
                <a:solidFill>
                  <a:srgbClr val="434343"/>
                </a:solidFill>
              </a:rPr>
            </a:b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Goals: 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Detect potential errors that might not have been caught in prior testings</a:t>
            </a:r>
            <a:br>
              <a:rPr lang="en" sz="1200">
                <a:solidFill>
                  <a:srgbClr val="434343"/>
                </a:solidFill>
              </a:rPr>
            </a:b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Tests basis: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Software requirement specifications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System requirement specifications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Functional specifications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229" name="Google Shape;229;g1093a22f6ba_0_8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Test Levels (3/5)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230" name="Google Shape;230;g1093a22f6ba_0_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" name="Google Shape;231;g1093a22f6ba_0_84"/>
          <p:cNvGrpSpPr/>
          <p:nvPr/>
        </p:nvGrpSpPr>
        <p:grpSpPr>
          <a:xfrm>
            <a:off x="887397" y="1021619"/>
            <a:ext cx="286710" cy="237702"/>
            <a:chOff x="5292575" y="3681900"/>
            <a:chExt cx="420150" cy="373275"/>
          </a:xfrm>
        </p:grpSpPr>
        <p:sp>
          <p:nvSpPr>
            <p:cNvPr id="232" name="Google Shape;232;g1093a22f6ba_0_8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093a22f6ba_0_8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093a22f6ba_0_8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093a22f6ba_0_8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1093a22f6ba_0_8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093a22f6ba_0_8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1093a22f6ba_0_8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g1093a22f6ba_0_84"/>
          <p:cNvSpPr txBox="1"/>
          <p:nvPr>
            <p:ph idx="1" type="body"/>
          </p:nvPr>
        </p:nvSpPr>
        <p:spPr>
          <a:xfrm>
            <a:off x="4851325" y="1358225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Non-functional requirements: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Performance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Stability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Load handling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Reliability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Etc.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Functional requirements: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434343"/>
                </a:solidFill>
              </a:rPr>
              <a:t>Functions the system must perform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Security requirements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n" sz="1200">
                <a:solidFill>
                  <a:srgbClr val="434343"/>
                </a:solidFill>
              </a:rPr>
              <a:t>etc.</a:t>
            </a:r>
            <a:endParaRPr sz="12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240" name="Google Shape;240;g1093a22f6ba_0_84"/>
          <p:cNvSpPr/>
          <p:nvPr/>
        </p:nvSpPr>
        <p:spPr>
          <a:xfrm>
            <a:off x="5561200" y="3429725"/>
            <a:ext cx="2680064" cy="1713779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1" name="Google Shape;241;g1093a22f6ba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100" y="3530175"/>
            <a:ext cx="2423274" cy="1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093a22f6ba_0_84"/>
          <p:cNvSpPr/>
          <p:nvPr/>
        </p:nvSpPr>
        <p:spPr>
          <a:xfrm>
            <a:off x="7549450" y="3821203"/>
            <a:ext cx="342000" cy="23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3a22f6ba_0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g1093a22f6ba_0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g1093a22f6ba_0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g1093a22f6ba_0_108"/>
          <p:cNvSpPr txBox="1"/>
          <p:nvPr>
            <p:ph idx="1" type="body"/>
          </p:nvPr>
        </p:nvSpPr>
        <p:spPr>
          <a:xfrm>
            <a:off x="730875" y="1358225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highlight>
                  <a:srgbClr val="FFCD00"/>
                </a:highlight>
              </a:rPr>
              <a:t>Acceptance Testing</a:t>
            </a:r>
            <a:endParaRPr sz="1300">
              <a:solidFill>
                <a:srgbClr val="434343"/>
              </a:solidFill>
              <a:highlight>
                <a:srgbClr val="FFCD00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Ensures system expectations are met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Based on Requirement Specification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i="1" lang="en" sz="1100">
                <a:solidFill>
                  <a:srgbClr val="434343"/>
                </a:solidFill>
              </a:rPr>
              <a:t>‘Is the product delivery acceptable?’</a:t>
            </a:r>
            <a:br>
              <a:rPr i="1" lang="en" sz="1100">
                <a:solidFill>
                  <a:srgbClr val="434343"/>
                </a:solidFill>
              </a:rPr>
            </a:br>
            <a:endParaRPr i="1"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Often the </a:t>
            </a:r>
            <a:r>
              <a:rPr lang="en" sz="1100">
                <a:solidFill>
                  <a:srgbClr val="434343"/>
                </a:solidFill>
              </a:rPr>
              <a:t>responsibility</a:t>
            </a:r>
            <a:r>
              <a:rPr lang="en" sz="1100">
                <a:solidFill>
                  <a:srgbClr val="434343"/>
                </a:solidFill>
              </a:rPr>
              <a:t> of customers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Project members </a:t>
            </a:r>
            <a:r>
              <a:rPr i="1" lang="en" sz="1100">
                <a:solidFill>
                  <a:srgbClr val="434343"/>
                </a:solidFill>
              </a:rPr>
              <a:t>can</a:t>
            </a:r>
            <a:r>
              <a:rPr lang="en" sz="1100">
                <a:solidFill>
                  <a:srgbClr val="434343"/>
                </a:solidFill>
              </a:rPr>
              <a:t> also be involved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Some checks: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Functionality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Data quality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Performance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Compatibility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User interface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etc.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51" name="Google Shape;251;g1093a22f6ba_0_10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Test Levels (4/5)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252" name="Google Shape;252;g1093a22f6ba_0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g1093a22f6ba_0_108"/>
          <p:cNvGrpSpPr/>
          <p:nvPr/>
        </p:nvGrpSpPr>
        <p:grpSpPr>
          <a:xfrm>
            <a:off x="887397" y="1021619"/>
            <a:ext cx="286710" cy="237702"/>
            <a:chOff x="5292575" y="3681900"/>
            <a:chExt cx="420150" cy="373275"/>
          </a:xfrm>
        </p:grpSpPr>
        <p:sp>
          <p:nvSpPr>
            <p:cNvPr id="254" name="Google Shape;254;g1093a22f6ba_0_10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093a22f6ba_0_10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1093a22f6ba_0_10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093a22f6ba_0_10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093a22f6ba_0_10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093a22f6ba_0_10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093a22f6ba_0_10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g1093a22f6ba_0_108"/>
          <p:cNvSpPr txBox="1"/>
          <p:nvPr>
            <p:ph idx="1" type="body"/>
          </p:nvPr>
        </p:nvSpPr>
        <p:spPr>
          <a:xfrm>
            <a:off x="5259650" y="1358225"/>
            <a:ext cx="36492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Types: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User Acceptance Testing (UAT)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Performed by user representative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Tests if product meets their business needs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Operational Acceptance Testing (OAT)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Checks if processes and procedures are correct → Does it allow </a:t>
            </a:r>
            <a:r>
              <a:rPr lang="en" sz="1100">
                <a:solidFill>
                  <a:srgbClr val="434343"/>
                </a:solidFill>
              </a:rPr>
              <a:t>maintainability?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Alpha &amp; Beta Testing:</a:t>
            </a:r>
            <a:br>
              <a:rPr lang="en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Alpha</a:t>
            </a:r>
            <a:endParaRPr sz="1100">
              <a:solidFill>
                <a:srgbClr val="434343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Performed at developer’s site</a:t>
            </a:r>
            <a:endParaRPr sz="1100">
              <a:solidFill>
                <a:srgbClr val="434343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Independent from DEV team</a:t>
            </a:r>
            <a:endParaRPr sz="1100"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Beta</a:t>
            </a:r>
            <a:endParaRPr sz="1100">
              <a:solidFill>
                <a:srgbClr val="434343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Performed at customer’s site</a:t>
            </a:r>
            <a:endParaRPr sz="1100">
              <a:solidFill>
                <a:srgbClr val="434343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en" sz="1100">
                <a:solidFill>
                  <a:srgbClr val="434343"/>
                </a:solidFill>
              </a:rPr>
              <a:t>Feedback given to DEV team before release</a:t>
            </a:r>
            <a:endParaRPr sz="1100">
              <a:solidFill>
                <a:srgbClr val="434343"/>
              </a:solidFill>
            </a:endParaRPr>
          </a:p>
        </p:txBody>
      </p:sp>
      <p:pic>
        <p:nvPicPr>
          <p:cNvPr id="262" name="Google Shape;262;g1093a22f6ba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893" y="3471593"/>
            <a:ext cx="2857924" cy="15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093a22f6ba_0_108"/>
          <p:cNvSpPr/>
          <p:nvPr/>
        </p:nvSpPr>
        <p:spPr>
          <a:xfrm>
            <a:off x="5174500" y="3638324"/>
            <a:ext cx="431700" cy="29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