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Lora"/>
      <p:regular r:id="rId17"/>
      <p:bold r:id="rId18"/>
      <p:italic r:id="rId19"/>
      <p:boldItalic r:id="rId20"/>
    </p:embeddedFont>
    <p:embeddedFont>
      <p:font typeface="Quattrocento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gMDXFi+zqqvTccozlu9XhJuCId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boldItalic.fntdata"/><Relationship Id="rId22" Type="http://schemas.openxmlformats.org/officeDocument/2006/relationships/font" Target="fonts/QuattrocentoSans-bold.fntdata"/><Relationship Id="rId21" Type="http://schemas.openxmlformats.org/officeDocument/2006/relationships/font" Target="fonts/QuattrocentoSans-regular.fntdata"/><Relationship Id="rId24" Type="http://schemas.openxmlformats.org/officeDocument/2006/relationships/font" Target="fonts/QuattrocentoSans-boldItalic.fntdata"/><Relationship Id="rId23" Type="http://schemas.openxmlformats.org/officeDocument/2006/relationships/font" Target="fonts/Quattrocento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ora-regular.fntdata"/><Relationship Id="rId16" Type="http://schemas.openxmlformats.org/officeDocument/2006/relationships/slide" Target="slides/slide12.xml"/><Relationship Id="rId19" Type="http://schemas.openxmlformats.org/officeDocument/2006/relationships/font" Target="fonts/Lora-italic.fntdata"/><Relationship Id="rId18" Type="http://schemas.openxmlformats.org/officeDocument/2006/relationships/font" Target="fonts/Lor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93c60cf3b_0_1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93c60cf3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93c60cf3b_0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93c60cf3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93c60cf3b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93c60cf3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93c60cf3b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93c60cf3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93c60cf3b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93c60cf3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3c60cf3b_0_1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93c60cf3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93c60cf3b_0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93c60cf3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1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1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3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3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6" name="Google Shape;16;p22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17" name="Google Shape;17;p2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2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2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25" name="Google Shape;25;p24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24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4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8" name="Google Shape;28;p24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32" name="Google Shape;32;p25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25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5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“</a:t>
            </a:r>
            <a:endParaRPr b="1" i="0" sz="36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2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2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40" name="Google Shape;40;p2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41" name="Google Shape;41;p2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8" name="Google Shape;48;p2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2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2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8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4" name="Google Shape;54;p2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2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56;p2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60" name="Google Shape;60;p2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2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/>
          <p:nvPr>
            <p:ph type="ctrTitle"/>
          </p:nvPr>
        </p:nvSpPr>
        <p:spPr>
          <a:xfrm>
            <a:off x="1652030" y="258213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800">
                <a:solidFill>
                  <a:schemeClr val="lt1"/>
                </a:solidFill>
              </a:rPr>
              <a:t>Integration Testing</a:t>
            </a:r>
            <a:endParaRPr sz="2800">
              <a:solidFill>
                <a:schemeClr val="lt1"/>
              </a:solidFill>
            </a:endParaRPr>
          </a:p>
        </p:txBody>
      </p:sp>
      <p:grpSp>
        <p:nvGrpSpPr>
          <p:cNvPr id="72" name="Google Shape;72;p1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1"/>
          <p:cNvSpPr txBox="1"/>
          <p:nvPr/>
        </p:nvSpPr>
        <p:spPr>
          <a:xfrm>
            <a:off x="1726150" y="3677825"/>
            <a:ext cx="60261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1726150" y="3677825"/>
            <a:ext cx="44787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Testing Exam 20201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Tariq</a:t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1726150" y="2938925"/>
            <a:ext cx="455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Integration Testing</a:t>
            </a:r>
            <a:endParaRPr b="1" sz="36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93c60cf3b_0_126"/>
          <p:cNvSpPr txBox="1"/>
          <p:nvPr/>
        </p:nvSpPr>
        <p:spPr>
          <a:xfrm>
            <a:off x="973450" y="1529950"/>
            <a:ext cx="3396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Continuous Integration Server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Why? 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Approaches: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Manual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Script for integration test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Manually triggered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CI-server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Manages a shared repo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Like a referee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Provides committer (and those with interest) with a message (email) with build results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3" name="Google Shape;243;g1093c60cf3b_0_1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>
                <a:solidFill>
                  <a:srgbClr val="434343"/>
                </a:solidFill>
              </a:rPr>
              <a:t>‹#›</a:t>
            </a:fld>
            <a:endParaRPr>
              <a:solidFill>
                <a:srgbClr val="434343"/>
              </a:solidFill>
            </a:endParaRPr>
          </a:p>
        </p:txBody>
      </p:sp>
      <p:sp>
        <p:nvSpPr>
          <p:cNvPr id="244" name="Google Shape;244;g1093c60cf3b_0_1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434343"/>
                </a:solidFill>
              </a:rPr>
              <a:t>‹#›</a:t>
            </a:fld>
            <a:endParaRPr>
              <a:solidFill>
                <a:srgbClr val="434343"/>
              </a:solidFill>
            </a:endParaRPr>
          </a:p>
        </p:txBody>
      </p:sp>
      <p:sp>
        <p:nvSpPr>
          <p:cNvPr id="245" name="Google Shape;245;g1093c60cf3b_0_12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400">
                <a:solidFill>
                  <a:srgbClr val="434343"/>
                </a:solidFill>
              </a:rPr>
              <a:t>Continuous Integration Server </a:t>
            </a:r>
            <a:br>
              <a:rPr lang="en" sz="1400">
                <a:solidFill>
                  <a:srgbClr val="434343"/>
                </a:solidFill>
              </a:rPr>
            </a:br>
            <a:r>
              <a:rPr lang="en" sz="1400">
                <a:solidFill>
                  <a:srgbClr val="434343"/>
                </a:solidFill>
              </a:rPr>
              <a:t>&amp; Integration Environment</a:t>
            </a:r>
            <a:endParaRPr sz="1400">
              <a:solidFill>
                <a:srgbClr val="434343"/>
              </a:solidFill>
            </a:endParaRPr>
          </a:p>
        </p:txBody>
      </p:sp>
      <p:sp>
        <p:nvSpPr>
          <p:cNvPr id="246" name="Google Shape;246;g1093c60cf3b_0_126"/>
          <p:cNvSpPr txBox="1"/>
          <p:nvPr/>
        </p:nvSpPr>
        <p:spPr>
          <a:xfrm>
            <a:off x="5160775" y="1529950"/>
            <a:ext cx="3396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Some CI servers: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GitLab CI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Jenkins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CircleCI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Atlassian Bamboo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Integration Environment</a:t>
            </a:r>
            <a:endParaRPr sz="1200">
              <a:solidFill>
                <a:srgbClr val="434343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environment in which the product is built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1:1 copy of the PROD environment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7" name="Google Shape;247;g1093c60cf3b_0_126"/>
          <p:cNvSpPr/>
          <p:nvPr/>
        </p:nvSpPr>
        <p:spPr>
          <a:xfrm>
            <a:off x="869400" y="985750"/>
            <a:ext cx="299711" cy="292592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3c60cf3b_0_90"/>
          <p:cNvSpPr txBox="1"/>
          <p:nvPr>
            <p:ph idx="1" type="body"/>
          </p:nvPr>
        </p:nvSpPr>
        <p:spPr>
          <a:xfrm>
            <a:off x="2105100" y="2433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" sz="1900">
                <a:solidFill>
                  <a:srgbClr val="434343"/>
                </a:solidFill>
              </a:rPr>
              <a:t>Demo of CI process with Github Actions</a:t>
            </a:r>
            <a:endParaRPr b="1" i="0" sz="1900">
              <a:solidFill>
                <a:srgbClr val="434343"/>
              </a:solidFill>
            </a:endParaRPr>
          </a:p>
        </p:txBody>
      </p:sp>
      <p:sp>
        <p:nvSpPr>
          <p:cNvPr id="253" name="Google Shape;253;g1093c60cf3b_0_9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>
                <a:latin typeface="Lora"/>
                <a:ea typeface="Lora"/>
                <a:cs typeface="Lora"/>
                <a:sym typeface="Lora"/>
              </a:rPr>
              <a:t>‹#›</a:t>
            </a:fld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4" name="Google Shape;254;g1093c60cf3b_0_90"/>
          <p:cNvSpPr/>
          <p:nvPr/>
        </p:nvSpPr>
        <p:spPr>
          <a:xfrm>
            <a:off x="2900990" y="2479122"/>
            <a:ext cx="3342012" cy="2420618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55" name="Google Shape;255;g1093c60cf3b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200" y="2578775"/>
            <a:ext cx="3150024" cy="18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Google Shape;260;p19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1" name="Google Shape;261;p19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</a:pPr>
            <a:r>
              <a:rPr b="1" i="0" lang="en" sz="4600" u="none" cap="none" strike="noStrike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Thanks!</a:t>
            </a:r>
            <a:endParaRPr b="1" i="0" sz="4600" u="none" cap="none" strike="noStrike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262" name="Google Shape;262;p1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3" name="Google Shape;263;p19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4" name="Google Shape;264;p19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265" name="Google Shape;265;p1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" name="Google Shape;267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400">
                <a:solidFill>
                  <a:srgbClr val="434343"/>
                </a:solidFill>
              </a:rPr>
              <a:t>Integration Testing | Introduction</a:t>
            </a:r>
            <a:endParaRPr sz="1400">
              <a:solidFill>
                <a:srgbClr val="434343"/>
              </a:solidFill>
            </a:endParaRPr>
          </a:p>
        </p:txBody>
      </p:sp>
      <p:grpSp>
        <p:nvGrpSpPr>
          <p:cNvPr id="89" name="Google Shape;89;p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90" name="Google Shape;90;p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2"/>
          <p:cNvSpPr txBox="1"/>
          <p:nvPr/>
        </p:nvSpPr>
        <p:spPr>
          <a:xfrm>
            <a:off x="916450" y="1529950"/>
            <a:ext cx="3396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Quattrocento Sans"/>
                <a:ea typeface="Quattrocento Sans"/>
                <a:cs typeface="Quattrocento Sans"/>
                <a:sym typeface="Quattrocento Sans"/>
              </a:rPr>
              <a:t>What is it?</a:t>
            </a:r>
            <a:br>
              <a:rPr lang="en" sz="1100"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Char char="-"/>
            </a:pPr>
            <a:r>
              <a:rPr lang="en" sz="1100">
                <a:latin typeface="Quattrocento Sans"/>
                <a:ea typeface="Quattrocento Sans"/>
                <a:cs typeface="Quattrocento Sans"/>
                <a:sym typeface="Quattrocento Sans"/>
              </a:rPr>
              <a:t>The process of testing the interface between units / components.</a:t>
            </a:r>
            <a:br>
              <a:rPr lang="en" sz="1100"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Purpose → Expose defects during interactions between integrated units or components</a:t>
            </a:r>
            <a:br>
              <a:rPr lang="en" sz="1100"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Quattrocento Sans"/>
              <a:buChar char="-"/>
            </a:pPr>
            <a:r>
              <a:rPr i="1" lang="en" sz="1100">
                <a:latin typeface="Quattrocento Sans"/>
                <a:ea typeface="Quattrocento Sans"/>
                <a:cs typeface="Quattrocento Sans"/>
                <a:sym typeface="Quattrocento Sans"/>
              </a:rPr>
              <a:t>Do the modules work together like they should?</a:t>
            </a:r>
            <a:br>
              <a:rPr i="1" lang="en" sz="1100"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Quattrocento Sans"/>
                <a:ea typeface="Quattrocento Sans"/>
                <a:cs typeface="Quattrocento Sans"/>
                <a:sym typeface="Quattrocento Sans"/>
              </a:rPr>
              <a:t>When?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System interaction with Database / File systems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Quattrocento Sans"/>
              <a:buChar char="-"/>
            </a:pPr>
            <a:r>
              <a:rPr lang="en" sz="1100">
                <a:latin typeface="Quattrocento Sans"/>
                <a:ea typeface="Quattrocento Sans"/>
                <a:cs typeface="Quattrocento Sans"/>
                <a:sym typeface="Quattrocento Sans"/>
              </a:rPr>
              <a:t>Testing API’s 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" name="Google Shape;95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802" y="2968753"/>
            <a:ext cx="2436886" cy="1389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/>
          <p:nvPr/>
        </p:nvSpPr>
        <p:spPr>
          <a:xfrm>
            <a:off x="7409925" y="3497061"/>
            <a:ext cx="548700" cy="332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5231150" y="1529950"/>
            <a:ext cx="33960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Quattrocento Sans"/>
                <a:ea typeface="Quattrocento Sans"/>
                <a:cs typeface="Quattrocento Sans"/>
                <a:sym typeface="Quattrocento Sans"/>
              </a:rPr>
              <a:t>How?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Quattrocento Sans"/>
              <a:buChar char="-"/>
            </a:pPr>
            <a:r>
              <a:rPr lang="en" sz="1100">
                <a:latin typeface="Quattrocento Sans"/>
                <a:ea typeface="Quattrocento Sans"/>
                <a:cs typeface="Quattrocento Sans"/>
                <a:sym typeface="Quattrocento Sans"/>
              </a:rPr>
              <a:t>Units / components → Into a unified system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Quattrocento Sans"/>
              <a:buChar char="-"/>
            </a:pPr>
            <a:r>
              <a:rPr lang="en" sz="1100">
                <a:latin typeface="Quattrocento Sans"/>
                <a:ea typeface="Quattrocento Sans"/>
                <a:cs typeface="Quattrocento Sans"/>
                <a:sym typeface="Quattrocento Sans"/>
              </a:rPr>
              <a:t>Tested to validate: 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Quattrocento Sans"/>
              <a:buChar char="-"/>
            </a:pPr>
            <a:r>
              <a:rPr lang="en" sz="1100">
                <a:latin typeface="Quattrocento Sans"/>
                <a:ea typeface="Quattrocento Sans"/>
                <a:cs typeface="Quattrocento Sans"/>
                <a:sym typeface="Quattrocento Sans"/>
              </a:rPr>
              <a:t>Performance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Quattrocento Sans"/>
              <a:buChar char="-"/>
            </a:pPr>
            <a:r>
              <a:rPr lang="en" sz="1100">
                <a:latin typeface="Quattrocento Sans"/>
                <a:ea typeface="Quattrocento Sans"/>
                <a:cs typeface="Quattrocento Sans"/>
                <a:sym typeface="Quattrocento Sans"/>
              </a:rPr>
              <a:t>Reliability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Quattrocento Sans"/>
              <a:buChar char="-"/>
            </a:pPr>
            <a:r>
              <a:rPr lang="en" sz="1100">
                <a:latin typeface="Quattrocento Sans"/>
                <a:ea typeface="Quattrocento Sans"/>
                <a:cs typeface="Quattrocento Sans"/>
                <a:sym typeface="Quattrocento Sans"/>
              </a:rPr>
              <a:t>Functionalities</a:t>
            </a:r>
            <a:br>
              <a:rPr lang="en" sz="1100"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" name="Google Shape;104;p3"/>
          <p:cNvGrpSpPr/>
          <p:nvPr/>
        </p:nvGrpSpPr>
        <p:grpSpPr>
          <a:xfrm>
            <a:off x="911848" y="1020138"/>
            <a:ext cx="210277" cy="240682"/>
            <a:chOff x="4556450" y="4963575"/>
            <a:chExt cx="548025" cy="498100"/>
          </a:xfrm>
        </p:grpSpPr>
        <p:sp>
          <p:nvSpPr>
            <p:cNvPr id="105" name="Google Shape;105;p3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1400">
                <a:solidFill>
                  <a:srgbClr val="434343"/>
                </a:solidFill>
              </a:rPr>
              <a:t>Strategies | Big Bang</a:t>
            </a:r>
            <a:endParaRPr sz="1400">
              <a:solidFill>
                <a:srgbClr val="434343"/>
              </a:solidFill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916450" y="1529950"/>
            <a:ext cx="3396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Integration testing strategies: 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Big Bang Strategy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All units / components → Integrated at the same time and tested</a:t>
            </a:r>
            <a:b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Efficient for small systems</a:t>
            </a:r>
            <a:b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Not recommended  for larger systems</a:t>
            </a:r>
            <a:b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Difficulty identifying potential faulty unit / component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12" name="Google Shape;11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651" y="1659750"/>
            <a:ext cx="2837049" cy="2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93c60cf3b_0_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g1093c60cf3b_0_1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400">
                <a:solidFill>
                  <a:srgbClr val="434343"/>
                </a:solidFill>
              </a:rPr>
              <a:t>Strategies | Top-down Integration</a:t>
            </a:r>
            <a:endParaRPr sz="1400">
              <a:solidFill>
                <a:srgbClr val="434343"/>
              </a:solidFill>
            </a:endParaRPr>
          </a:p>
        </p:txBody>
      </p:sp>
      <p:grpSp>
        <p:nvGrpSpPr>
          <p:cNvPr id="119" name="Google Shape;119;g1093c60cf3b_0_13"/>
          <p:cNvGrpSpPr/>
          <p:nvPr/>
        </p:nvGrpSpPr>
        <p:grpSpPr>
          <a:xfrm>
            <a:off x="911850" y="1020137"/>
            <a:ext cx="210277" cy="240682"/>
            <a:chOff x="4556450" y="4963575"/>
            <a:chExt cx="548025" cy="498100"/>
          </a:xfrm>
        </p:grpSpPr>
        <p:sp>
          <p:nvSpPr>
            <p:cNvPr id="120" name="Google Shape;120;g1093c60cf3b_0_13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1093c60cf3b_0_13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1093c60cf3b_0_13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1093c60cf3b_0_13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1093c60cf3b_0_13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g1093c60cf3b_0_13"/>
          <p:cNvSpPr txBox="1"/>
          <p:nvPr/>
        </p:nvSpPr>
        <p:spPr>
          <a:xfrm>
            <a:off x="911850" y="1359950"/>
            <a:ext cx="3396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Top-down integration strategy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Top → Bottom</a:t>
            </a:r>
            <a:b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Priority: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First high level-level components are tested 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Then child components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Process continues until integration testing is complete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Units that doesn’t exist yet → Replaced with temp stubs</a:t>
            </a:r>
            <a:b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Benefits: 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Consistency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Critical modules are tested first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Disadvantages: 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Requires stubs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Basic functionalities are tested last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6" name="Google Shape;126;g1093c60cf3b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225" y="2016075"/>
            <a:ext cx="4444652" cy="1907650"/>
          </a:xfrm>
          <a:prstGeom prst="rect">
            <a:avLst/>
          </a:prstGeom>
          <a:noFill/>
          <a:ln>
            <a:noFill/>
          </a:ln>
          <a:effectLst>
            <a:reflection blurRad="0" dir="5400000" dist="104775" endA="0" endPos="30000" fadeDir="5400012" kx="0" rotWithShape="0" algn="bl" stA="31000" stPos="0" sy="-100000" ky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93c60cf3b_0_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g1093c60cf3b_0_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g1093c60cf3b_0_4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400">
                <a:solidFill>
                  <a:srgbClr val="434343"/>
                </a:solidFill>
              </a:rPr>
              <a:t>Strategies | Bottom-up Integration</a:t>
            </a:r>
            <a:endParaRPr sz="1400">
              <a:solidFill>
                <a:srgbClr val="434343"/>
              </a:solidFill>
            </a:endParaRPr>
          </a:p>
        </p:txBody>
      </p:sp>
      <p:grpSp>
        <p:nvGrpSpPr>
          <p:cNvPr id="134" name="Google Shape;134;g1093c60cf3b_0_44"/>
          <p:cNvGrpSpPr/>
          <p:nvPr/>
        </p:nvGrpSpPr>
        <p:grpSpPr>
          <a:xfrm>
            <a:off x="911850" y="1020137"/>
            <a:ext cx="210277" cy="240682"/>
            <a:chOff x="4556450" y="4963575"/>
            <a:chExt cx="548025" cy="498100"/>
          </a:xfrm>
        </p:grpSpPr>
        <p:sp>
          <p:nvSpPr>
            <p:cNvPr id="135" name="Google Shape;135;g1093c60cf3b_0_44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g1093c60cf3b_0_44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g1093c60cf3b_0_44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g1093c60cf3b_0_44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1093c60cf3b_0_44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g1093c60cf3b_0_44"/>
          <p:cNvSpPr txBox="1"/>
          <p:nvPr/>
        </p:nvSpPr>
        <p:spPr>
          <a:xfrm>
            <a:off x="5259650" y="1529950"/>
            <a:ext cx="3396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1" name="Google Shape;141;g1093c60cf3b_0_44"/>
          <p:cNvSpPr txBox="1"/>
          <p:nvPr/>
        </p:nvSpPr>
        <p:spPr>
          <a:xfrm>
            <a:off x="916450" y="1529950"/>
            <a:ext cx="3396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Bottom-up integration strategy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Testing begins from the lower level and proceeds upwards</a:t>
            </a:r>
            <a:b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Testing and development → </a:t>
            </a: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Simultaneously</a:t>
            </a:r>
            <a:b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Drivers are temporary replacement for high-level components</a:t>
            </a:r>
            <a:b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Benefits: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Less time wasted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Disadvantages: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High priority modules are tested lastly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2" name="Google Shape;142;g1093c60cf3b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075" y="2144763"/>
            <a:ext cx="4237174" cy="18186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37000" stPos="0" sy="-100000" ky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93c60cf3b_0_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g1093c60cf3b_0_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g1093c60cf3b_0_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g1093c60cf3b_0_65"/>
          <p:cNvGrpSpPr/>
          <p:nvPr/>
        </p:nvGrpSpPr>
        <p:grpSpPr>
          <a:xfrm>
            <a:off x="911850" y="1020137"/>
            <a:ext cx="210277" cy="240682"/>
            <a:chOff x="4556450" y="4963575"/>
            <a:chExt cx="548025" cy="498100"/>
          </a:xfrm>
        </p:grpSpPr>
        <p:sp>
          <p:nvSpPr>
            <p:cNvPr id="151" name="Google Shape;151;g1093c60cf3b_0_65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1093c60cf3b_0_65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1093c60cf3b_0_65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1093c60cf3b_0_65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1093c60cf3b_0_65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g1093c60cf3b_0_65"/>
          <p:cNvSpPr txBox="1"/>
          <p:nvPr/>
        </p:nvSpPr>
        <p:spPr>
          <a:xfrm>
            <a:off x="5259650" y="1529950"/>
            <a:ext cx="3396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7" name="Google Shape;157;g1093c60cf3b_0_65"/>
          <p:cNvSpPr txBox="1"/>
          <p:nvPr/>
        </p:nvSpPr>
        <p:spPr>
          <a:xfrm>
            <a:off x="916450" y="1529950"/>
            <a:ext cx="3396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Sandwich / hybrid integration 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Combination of Top-down &amp; bottom-up</a:t>
            </a:r>
            <a:b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Parent units and child tests can be tested together</a:t>
            </a:r>
            <a:b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More efficient results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8" name="Google Shape;158;g1093c60cf3b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675" y="2179926"/>
            <a:ext cx="4609075" cy="1867925"/>
          </a:xfrm>
          <a:prstGeom prst="rect">
            <a:avLst/>
          </a:prstGeom>
          <a:noFill/>
          <a:ln>
            <a:noFill/>
          </a:ln>
          <a:effectLst>
            <a:reflection blurRad="0" dir="5400000" dist="95250" endA="0" endPos="30000" fadeDir="5400012" kx="0" rotWithShape="0" algn="bl" stA="28000" stPos="0" sy="-100000" ky="0"/>
          </a:effectLst>
        </p:spPr>
      </p:pic>
      <p:sp>
        <p:nvSpPr>
          <p:cNvPr id="159" name="Google Shape;159;g1093c60cf3b_0_6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400">
                <a:solidFill>
                  <a:srgbClr val="434343"/>
                </a:solidFill>
              </a:rPr>
              <a:t>Strategies | Sandwich Integration</a:t>
            </a:r>
            <a:endParaRPr sz="1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93c60cf3b_0_10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g1093c60cf3b_0_10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400">
                <a:solidFill>
                  <a:srgbClr val="434343"/>
                </a:solidFill>
              </a:rPr>
              <a:t>Code Repositories</a:t>
            </a:r>
            <a:endParaRPr sz="1400">
              <a:solidFill>
                <a:srgbClr val="434343"/>
              </a:solidFill>
            </a:endParaRPr>
          </a:p>
        </p:txBody>
      </p:sp>
      <p:sp>
        <p:nvSpPr>
          <p:cNvPr id="166" name="Google Shape;166;g1093c60cf3b_0_104"/>
          <p:cNvSpPr txBox="1"/>
          <p:nvPr/>
        </p:nvSpPr>
        <p:spPr>
          <a:xfrm>
            <a:off x="973450" y="1529950"/>
            <a:ext cx="3396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Quattrocento Sans"/>
                <a:ea typeface="Quattrocento Sans"/>
                <a:cs typeface="Quattrocento Sans"/>
                <a:sym typeface="Quattrocento Sans"/>
              </a:rPr>
              <a:t>What is it?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Quattrocento Sans"/>
              <a:buChar char="-"/>
            </a:pPr>
            <a:r>
              <a:rPr lang="en" sz="1100">
                <a:latin typeface="Quattrocento Sans"/>
                <a:ea typeface="Quattrocento Sans"/>
                <a:cs typeface="Quattrocento Sans"/>
                <a:sym typeface="Quattrocento Sans"/>
              </a:rPr>
              <a:t>Form of location for source </a:t>
            </a:r>
            <a:r>
              <a:rPr lang="en" sz="1100">
                <a:latin typeface="Quattrocento Sans"/>
                <a:ea typeface="Quattrocento Sans"/>
                <a:cs typeface="Quattrocento Sans"/>
                <a:sym typeface="Quattrocento Sans"/>
              </a:rPr>
              <a:t>code and the dependencies for it.</a:t>
            </a:r>
            <a:br>
              <a:rPr lang="en" sz="1100"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Quattrocento Sans"/>
              <a:buChar char="-"/>
            </a:pPr>
            <a:r>
              <a:rPr lang="en" sz="1100">
                <a:latin typeface="Quattrocento Sans"/>
                <a:ea typeface="Quattrocento Sans"/>
                <a:cs typeface="Quattrocento Sans"/>
                <a:sym typeface="Quattrocento Sans"/>
              </a:rPr>
              <a:t>Provides ease-of-access and storage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Quattrocento Sans"/>
                <a:ea typeface="Quattrocento Sans"/>
                <a:cs typeface="Quattrocento Sans"/>
                <a:sym typeface="Quattrocento Sans"/>
              </a:rPr>
              <a:t>Why?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Quattrocento Sans"/>
              <a:buChar char="-"/>
            </a:pPr>
            <a:r>
              <a:rPr lang="en" sz="1100">
                <a:latin typeface="Quattrocento Sans"/>
                <a:ea typeface="Quattrocento Sans"/>
                <a:cs typeface="Quattrocento Sans"/>
                <a:sym typeface="Quattrocento Sans"/>
              </a:rPr>
              <a:t>Allows version control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Quattrocento Sans"/>
              <a:buChar char="-"/>
            </a:pPr>
            <a:r>
              <a:rPr lang="en" sz="1100">
                <a:latin typeface="Quattrocento Sans"/>
                <a:ea typeface="Quattrocento Sans"/>
                <a:cs typeface="Quattrocento Sans"/>
                <a:sym typeface="Quattrocento Sans"/>
              </a:rPr>
              <a:t>Branches (variations of code or other uses)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Quattrocento Sans"/>
              <a:buChar char="-"/>
            </a:pPr>
            <a:r>
              <a:rPr lang="en" sz="1100">
                <a:latin typeface="Quattrocento Sans"/>
                <a:ea typeface="Quattrocento Sans"/>
                <a:cs typeface="Quattrocento Sans"/>
                <a:sym typeface="Quattrocento Sans"/>
              </a:rPr>
              <a:t>Usually one Main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Quattrocento Sans"/>
              <a:buChar char="-"/>
            </a:pPr>
            <a:r>
              <a:rPr lang="en" sz="1100">
                <a:latin typeface="Quattrocento Sans"/>
                <a:ea typeface="Quattrocento Sans"/>
                <a:cs typeface="Quattrocento Sans"/>
                <a:sym typeface="Quattrocento Sans"/>
              </a:rPr>
              <a:t>Ability to pull (retrieve) the code on a new machine and build the product </a:t>
            </a:r>
            <a:r>
              <a:rPr lang="en" sz="1100">
                <a:latin typeface="Quattrocento Sans"/>
                <a:ea typeface="Quattrocento Sans"/>
                <a:cs typeface="Quattrocento Sans"/>
                <a:sym typeface="Quattrocento Sans"/>
              </a:rPr>
              <a:t>correctly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7" name="Google Shape;167;g1093c60cf3b_0_104"/>
          <p:cNvSpPr txBox="1"/>
          <p:nvPr/>
        </p:nvSpPr>
        <p:spPr>
          <a:xfrm>
            <a:off x="5160775" y="1529950"/>
            <a:ext cx="3396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Repository tools: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CVS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Repo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Subversion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Gitlab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Github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Bitbucket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68" name="Google Shape;168;g1093c60cf3b_0_104"/>
          <p:cNvGrpSpPr/>
          <p:nvPr/>
        </p:nvGrpSpPr>
        <p:grpSpPr>
          <a:xfrm>
            <a:off x="908592" y="988188"/>
            <a:ext cx="218838" cy="304564"/>
            <a:chOff x="590250" y="244200"/>
            <a:chExt cx="407975" cy="532175"/>
          </a:xfrm>
        </p:grpSpPr>
        <p:sp>
          <p:nvSpPr>
            <p:cNvPr id="169" name="Google Shape;169;g1093c60cf3b_0_104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1093c60cf3b_0_104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1093c60cf3b_0_104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1093c60cf3b_0_104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1093c60cf3b_0_104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1093c60cf3b_0_104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1093c60cf3b_0_104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1093c60cf3b_0_104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1093c60cf3b_0_104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1093c60cf3b_0_104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1093c60cf3b_0_104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1093c60cf3b_0_104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1093c60cf3b_0_104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1093c60cf3b_0_104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93c60cf3b_0_1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g1093c60cf3b_0_1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g1093c60cf3b_0_11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400">
                <a:solidFill>
                  <a:srgbClr val="434343"/>
                </a:solidFill>
              </a:rPr>
              <a:t>Automated Builds</a:t>
            </a:r>
            <a:endParaRPr sz="1400">
              <a:solidFill>
                <a:srgbClr val="434343"/>
              </a:solidFill>
            </a:endParaRPr>
          </a:p>
        </p:txBody>
      </p:sp>
      <p:sp>
        <p:nvSpPr>
          <p:cNvPr id="190" name="Google Shape;190;g1093c60cf3b_0_115"/>
          <p:cNvSpPr txBox="1"/>
          <p:nvPr/>
        </p:nvSpPr>
        <p:spPr>
          <a:xfrm>
            <a:off x="994525" y="1529950"/>
            <a:ext cx="3396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Quattrocento Sans"/>
                <a:ea typeface="Quattrocento Sans"/>
                <a:cs typeface="Quattrocento Sans"/>
                <a:sym typeface="Quattrocento Sans"/>
              </a:rPr>
              <a:t>What is it?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Quattrocento Sans"/>
              <a:buChar char="-"/>
            </a:pPr>
            <a:r>
              <a:rPr lang="en" sz="1100">
                <a:latin typeface="Quattrocento Sans"/>
                <a:ea typeface="Quattrocento Sans"/>
                <a:cs typeface="Quattrocento Sans"/>
                <a:sym typeface="Quattrocento Sans"/>
              </a:rPr>
              <a:t>Automatically build the necessary component / software on commit or wish</a:t>
            </a:r>
            <a:br>
              <a:rPr lang="en" sz="1100"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Quattrocento Sans"/>
              <a:buChar char="-"/>
            </a:pPr>
            <a:r>
              <a:rPr lang="en" sz="1100">
                <a:latin typeface="Quattrocento Sans"/>
                <a:ea typeface="Quattrocento Sans"/>
                <a:cs typeface="Quattrocento Sans"/>
                <a:sym typeface="Quattrocento Sans"/>
              </a:rPr>
              <a:t>Not only for code, can also be DB schemas, test data, dependencies, etc.</a:t>
            </a:r>
            <a:br>
              <a:rPr lang="en" sz="1100"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Quattrocento Sans"/>
                <a:ea typeface="Quattrocento Sans"/>
                <a:cs typeface="Quattrocento Sans"/>
                <a:sym typeface="Quattrocento Sans"/>
              </a:rPr>
              <a:t>Why?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Quattrocento Sans"/>
              <a:buChar char="-"/>
            </a:pPr>
            <a:r>
              <a:rPr lang="en" sz="1100">
                <a:latin typeface="Quattrocento Sans"/>
                <a:ea typeface="Quattrocento Sans"/>
                <a:cs typeface="Quattrocento Sans"/>
                <a:sym typeface="Quattrocento Sans"/>
              </a:rPr>
              <a:t>Essential for CI/CD workflow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Quattrocento Sans"/>
              <a:buChar char="-"/>
            </a:pPr>
            <a:r>
              <a:rPr lang="en" sz="1100">
                <a:latin typeface="Quattrocento Sans"/>
                <a:ea typeface="Quattrocento Sans"/>
                <a:cs typeface="Quattrocento Sans"/>
                <a:sym typeface="Quattrocento Sans"/>
              </a:rPr>
              <a:t>Time efficient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Quattrocento Sans"/>
              <a:buChar char="-"/>
            </a:pPr>
            <a:r>
              <a:rPr lang="en" sz="1100">
                <a:latin typeface="Quattrocento Sans"/>
                <a:ea typeface="Quattrocento Sans"/>
                <a:cs typeface="Quattrocento Sans"/>
                <a:sym typeface="Quattrocento Sans"/>
              </a:rPr>
              <a:t>Developers can be used elsewhere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Quattrocento Sans"/>
              <a:buChar char="-"/>
            </a:pPr>
            <a:r>
              <a:rPr lang="en" sz="1100">
                <a:latin typeface="Quattrocento Sans"/>
                <a:ea typeface="Quattrocento Sans"/>
                <a:cs typeface="Quattrocento Sans"/>
                <a:sym typeface="Quattrocento Sans"/>
              </a:rPr>
              <a:t>Automatic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1" name="Google Shape;191;g1093c60cf3b_0_115"/>
          <p:cNvSpPr txBox="1"/>
          <p:nvPr/>
        </p:nvSpPr>
        <p:spPr>
          <a:xfrm>
            <a:off x="5160775" y="1529950"/>
            <a:ext cx="3396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92" name="Google Shape;192;g1093c60cf3b_0_115"/>
          <p:cNvGrpSpPr/>
          <p:nvPr/>
        </p:nvGrpSpPr>
        <p:grpSpPr>
          <a:xfrm>
            <a:off x="914450" y="1043333"/>
            <a:ext cx="213098" cy="194287"/>
            <a:chOff x="3927500" y="301425"/>
            <a:chExt cx="461550" cy="411625"/>
          </a:xfrm>
        </p:grpSpPr>
        <p:sp>
          <p:nvSpPr>
            <p:cNvPr id="193" name="Google Shape;193;g1093c60cf3b_0_115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g1093c60cf3b_0_115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1093c60cf3b_0_115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g1093c60cf3b_0_115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g1093c60cf3b_0_115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1093c60cf3b_0_115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1093c60cf3b_0_115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g1093c60cf3b_0_115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g1093c60cf3b_0_115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g1093c60cf3b_0_115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1093c60cf3b_0_115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1093c60cf3b_0_115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1093c60cf3b_0_115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1093c60cf3b_0_115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1093c60cf3b_0_115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1093c60cf3b_0_115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1093c60cf3b_0_115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g1093c60cf3b_0_115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g1093c60cf3b_0_115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1093c60cf3b_0_115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1093c60cf3b_0_115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g1093c60cf3b_0_115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1093c60cf3b_0_115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g1093c60cf3b_0_115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1093c60cf3b_0_115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g1093c60cf3b_0_115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1093c60cf3b_0_115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0" name="Google Shape;220;g1093c60cf3b_0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238" y="1833950"/>
            <a:ext cx="3735075" cy="2100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57150" endA="0" endPos="29000" fadeDir="5400012" kx="0" rotWithShape="0" algn="bl" stA="85000" stPos="0" sy="-100000" ky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4"/>
          <p:cNvGrpSpPr/>
          <p:nvPr/>
        </p:nvGrpSpPr>
        <p:grpSpPr>
          <a:xfrm>
            <a:off x="887392" y="1021624"/>
            <a:ext cx="286710" cy="237702"/>
            <a:chOff x="5292575" y="3681900"/>
            <a:chExt cx="420150" cy="373275"/>
          </a:xfrm>
        </p:grpSpPr>
        <p:sp>
          <p:nvSpPr>
            <p:cNvPr id="227" name="Google Shape;227;p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p4"/>
          <p:cNvSpPr txBox="1"/>
          <p:nvPr/>
        </p:nvSpPr>
        <p:spPr>
          <a:xfrm>
            <a:off x="5036650" y="1437350"/>
            <a:ext cx="34836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Workflow: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Prerequisites: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Planning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Automated Builds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Repository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Process: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Developer creates a component / unit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Component and </a:t>
            </a: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test is merged into a shared version control repository (often to a separate branch)</a:t>
            </a:r>
            <a:endParaRPr sz="1200">
              <a:solidFill>
                <a:srgbClr val="434343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Developer requests for branch to be merged into main branch by creating a pull request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pull request triggers an automated build system that builds, test and validate it.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Depending on the outcome of the build, the merge will be approved or rejected.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Possible issues need to be resolved before the PR can be confirmed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process continues in the next merge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5" name="Google Shape;235;p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400">
                <a:solidFill>
                  <a:srgbClr val="434343"/>
                </a:solidFill>
              </a:rPr>
              <a:t>Continuous Integration Process</a:t>
            </a:r>
            <a:endParaRPr sz="1400">
              <a:solidFill>
                <a:srgbClr val="434343"/>
              </a:solidFill>
            </a:endParaRPr>
          </a:p>
        </p:txBody>
      </p:sp>
      <p:sp>
        <p:nvSpPr>
          <p:cNvPr id="236" name="Google Shape;236;p4"/>
          <p:cNvSpPr txBox="1"/>
          <p:nvPr/>
        </p:nvSpPr>
        <p:spPr>
          <a:xfrm>
            <a:off x="923575" y="1437350"/>
            <a:ext cx="3396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is it?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practice of automating the integration process.</a:t>
            </a:r>
            <a:b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Why?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Eliminates problems such as ‘Integration hell’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Better workflow and more efficient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Fast feedback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Allows seamless integration between multiple developers</a:t>
            </a:r>
            <a:b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37" name="Google Shape;23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789" y="3603600"/>
            <a:ext cx="2731576" cy="1086925"/>
          </a:xfrm>
          <a:prstGeom prst="rect">
            <a:avLst/>
          </a:prstGeom>
          <a:noFill/>
          <a:ln>
            <a:noFill/>
          </a:ln>
          <a:effectLst>
            <a:reflection blurRad="0" dir="5400000" dist="66675" endA="0" endPos="18000" fadeDir="5400012" kx="0" rotWithShape="0" algn="bl" stA="67000" stPos="0" sy="-100000" ky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