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rnPrplxUi3JTHq+X/xlTbxIsJ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slide" Target="slides/slide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2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937aef926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937aef92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37aef926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937aef92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937aef926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937aef92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937aef926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0937aef92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1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3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3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22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17" name="Google Shape;17;p2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2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25" name="Google Shape;25;p2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24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4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8" name="Google Shape;28;p24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2" name="Google Shape;32;p25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25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5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36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2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2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41" name="Google Shape;41;p2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8" name="Google Shape;48;p2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2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2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4" name="Google Shape;54;p2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2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2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60" name="Google Shape;60;p2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2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type="ctrTitle"/>
          </p:nvPr>
        </p:nvSpPr>
        <p:spPr>
          <a:xfrm>
            <a:off x="1694780" y="2518013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434343"/>
                </a:solidFill>
              </a:rPr>
              <a:t>Agile and Testing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72" name="Google Shape;72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"/>
          <p:cNvSpPr txBox="1"/>
          <p:nvPr/>
        </p:nvSpPr>
        <p:spPr>
          <a:xfrm>
            <a:off x="1726150" y="3677825"/>
            <a:ext cx="60261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Testing Exam 2021</a:t>
            </a:r>
            <a:br>
              <a:rPr lang="en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Tariq</a:t>
            </a:r>
            <a:endParaRPr b="0" i="0" sz="1100" u="none" cap="none" strike="noStrike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673900" y="1386750"/>
            <a:ext cx="36492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Large project → Small chunks → Iterations = </a:t>
            </a:r>
            <a:r>
              <a:rPr lang="en" sz="1100">
                <a:solidFill>
                  <a:srgbClr val="434343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manageable</a:t>
            </a:r>
            <a:br>
              <a:rPr lang="en" sz="1100">
                <a:solidFill>
                  <a:srgbClr val="434343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solidFill>
                <a:srgbClr val="434343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Iterations → Consistent time periods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known limit but usually 1 week or 1 month</a:t>
            </a:r>
            <a:b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Product delivery at the end of every iteration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Next delivery will build on the previous one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1395500" y="951143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Introduction | Agile</a:t>
            </a:r>
            <a:endParaRPr b="1" sz="17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5114925" y="1474650"/>
            <a:ext cx="35691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>
            <a:off x="909333" y="1033175"/>
            <a:ext cx="214625" cy="214625"/>
            <a:chOff x="2594050" y="1631825"/>
            <a:chExt cx="439625" cy="439625"/>
          </a:xfrm>
        </p:grpSpPr>
        <p:sp>
          <p:nvSpPr>
            <p:cNvPr id="92" name="Google Shape;92;p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75" y="2070034"/>
            <a:ext cx="4046801" cy="19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37aef926_0_22"/>
          <p:cNvSpPr txBox="1"/>
          <p:nvPr/>
        </p:nvSpPr>
        <p:spPr>
          <a:xfrm>
            <a:off x="681025" y="1446175"/>
            <a:ext cx="36492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it?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Software testing practice → Agile principles</a:t>
            </a:r>
            <a:b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Continuous rather than sequential 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Frequent iterations</a:t>
            </a:r>
            <a:b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Each iteration contains: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Analysis &amp; design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implementation &amp; execution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Evaluating Exit criteria &amp; reporting</a:t>
            </a:r>
            <a:b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is not limited to a dedicated test team</a:t>
            </a:r>
            <a:b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" name="Google Shape;102;g10937aef926_0_22"/>
          <p:cNvSpPr txBox="1"/>
          <p:nvPr/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Agile testing</a:t>
            </a:r>
            <a:endParaRPr b="1" sz="17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3" name="Google Shape;103;g10937aef926_0_22"/>
          <p:cNvSpPr txBox="1"/>
          <p:nvPr/>
        </p:nvSpPr>
        <p:spPr>
          <a:xfrm>
            <a:off x="5100675" y="1446175"/>
            <a:ext cx="35691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Why? 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Continuous feedback and communication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Ability to go back in phases / steps</a:t>
            </a: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Usage of automated testing tools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4" name="Google Shape;104;g10937aef926_0_22"/>
          <p:cNvGrpSpPr/>
          <p:nvPr/>
        </p:nvGrpSpPr>
        <p:grpSpPr>
          <a:xfrm>
            <a:off x="871682" y="1027680"/>
            <a:ext cx="297813" cy="225584"/>
            <a:chOff x="5247525" y="3007275"/>
            <a:chExt cx="517575" cy="384825"/>
          </a:xfrm>
        </p:grpSpPr>
        <p:sp>
          <p:nvSpPr>
            <p:cNvPr id="105" name="Google Shape;105;g10937aef926_0_2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10937aef926_0_2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7" name="Google Shape;107;g10937aef926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575" y="3604426"/>
            <a:ext cx="3135301" cy="15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937aef926_0_32"/>
          <p:cNvSpPr txBox="1"/>
          <p:nvPr/>
        </p:nvSpPr>
        <p:spPr>
          <a:xfrm>
            <a:off x="217975" y="1358275"/>
            <a:ext cx="44697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it?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Agile testing delegated into four quadrants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" name="Google Shape;113;g10937aef926_0_32"/>
          <p:cNvSpPr txBox="1"/>
          <p:nvPr/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The Agile Testing Quadrants</a:t>
            </a:r>
            <a:endParaRPr b="1" sz="17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4" name="Google Shape;114;g10937aef926_0_32"/>
          <p:cNvSpPr txBox="1"/>
          <p:nvPr/>
        </p:nvSpPr>
        <p:spPr>
          <a:xfrm>
            <a:off x="217975" y="2173650"/>
            <a:ext cx="32931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Quadrant 2</a:t>
            </a:r>
            <a:endParaRPr sz="1200">
              <a:solidFill>
                <a:srgbClr val="434343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Ensures the product does what it’s supposed to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Focus on requirements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15" name="Google Shape;115;g10937aef926_0_32"/>
          <p:cNvGrpSpPr/>
          <p:nvPr/>
        </p:nvGrpSpPr>
        <p:grpSpPr>
          <a:xfrm>
            <a:off x="917107" y="998656"/>
            <a:ext cx="225907" cy="244742"/>
            <a:chOff x="3292425" y="3664250"/>
            <a:chExt cx="397025" cy="391525"/>
          </a:xfrm>
        </p:grpSpPr>
        <p:sp>
          <p:nvSpPr>
            <p:cNvPr id="116" name="Google Shape;116;g10937aef926_0_32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0937aef926_0_32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0937aef926_0_32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9" name="Google Shape;119;g10937aef926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577" y="2115325"/>
            <a:ext cx="3216551" cy="29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0937aef926_0_32"/>
          <p:cNvSpPr txBox="1"/>
          <p:nvPr/>
        </p:nvSpPr>
        <p:spPr>
          <a:xfrm>
            <a:off x="217975" y="3740075"/>
            <a:ext cx="32931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Quadrant 1</a:t>
            </a:r>
            <a:endParaRPr sz="1100">
              <a:solidFill>
                <a:srgbClr val="434343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Usually automated</a:t>
            </a:r>
            <a:endParaRPr sz="1100">
              <a:solidFill>
                <a:srgbClr val="434343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</a:t>
            </a: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Ensure internal code quality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Ongoing feedback to devs about quality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1" name="Google Shape;121;g10937aef926_0_32"/>
          <p:cNvSpPr txBox="1"/>
          <p:nvPr/>
        </p:nvSpPr>
        <p:spPr>
          <a:xfrm>
            <a:off x="4744550" y="1243400"/>
            <a:ext cx="46164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Why?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Overview of the agile testing process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Should be used as check-mark for an effective project</a:t>
            </a:r>
            <a:b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g10937aef926_0_32"/>
          <p:cNvSpPr txBox="1"/>
          <p:nvPr/>
        </p:nvSpPr>
        <p:spPr>
          <a:xfrm>
            <a:off x="6230125" y="2173650"/>
            <a:ext cx="28815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Quadrant 3</a:t>
            </a:r>
            <a:endParaRPr sz="1200">
              <a:solidFill>
                <a:srgbClr val="434343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Ensures to gather feedback &amp; improve product quality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" name="Google Shape;123;g10937aef926_0_32"/>
          <p:cNvSpPr txBox="1"/>
          <p:nvPr/>
        </p:nvSpPr>
        <p:spPr>
          <a:xfrm>
            <a:off x="6230125" y="3872075"/>
            <a:ext cx="28815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Quadrant 4</a:t>
            </a:r>
            <a:endParaRPr sz="1200">
              <a:solidFill>
                <a:srgbClr val="434343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Tests performance, load &amp; data security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4" name="Google Shape;124;g10937aef926_0_32"/>
          <p:cNvCxnSpPr/>
          <p:nvPr/>
        </p:nvCxnSpPr>
        <p:spPr>
          <a:xfrm>
            <a:off x="299200" y="2051700"/>
            <a:ext cx="3419400" cy="7200"/>
          </a:xfrm>
          <a:prstGeom prst="straightConnector1">
            <a:avLst/>
          </a:prstGeom>
          <a:noFill/>
          <a:ln cap="flat" cmpd="sng" w="28575">
            <a:solidFill>
              <a:srgbClr val="FFCD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5" name="Google Shape;125;g10937aef926_0_32"/>
          <p:cNvCxnSpPr/>
          <p:nvPr/>
        </p:nvCxnSpPr>
        <p:spPr>
          <a:xfrm>
            <a:off x="5259650" y="2115325"/>
            <a:ext cx="3419400" cy="7200"/>
          </a:xfrm>
          <a:prstGeom prst="straightConnector1">
            <a:avLst/>
          </a:prstGeom>
          <a:noFill/>
          <a:ln cap="flat" cmpd="sng" w="28575">
            <a:solidFill>
              <a:srgbClr val="FFCD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937aef926_0_49"/>
          <p:cNvSpPr txBox="1"/>
          <p:nvPr/>
        </p:nvSpPr>
        <p:spPr>
          <a:xfrm>
            <a:off x="659650" y="1358275"/>
            <a:ext cx="36492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What is Scrum?</a:t>
            </a: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Self-organized &amp; agile framework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Multiple Sprints with product delivery at the end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Efficient team collaborations</a:t>
            </a:r>
            <a:b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Roles: 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Product Owner (PO)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Scrum Master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Development team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Usually overseen by customer.</a:t>
            </a:r>
            <a:b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Testing in scrum?</a:t>
            </a:r>
            <a:endParaRPr sz="1100">
              <a:solidFill>
                <a:srgbClr val="434343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Methodology of Scrum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Ensure product quality → Non-functional testings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i="1"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Usability, performance, security, etc.</a:t>
            </a:r>
            <a:endParaRPr i="1"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Who does it? 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Scrum tester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 team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" name="Google Shape;131;g10937aef926_0_49"/>
          <p:cNvSpPr txBox="1"/>
          <p:nvPr/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Scrum &amp; Testing</a:t>
            </a:r>
            <a:endParaRPr b="1" sz="17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&amp; the scrum tester</a:t>
            </a:r>
            <a:endParaRPr b="1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2" name="Google Shape;132;g10937aef926_0_49"/>
          <p:cNvSpPr txBox="1"/>
          <p:nvPr/>
        </p:nvSpPr>
        <p:spPr>
          <a:xfrm>
            <a:off x="5100675" y="1358275"/>
            <a:ext cx="35691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When  does it happen?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every iteration</a:t>
            </a:r>
            <a:endParaRPr sz="1200">
              <a:solidFill>
                <a:srgbClr val="434343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What is a scrum tester</a:t>
            </a:r>
            <a:r>
              <a:rPr lang="en" sz="12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?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Acts on behalf of customer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Responsible for: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Detecting</a:t>
            </a:r>
            <a:r>
              <a:rPr b="1" i="1"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i="1"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bugs, issues </a:t>
            </a: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&amp; </a:t>
            </a:r>
            <a:r>
              <a:rPr i="1"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defects</a:t>
            </a:r>
            <a:endParaRPr i="1"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Preparation of testing documentation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Before end of each sprint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Ability to: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Determine if a sprint is </a:t>
            </a:r>
            <a:r>
              <a:rPr i="1"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‘Done’</a:t>
            </a:r>
            <a:endParaRPr i="1"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Organize the sprint demo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Scrum sprint</a:t>
            </a:r>
            <a:endParaRPr sz="1200">
              <a:solidFill>
                <a:srgbClr val="434343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 Sans"/>
              <a:buChar char="-"/>
            </a:pP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Acceptance testing → Not </a:t>
            </a: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</a:t>
            </a: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the sprint, but at the end.</a:t>
            </a:r>
            <a:endParaRPr sz="12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33" name="Google Shape;133;g10937aef926_0_49"/>
          <p:cNvGrpSpPr/>
          <p:nvPr/>
        </p:nvGrpSpPr>
        <p:grpSpPr>
          <a:xfrm>
            <a:off x="888819" y="1072615"/>
            <a:ext cx="114442" cy="188466"/>
            <a:chOff x="4747025" y="2332025"/>
            <a:chExt cx="166850" cy="378750"/>
          </a:xfrm>
        </p:grpSpPr>
        <p:sp>
          <p:nvSpPr>
            <p:cNvPr id="134" name="Google Shape;134;g10937aef926_0_4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10937aef926_0_4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g10937aef926_0_49"/>
          <p:cNvGrpSpPr/>
          <p:nvPr/>
        </p:nvGrpSpPr>
        <p:grpSpPr>
          <a:xfrm>
            <a:off x="1003218" y="1013598"/>
            <a:ext cx="162973" cy="148386"/>
            <a:chOff x="2583100" y="2973775"/>
            <a:chExt cx="461550" cy="437200"/>
          </a:xfrm>
        </p:grpSpPr>
        <p:sp>
          <p:nvSpPr>
            <p:cNvPr id="137" name="Google Shape;137;g10937aef926_0_4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10937aef926_0_4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937aef926_0_98"/>
          <p:cNvSpPr txBox="1"/>
          <p:nvPr/>
        </p:nvSpPr>
        <p:spPr>
          <a:xfrm>
            <a:off x="812050" y="1510675"/>
            <a:ext cx="36492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TDD</a:t>
            </a:r>
            <a:endParaRPr sz="1100">
              <a:solidFill>
                <a:srgbClr val="434343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it?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process of developing while testing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Each unit → Predefined test case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(</a:t>
            </a:r>
            <a:r>
              <a:rPr i="1"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process</a:t>
            </a: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)?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Write a unit test describing a section / component of the program</a:t>
            </a:r>
            <a:b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 a test with the intent of failure (since the program lacks that functionality)</a:t>
            </a:r>
            <a:b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Write the absolute minimum code to make the test pass</a:t>
            </a:r>
            <a:b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Refactor the code</a:t>
            </a:r>
            <a:b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Quattrocento Sans"/>
              <a:buChar char="-"/>
            </a:pPr>
            <a:r>
              <a:rPr lang="en" sz="10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Repeat the process</a:t>
            </a:r>
            <a:endParaRPr sz="10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g10937aef926_0_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g10937aef926_0_98"/>
          <p:cNvSpPr txBox="1"/>
          <p:nvPr/>
        </p:nvSpPr>
        <p:spPr>
          <a:xfrm>
            <a:off x="1374675" y="914243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Test Driven Development (TDD)</a:t>
            </a:r>
            <a:endParaRPr b="1" sz="17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&amp; Refactoring</a:t>
            </a:r>
            <a:endParaRPr b="1" sz="17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6" name="Google Shape;146;g10937aef926_0_98"/>
          <p:cNvSpPr/>
          <p:nvPr/>
        </p:nvSpPr>
        <p:spPr>
          <a:xfrm>
            <a:off x="869400" y="985750"/>
            <a:ext cx="299711" cy="292592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0937aef926_0_98"/>
          <p:cNvSpPr txBox="1"/>
          <p:nvPr/>
        </p:nvSpPr>
        <p:spPr>
          <a:xfrm>
            <a:off x="5183575" y="2657725"/>
            <a:ext cx="3746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Refactoring</a:t>
            </a:r>
            <a:endParaRPr sz="1100">
              <a:solidFill>
                <a:srgbClr val="434343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 of rewriting and improving code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-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Internal, not external behaviour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19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19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</a:pPr>
            <a:r>
              <a:rPr b="1" i="0" lang="en" sz="45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 b="1" i="0" sz="45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54" name="Google Shape;154;p1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1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19"/>
          <p:cNvGrpSpPr/>
          <p:nvPr/>
        </p:nvGrpSpPr>
        <p:grpSpPr>
          <a:xfrm>
            <a:off x="1148895" y="1190761"/>
            <a:ext cx="505722" cy="475767"/>
            <a:chOff x="5972700" y="2330200"/>
            <a:chExt cx="411625" cy="387275"/>
          </a:xfrm>
        </p:grpSpPr>
        <p:sp>
          <p:nvSpPr>
            <p:cNvPr id="157" name="Google Shape;157;p1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