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ora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EjxaCH4cf5Wb5kq84oKspbyEZ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slide" Target="slides/slide1.xml"/><Relationship Id="rId19" Type="http://schemas.openxmlformats.org/officeDocument/2006/relationships/font" Target="fonts/Lora-boldItalic.fntdata"/><Relationship Id="rId6" Type="http://schemas.openxmlformats.org/officeDocument/2006/relationships/slide" Target="slides/slide2.xml"/><Relationship Id="rId18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4d78418e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094d7841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27328fd0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427328fd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27328fd0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427328fd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27328fd0_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427328fd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427328fd0_2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427328fd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427328fd0_2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427328fd0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27328fd0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0427328fd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4d78418e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094d7841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1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3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3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2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17" name="Google Shape;17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25" name="Google Shape;25;p2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4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8" name="Google Shape;28;p24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2" name="Google Shape;32;p2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2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2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41" name="Google Shape;41;p2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8" name="Google Shape;48;p2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4" name="Google Shape;54;p2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60" name="Google Shape;60;p2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1726150" y="2480525"/>
            <a:ext cx="63267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434343"/>
                </a:solidFill>
              </a:rPr>
              <a:t>Test Strategy &amp; Management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72" name="Google Shape;72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"/>
          <p:cNvSpPr txBox="1"/>
          <p:nvPr/>
        </p:nvSpPr>
        <p:spPr>
          <a:xfrm>
            <a:off x="1726150" y="3677825"/>
            <a:ext cx="6026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Testing Exam 2021</a:t>
            </a:r>
            <a:endParaRPr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Tariq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4d78418e_0_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434343"/>
                </a:solidFill>
              </a:rPr>
              <a:t>Test Management | Risk (3/3)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27" name="Google Shape;227;g1094d78418e_0_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g1094d78418e_0_8"/>
          <p:cNvSpPr txBox="1"/>
          <p:nvPr/>
        </p:nvSpPr>
        <p:spPr>
          <a:xfrm>
            <a:off x="550975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9" name="Google Shape;229;g1094d78418e_0_8"/>
          <p:cNvSpPr txBox="1"/>
          <p:nvPr/>
        </p:nvSpPr>
        <p:spPr>
          <a:xfrm>
            <a:off x="4920750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0" name="Google Shape;230;g1094d78418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00" y="1560113"/>
            <a:ext cx="8187390" cy="326407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3480000" dist="85725">
              <a:srgbClr val="000000">
                <a:alpha val="36000"/>
              </a:srgbClr>
            </a:outerShdw>
          </a:effectLst>
        </p:spPr>
      </p:pic>
      <p:pic>
        <p:nvPicPr>
          <p:cNvPr id="231" name="Google Shape;231;g1094d78418e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3050" y="662825"/>
            <a:ext cx="892650" cy="80942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400000" dist="85725">
              <a:srgbClr val="000000">
                <a:alpha val="50000"/>
              </a:srgbClr>
            </a:outerShdw>
          </a:effectLst>
        </p:spPr>
      </p:pic>
      <p:grpSp>
        <p:nvGrpSpPr>
          <p:cNvPr id="232" name="Google Shape;232;g1094d78418e_0_8"/>
          <p:cNvGrpSpPr/>
          <p:nvPr/>
        </p:nvGrpSpPr>
        <p:grpSpPr>
          <a:xfrm>
            <a:off x="917107" y="998656"/>
            <a:ext cx="225907" cy="244742"/>
            <a:chOff x="3292425" y="3664250"/>
            <a:chExt cx="397025" cy="391525"/>
          </a:xfrm>
        </p:grpSpPr>
        <p:sp>
          <p:nvSpPr>
            <p:cNvPr id="233" name="Google Shape;233;g1094d78418e_0_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094d78418e_0_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094d78418e_0_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1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19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</a:pPr>
            <a:r>
              <a:rPr lang="en" sz="4700"/>
              <a:t>  </a:t>
            </a:r>
            <a:r>
              <a:rPr b="1" i="0" lang="en" sz="47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47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42" name="Google Shape;242;p1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1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9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45" name="Google Shape;245;p1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/>
        </p:nvSpPr>
        <p:spPr>
          <a:xfrm>
            <a:off x="550975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approaches are: 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Certain strategies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Forms the starting point for: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planning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Selection of design Techniques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types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Entry criterias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Exit criterias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Why?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determine and define how many and what tests are needed.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4783375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Based on: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goals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Objectives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the goal?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Only handle most critical risks?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Risk assessment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Risk of failure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the type of project?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Two Techniques: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Preventative (V-model approach)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design → As early as possible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Risks caught ASAP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Reactive (Waterfall approach)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Testing is implemented later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Usually after Project design and coding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434343"/>
                </a:solidFill>
              </a:rPr>
              <a:t>Test Approaches | Introduction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1" name="Google Shape;91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27328fd0_2_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434343"/>
                </a:solidFill>
              </a:rPr>
              <a:t>Test Approaches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00" name="Google Shape;100;g10427328fd0_2_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g10427328fd0_2_2"/>
          <p:cNvSpPr txBox="1"/>
          <p:nvPr/>
        </p:nvSpPr>
        <p:spPr>
          <a:xfrm>
            <a:off x="550975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Analytical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Risk based testing → directed towards areas of great risk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based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Stochastic Testing → Testing using statistical information about failure rates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Standard-compliant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Testing following industry specific standards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Dynamic and heuristic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Exploratory testing → Testing is done as a reactive measure rather than pre-planned. Execution and evaluation happens simultaneously.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g10427328fd0_2_2"/>
          <p:cNvSpPr txBox="1"/>
          <p:nvPr/>
        </p:nvSpPr>
        <p:spPr>
          <a:xfrm>
            <a:off x="4920750" y="1414800"/>
            <a:ext cx="41409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Consultative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Expert-based testing → Testing is done with major influence from technology and / or business domain experts (can be internal as well as external experts).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Regression-averse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Extensive automation, standard test suites, reuse of existing test materials.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3" name="Google Shape;103;g10427328fd0_2_2"/>
          <p:cNvGrpSpPr/>
          <p:nvPr/>
        </p:nvGrpSpPr>
        <p:grpSpPr>
          <a:xfrm>
            <a:off x="914450" y="1043333"/>
            <a:ext cx="213098" cy="194287"/>
            <a:chOff x="3927500" y="301425"/>
            <a:chExt cx="461550" cy="411625"/>
          </a:xfrm>
        </p:grpSpPr>
        <p:sp>
          <p:nvSpPr>
            <p:cNvPr id="104" name="Google Shape;104;g10427328fd0_2_2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0427328fd0_2_2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0427328fd0_2_2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10427328fd0_2_2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0427328fd0_2_2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10427328fd0_2_2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0427328fd0_2_2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10427328fd0_2_2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10427328fd0_2_2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10427328fd0_2_2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0427328fd0_2_2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0427328fd0_2_2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0427328fd0_2_2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0427328fd0_2_2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0427328fd0_2_2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0427328fd0_2_2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0427328fd0_2_2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0427328fd0_2_2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0427328fd0_2_2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0427328fd0_2_2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0427328fd0_2_2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0427328fd0_2_2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0427328fd0_2_2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0427328fd0_2_2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0427328fd0_2_2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0427328fd0_2_2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0427328fd0_2_2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0427328fd0_2_2"/>
          <p:cNvSpPr/>
          <p:nvPr/>
        </p:nvSpPr>
        <p:spPr>
          <a:xfrm>
            <a:off x="5164875" y="3383875"/>
            <a:ext cx="3248400" cy="1365900"/>
          </a:xfrm>
          <a:prstGeom prst="rect">
            <a:avLst/>
          </a:prstGeom>
          <a:noFill/>
          <a:ln cap="flat" cmpd="sng" w="28575">
            <a:solidFill>
              <a:srgbClr val="FFCD00"/>
            </a:solidFill>
            <a:prstDash val="dot"/>
            <a:round/>
            <a:headEnd len="sm" w="sm" type="none"/>
            <a:tailEnd len="sm" w="sm" type="none"/>
          </a:ln>
          <a:effectLst>
            <a:outerShdw blurRad="85725" rotWithShape="0" algn="bl" dir="3000000" dist="76200">
              <a:srgbClr val="000000">
                <a:alpha val="4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427328fd0_2_2"/>
          <p:cNvSpPr txBox="1"/>
          <p:nvPr/>
        </p:nvSpPr>
        <p:spPr>
          <a:xfrm>
            <a:off x="5214750" y="3448000"/>
            <a:ext cx="31488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 project can implement a combination of different approaches.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27328fd0_2_1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434343"/>
                </a:solidFill>
              </a:rPr>
              <a:t>Test Estimation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38" name="Google Shape;138;g10427328fd0_2_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g10427328fd0_2_12"/>
          <p:cNvSpPr txBox="1"/>
          <p:nvPr/>
        </p:nvSpPr>
        <p:spPr>
          <a:xfrm>
            <a:off x="550975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Management strategy for measuring factors needed for test execution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Factors: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Skill level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Resources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Time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 types: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Metrics based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Relies on data collected from similar or previous projects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Fx. 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Amount of test conditions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Amount of test cases written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Amount of test cases executed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etc.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g10427328fd0_2_12"/>
          <p:cNvSpPr txBox="1"/>
          <p:nvPr/>
        </p:nvSpPr>
        <p:spPr>
          <a:xfrm>
            <a:off x="4920750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Expert based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Relies on experience of experts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Expert types: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Developers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experts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Analyst &amp; designers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Etc.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1" name="Google Shape;141;g10427328fd0_2_12"/>
          <p:cNvGrpSpPr/>
          <p:nvPr/>
        </p:nvGrpSpPr>
        <p:grpSpPr>
          <a:xfrm>
            <a:off x="921775" y="1020137"/>
            <a:ext cx="210277" cy="240682"/>
            <a:chOff x="4556450" y="4963575"/>
            <a:chExt cx="548025" cy="498100"/>
          </a:xfrm>
        </p:grpSpPr>
        <p:sp>
          <p:nvSpPr>
            <p:cNvPr id="142" name="Google Shape;142;g10427328fd0_2_1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0427328fd0_2_1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0427328fd0_2_1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10427328fd0_2_1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0427328fd0_2_1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427328fd0_2_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434343"/>
                </a:solidFill>
              </a:rPr>
              <a:t>Test Progress Monitoring &amp; Control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152" name="Google Shape;152;g10427328fd0_2_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g10427328fd0_2_19"/>
          <p:cNvSpPr txBox="1"/>
          <p:nvPr/>
        </p:nvSpPr>
        <p:spPr>
          <a:xfrm>
            <a:off x="550975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Progress Monitoring (TPM)</a:t>
            </a:r>
            <a:endParaRPr b="1"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Continuous monitoring and reviewing the activities of the system.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 → Compared to actual system behaviour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Why?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Track current progress of testing activities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Detecting and tracking test metrics → Estimate future actions based on metrics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Feedback to team, stakeholders, etc.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Manually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Tools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Automatically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g10427328fd0_2_19"/>
          <p:cNvSpPr txBox="1"/>
          <p:nvPr/>
        </p:nvSpPr>
        <p:spPr>
          <a:xfrm>
            <a:off x="4920750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metrics - directly related to exit criteria.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 metrics: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Percentage of test cases prepared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Percentage of work done in test environment preparation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test cases executed/not executed and passed/failed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Testing costs compared to benefits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coverage (risks, code or requirements)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control:</a:t>
            </a:r>
            <a:endParaRPr b="1"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Actions need in case of delay / hold ups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 actions: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Make decisions based on the data from test progress monitoring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Reprioritisation of tests in case of risks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Review the risks to project and potentially change the risk ratings in order to meet the goal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Adjust the scope of testing to adapt for late change requests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5" name="Google Shape;155;g10427328fd0_2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925" y="3440870"/>
            <a:ext cx="1657325" cy="14781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g10427328fd0_2_19"/>
          <p:cNvGrpSpPr/>
          <p:nvPr/>
        </p:nvGrpSpPr>
        <p:grpSpPr>
          <a:xfrm>
            <a:off x="908592" y="988188"/>
            <a:ext cx="218838" cy="304564"/>
            <a:chOff x="590250" y="244200"/>
            <a:chExt cx="407975" cy="532175"/>
          </a:xfrm>
        </p:grpSpPr>
        <p:sp>
          <p:nvSpPr>
            <p:cNvPr id="157" name="Google Shape;157;g10427328fd0_2_1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0427328fd0_2_1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0427328fd0_2_1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10427328fd0_2_1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10427328fd0_2_1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10427328fd0_2_1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10427328fd0_2_1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0427328fd0_2_1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10427328fd0_2_1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10427328fd0_2_1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10427328fd0_2_1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10427328fd0_2_1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10427328fd0_2_1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10427328fd0_2_1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427328fd0_2_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434343"/>
                </a:solidFill>
              </a:rPr>
              <a:t>Incident Management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76" name="Google Shape;176;g10427328fd0_2_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g10427328fd0_2_26"/>
          <p:cNvSpPr txBox="1"/>
          <p:nvPr/>
        </p:nvSpPr>
        <p:spPr>
          <a:xfrm>
            <a:off x="550975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Detecting, investigating, reacting &amp; solving incidents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Track incidents from its detection → it is resolved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developers &amp; other interested parties with feedback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General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Managed by an Incident Manager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Documented in incident report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Incidents can be raised with </a:t>
            </a:r>
            <a:r>
              <a:rPr i="1"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tools, management systems 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 </a:t>
            </a:r>
            <a:r>
              <a:rPr i="1"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electronically.</a:t>
            </a:r>
            <a:endParaRPr i="1"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g10427328fd0_2_26"/>
          <p:cNvSpPr txBox="1"/>
          <p:nvPr/>
        </p:nvSpPr>
        <p:spPr>
          <a:xfrm>
            <a:off x="4920750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Incident reports can contain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incidents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Priority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Status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Date of discovery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tc.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g10427328fd0_2_26"/>
          <p:cNvSpPr/>
          <p:nvPr/>
        </p:nvSpPr>
        <p:spPr>
          <a:xfrm>
            <a:off x="893978" y="988250"/>
            <a:ext cx="256819" cy="23252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27328fd0_2_3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434343"/>
                </a:solidFill>
              </a:rPr>
              <a:t>Configuration Management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85" name="Google Shape;185;g10427328fd0_2_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g10427328fd0_2_33"/>
          <p:cNvSpPr txBox="1"/>
          <p:nvPr/>
        </p:nvSpPr>
        <p:spPr>
          <a:xfrm>
            <a:off x="550975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Management of: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Facilities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Processes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Version Control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Managing information about them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Ensure they perform as expected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Ensure 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traceability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through test process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Save time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g10427328fd0_2_33"/>
          <p:cNvSpPr txBox="1"/>
          <p:nvPr/>
        </p:nvSpPr>
        <p:spPr>
          <a:xfrm>
            <a:off x="4920750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8" name="Google Shape;188;g10427328fd0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562" y="2341073"/>
            <a:ext cx="3077775" cy="17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0427328fd0_2_33"/>
          <p:cNvSpPr/>
          <p:nvPr/>
        </p:nvSpPr>
        <p:spPr>
          <a:xfrm>
            <a:off x="880475" y="1008048"/>
            <a:ext cx="285882" cy="26484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27328fd0_2_4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434343"/>
                </a:solidFill>
              </a:rPr>
              <a:t>Test Management | Risk (1/2)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95" name="Google Shape;195;g10427328fd0_2_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g10427328fd0_2_40"/>
          <p:cNvSpPr txBox="1"/>
          <p:nvPr/>
        </p:nvSpPr>
        <p:spPr>
          <a:xfrm>
            <a:off x="550975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Management of tests in a project → General overview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Risks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Independence levels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Roles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Planning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g10427328fd0_2_40"/>
          <p:cNvSpPr txBox="1"/>
          <p:nvPr/>
        </p:nvSpPr>
        <p:spPr>
          <a:xfrm>
            <a:off x="4920750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Two types of Risks: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Risk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Risks that may occur in a project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Supplier issues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Organisational factors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Technical issues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 Risk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Risks in product quality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Faulty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Poor functionality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Poor data integrity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etc.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8" name="Google Shape;198;g10427328fd0_2_40"/>
          <p:cNvGrpSpPr/>
          <p:nvPr/>
        </p:nvGrpSpPr>
        <p:grpSpPr>
          <a:xfrm>
            <a:off x="917107" y="998656"/>
            <a:ext cx="225907" cy="244742"/>
            <a:chOff x="3292425" y="3664250"/>
            <a:chExt cx="397025" cy="391525"/>
          </a:xfrm>
        </p:grpSpPr>
        <p:sp>
          <p:nvSpPr>
            <p:cNvPr id="199" name="Google Shape;199;g10427328fd0_2_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10427328fd0_2_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10427328fd0_2_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g10427328fd0_2_40"/>
          <p:cNvSpPr/>
          <p:nvPr/>
        </p:nvSpPr>
        <p:spPr>
          <a:xfrm>
            <a:off x="550975" y="3334000"/>
            <a:ext cx="3248400" cy="1365900"/>
          </a:xfrm>
          <a:prstGeom prst="rect">
            <a:avLst/>
          </a:prstGeom>
          <a:noFill/>
          <a:ln cap="flat" cmpd="sng" w="28575">
            <a:solidFill>
              <a:srgbClr val="FFCD00"/>
            </a:solidFill>
            <a:prstDash val="dot"/>
            <a:round/>
            <a:headEnd len="sm" w="sm" type="none"/>
            <a:tailEnd len="sm" w="sm" type="none"/>
          </a:ln>
          <a:effectLst>
            <a:outerShdw blurRad="85725" rotWithShape="0" algn="bl" dir="3000000" dist="76200">
              <a:srgbClr val="000000">
                <a:alpha val="4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0427328fd0_2_40"/>
          <p:cNvSpPr txBox="1"/>
          <p:nvPr/>
        </p:nvSpPr>
        <p:spPr>
          <a:xfrm>
            <a:off x="600850" y="3398125"/>
            <a:ext cx="31488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a </a:t>
            </a:r>
            <a:r>
              <a:rPr lang="en" sz="10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risk</a:t>
            </a: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Unwanted factors - </a:t>
            </a:r>
            <a:r>
              <a:rPr i="1"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event, thread, hazard, etc</a:t>
            </a:r>
            <a:r>
              <a:rPr lang="en" sz="1200"/>
              <a:t> </a:t>
            </a: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at that could appear in the future and leave a negative impact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94d78418e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g1094d78418e_0_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434343"/>
                </a:solidFill>
              </a:rPr>
              <a:t>Test Management | Risk (2/3)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10" name="Google Shape;210;g1094d78418e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g1094d78418e_0_1"/>
          <p:cNvSpPr txBox="1"/>
          <p:nvPr/>
        </p:nvSpPr>
        <p:spPr>
          <a:xfrm>
            <a:off x="550975" y="1414800"/>
            <a:ext cx="37734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Risk factor: 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Measurement of risk impact &amp; likelihood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i="1"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likelihood 𝑥 impact = risk factor</a:t>
            </a:r>
            <a:endParaRPr i="1"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Risk Management: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Risk changes → Need frequent monitoring &amp; evaluation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Identifying, assessing &amp; controlling risks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Calculate risk factor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 accordingly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g1094d78418e_0_1"/>
          <p:cNvSpPr txBox="1"/>
          <p:nvPr/>
        </p:nvSpPr>
        <p:spPr>
          <a:xfrm>
            <a:off x="4920750" y="2215550"/>
            <a:ext cx="37734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Risk Matrix?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Visualisation of risk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Medium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(Extreme)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</a:t>
            </a:r>
            <a:r>
              <a:rPr b="1"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 sz="1200">
                <a:solidFill>
                  <a:srgbClr val="FFCD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Continued in next page </a:t>
            </a: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]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CD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3" name="Google Shape;213;g1094d78418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100" y="1065721"/>
            <a:ext cx="1833750" cy="1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094d78418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8100" y="2749263"/>
            <a:ext cx="885775" cy="8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094d78418e_0_1"/>
          <p:cNvSpPr/>
          <p:nvPr/>
        </p:nvSpPr>
        <p:spPr>
          <a:xfrm>
            <a:off x="6874625" y="3291828"/>
            <a:ext cx="1740775" cy="1542475"/>
          </a:xfrm>
          <a:custGeom>
            <a:rect b="b" l="l" r="r" t="t"/>
            <a:pathLst>
              <a:path extrusionOk="0" h="61699" w="69631">
                <a:moveTo>
                  <a:pt x="0" y="61529"/>
                </a:moveTo>
                <a:cubicBezTo>
                  <a:pt x="4678" y="61529"/>
                  <a:pt x="9047" y="59056"/>
                  <a:pt x="13678" y="58394"/>
                </a:cubicBezTo>
                <a:cubicBezTo>
                  <a:pt x="21644" y="57256"/>
                  <a:pt x="29629" y="60530"/>
                  <a:pt x="37614" y="61529"/>
                </a:cubicBezTo>
                <a:cubicBezTo>
                  <a:pt x="43055" y="62209"/>
                  <a:pt x="48144" y="58314"/>
                  <a:pt x="53572" y="57539"/>
                </a:cubicBezTo>
                <a:cubicBezTo>
                  <a:pt x="57083" y="57037"/>
                  <a:pt x="60856" y="60362"/>
                  <a:pt x="64116" y="58964"/>
                </a:cubicBezTo>
                <a:cubicBezTo>
                  <a:pt x="71393" y="55844"/>
                  <a:pt x="69692" y="43408"/>
                  <a:pt x="68390" y="35598"/>
                </a:cubicBezTo>
                <a:cubicBezTo>
                  <a:pt x="67753" y="31776"/>
                  <a:pt x="68531" y="27225"/>
                  <a:pt x="66110" y="24199"/>
                </a:cubicBezTo>
                <a:cubicBezTo>
                  <a:pt x="63015" y="20331"/>
                  <a:pt x="53509" y="27489"/>
                  <a:pt x="51292" y="23059"/>
                </a:cubicBezTo>
                <a:cubicBezTo>
                  <a:pt x="50780" y="22036"/>
                  <a:pt x="52620" y="21129"/>
                  <a:pt x="53572" y="20495"/>
                </a:cubicBezTo>
                <a:cubicBezTo>
                  <a:pt x="57788" y="17685"/>
                  <a:pt x="64414" y="17333"/>
                  <a:pt x="66680" y="12801"/>
                </a:cubicBezTo>
                <a:cubicBezTo>
                  <a:pt x="68398" y="9365"/>
                  <a:pt x="69818" y="4970"/>
                  <a:pt x="68390" y="1403"/>
                </a:cubicBezTo>
                <a:cubicBezTo>
                  <a:pt x="67436" y="-980"/>
                  <a:pt x="63131" y="306"/>
                  <a:pt x="60696" y="1118"/>
                </a:cubicBezTo>
              </a:path>
            </a:pathLst>
          </a:custGeom>
          <a:noFill/>
          <a:ln cap="flat" cmpd="sng" w="38100">
            <a:solidFill>
              <a:srgbClr val="FFCD00"/>
            </a:solidFill>
            <a:prstDash val="dot"/>
            <a:round/>
            <a:headEnd len="med" w="med" type="none"/>
            <a:tailEnd len="med" w="med" type="none"/>
          </a:ln>
          <a:effectLst>
            <a:outerShdw blurRad="114300" rotWithShape="0" algn="bl" dir="2820000" dist="114300">
              <a:srgbClr val="000000">
                <a:alpha val="50000"/>
              </a:srgbClr>
            </a:outerShdw>
          </a:effectLst>
        </p:spPr>
      </p:sp>
      <p:sp>
        <p:nvSpPr>
          <p:cNvPr id="216" name="Google Shape;216;g1094d78418e_0_1"/>
          <p:cNvSpPr/>
          <p:nvPr/>
        </p:nvSpPr>
        <p:spPr>
          <a:xfrm rot="-5400000">
            <a:off x="8259925" y="3163075"/>
            <a:ext cx="242100" cy="214200"/>
          </a:xfrm>
          <a:prstGeom prst="triangle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1800000" dist="10477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094d78418e_0_1"/>
          <p:cNvSpPr/>
          <p:nvPr/>
        </p:nvSpPr>
        <p:spPr>
          <a:xfrm>
            <a:off x="5836909" y="4210275"/>
            <a:ext cx="945100" cy="709075"/>
          </a:xfrm>
          <a:custGeom>
            <a:rect b="b" l="l" r="r" t="t"/>
            <a:pathLst>
              <a:path extrusionOk="0" h="28363" w="37804">
                <a:moveTo>
                  <a:pt x="37804" y="26216"/>
                </a:moveTo>
                <a:cubicBezTo>
                  <a:pt x="32834" y="30192"/>
                  <a:pt x="24867" y="27551"/>
                  <a:pt x="18712" y="25931"/>
                </a:cubicBezTo>
                <a:cubicBezTo>
                  <a:pt x="11701" y="24086"/>
                  <a:pt x="1381" y="21684"/>
                  <a:pt x="189" y="14533"/>
                </a:cubicBezTo>
                <a:cubicBezTo>
                  <a:pt x="-566" y="10007"/>
                  <a:pt x="1980" y="3275"/>
                  <a:pt x="6459" y="2279"/>
                </a:cubicBezTo>
                <a:cubicBezTo>
                  <a:pt x="11612" y="1133"/>
                  <a:pt x="19770" y="4722"/>
                  <a:pt x="22131" y="0"/>
                </a:cubicBezTo>
              </a:path>
            </a:pathLst>
          </a:custGeom>
          <a:noFill/>
          <a:ln cap="flat" cmpd="sng" w="38100">
            <a:solidFill>
              <a:srgbClr val="FFCD00"/>
            </a:solidFill>
            <a:prstDash val="dot"/>
            <a:round/>
            <a:headEnd len="med" w="med" type="none"/>
            <a:tailEnd len="med" w="med" type="none"/>
          </a:ln>
          <a:effectLst>
            <a:outerShdw blurRad="114300" rotWithShape="0" algn="bl" dir="5280000" dist="114300">
              <a:srgbClr val="000000">
                <a:alpha val="50000"/>
              </a:srgbClr>
            </a:outerShdw>
          </a:effectLst>
        </p:spPr>
      </p:sp>
      <p:grpSp>
        <p:nvGrpSpPr>
          <p:cNvPr id="218" name="Google Shape;218;g1094d78418e_0_1"/>
          <p:cNvGrpSpPr/>
          <p:nvPr/>
        </p:nvGrpSpPr>
        <p:grpSpPr>
          <a:xfrm>
            <a:off x="917107" y="998656"/>
            <a:ext cx="225907" cy="244742"/>
            <a:chOff x="3292425" y="3664250"/>
            <a:chExt cx="397025" cy="391525"/>
          </a:xfrm>
        </p:grpSpPr>
        <p:sp>
          <p:nvSpPr>
            <p:cNvPr id="219" name="Google Shape;219;g1094d78418e_0_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1094d78418e_0_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1094d78418e_0_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