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18A3C3-7F4D-4CB0-8B55-71A80EF678BE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A4A36-96EE-491A-8321-460A6F44CF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2BF5D8A-0E5B-4BF2-9D48-40CEC9E1D43F}">
      <dgm:prSet/>
      <dgm:spPr/>
      <dgm:t>
        <a:bodyPr/>
        <a:lstStyle/>
        <a:p>
          <a:r>
            <a:rPr lang="en-US" dirty="0"/>
            <a:t>A server is free, and customers are waiting, the first customer in the queue advances to the server's counter and begins their transaction. When a customer is done, they depart, and the server becomes free.</a:t>
          </a:r>
        </a:p>
      </dgm:t>
    </dgm:pt>
    <dgm:pt modelId="{1796E4D9-BF6F-4843-990D-39FC366FB3BE}" type="parTrans" cxnId="{2F957F55-7ACB-40FF-8A07-18ED90722D70}">
      <dgm:prSet/>
      <dgm:spPr/>
      <dgm:t>
        <a:bodyPr/>
        <a:lstStyle/>
        <a:p>
          <a:endParaRPr lang="en-US"/>
        </a:p>
      </dgm:t>
    </dgm:pt>
    <dgm:pt modelId="{80CE12AE-5957-4FC2-9C03-A4EF2DFFAFDB}" type="sibTrans" cxnId="{2F957F55-7ACB-40FF-8A07-18ED90722D70}">
      <dgm:prSet/>
      <dgm:spPr/>
      <dgm:t>
        <a:bodyPr/>
        <a:lstStyle/>
        <a:p>
          <a:endParaRPr lang="en-US"/>
        </a:p>
      </dgm:t>
    </dgm:pt>
    <dgm:pt modelId="{7F91E34D-4CDC-4DDA-B2F6-5A6443DD4074}">
      <dgm:prSet/>
      <dgm:spPr/>
      <dgm:t>
        <a:bodyPr/>
        <a:lstStyle/>
        <a:p>
          <a:r>
            <a:rPr lang="en-US"/>
            <a:t>If servers are busy, customers in the queue must wait for a server.</a:t>
          </a:r>
        </a:p>
      </dgm:t>
    </dgm:pt>
    <dgm:pt modelId="{17A82AF9-DDA6-4B9D-BED8-3D399BC2D509}" type="parTrans" cxnId="{2A9ABF52-19C1-4390-8A7C-CFE479A1B859}">
      <dgm:prSet/>
      <dgm:spPr/>
      <dgm:t>
        <a:bodyPr/>
        <a:lstStyle/>
        <a:p>
          <a:endParaRPr lang="en-US"/>
        </a:p>
      </dgm:t>
    </dgm:pt>
    <dgm:pt modelId="{422D29C9-DFC5-4D5F-83E6-A1D10FE33C94}" type="sibTrans" cxnId="{2A9ABF52-19C1-4390-8A7C-CFE479A1B859}">
      <dgm:prSet/>
      <dgm:spPr/>
      <dgm:t>
        <a:bodyPr/>
        <a:lstStyle/>
        <a:p>
          <a:endParaRPr lang="en-US"/>
        </a:p>
      </dgm:t>
    </dgm:pt>
    <dgm:pt modelId="{2CAD4CEC-1857-4963-8ECE-96A2653ECD65}">
      <dgm:prSet/>
      <dgm:spPr/>
      <dgm:t>
        <a:bodyPr/>
        <a:lstStyle/>
        <a:p>
          <a:r>
            <a:rPr lang="en-US"/>
            <a:t>The simulation is run through many units of time. At the end of each time unit, the program prints out a snapshot of the queues, customers, servers, interval time of customer arrival and service time per customer.</a:t>
          </a:r>
        </a:p>
      </dgm:t>
    </dgm:pt>
    <dgm:pt modelId="{2DF4DFE6-56BA-419C-9E05-83D32F055806}" type="parTrans" cxnId="{C05B2B0C-5ACC-4AF6-8BD7-DC3E470AA0C3}">
      <dgm:prSet/>
      <dgm:spPr/>
      <dgm:t>
        <a:bodyPr/>
        <a:lstStyle/>
        <a:p>
          <a:endParaRPr lang="en-US"/>
        </a:p>
      </dgm:t>
    </dgm:pt>
    <dgm:pt modelId="{CA712E1E-EA08-4142-B1B8-6B0561EAE030}" type="sibTrans" cxnId="{C05B2B0C-5ACC-4AF6-8BD7-DC3E470AA0C3}">
      <dgm:prSet/>
      <dgm:spPr/>
      <dgm:t>
        <a:bodyPr/>
        <a:lstStyle/>
        <a:p>
          <a:endParaRPr lang="en-US"/>
        </a:p>
      </dgm:t>
    </dgm:pt>
    <dgm:pt modelId="{99A25330-D57A-408D-80CE-F6721E39E336}" type="pres">
      <dgm:prSet presAssocID="{5BEA4A36-96EE-491A-8321-460A6F44CF5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526629-010C-491E-92C8-9A2AFAC40879}" type="pres">
      <dgm:prSet presAssocID="{42BF5D8A-0E5B-4BF2-9D48-40CEC9E1D43F}" presName="compNode" presStyleCnt="0"/>
      <dgm:spPr/>
    </dgm:pt>
    <dgm:pt modelId="{9E14EC20-E509-4028-81AE-CAA9D52BB775}" type="pres">
      <dgm:prSet presAssocID="{42BF5D8A-0E5B-4BF2-9D48-40CEC9E1D43F}" presName="bgRect" presStyleLbl="bgShp" presStyleIdx="0" presStyleCnt="3"/>
      <dgm:spPr/>
    </dgm:pt>
    <dgm:pt modelId="{FC04F8E4-9995-47DA-9C8A-2CA3E98312C5}" type="pres">
      <dgm:prSet presAssocID="{42BF5D8A-0E5B-4BF2-9D48-40CEC9E1D4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48A70DA-FC50-4C2A-A550-49E0FF03DFE0}" type="pres">
      <dgm:prSet presAssocID="{42BF5D8A-0E5B-4BF2-9D48-40CEC9E1D43F}" presName="spaceRect" presStyleCnt="0"/>
      <dgm:spPr/>
    </dgm:pt>
    <dgm:pt modelId="{FDB2D042-53D9-4BCC-9D7C-72D266F37DA6}" type="pres">
      <dgm:prSet presAssocID="{42BF5D8A-0E5B-4BF2-9D48-40CEC9E1D43F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68A3DC-4631-449D-B5C6-F143CFF144E8}" type="pres">
      <dgm:prSet presAssocID="{80CE12AE-5957-4FC2-9C03-A4EF2DFFAFDB}" presName="sibTrans" presStyleCnt="0"/>
      <dgm:spPr/>
    </dgm:pt>
    <dgm:pt modelId="{FBA79BC2-CB05-4FAA-840B-191D745EE654}" type="pres">
      <dgm:prSet presAssocID="{7F91E34D-4CDC-4DDA-B2F6-5A6443DD4074}" presName="compNode" presStyleCnt="0"/>
      <dgm:spPr/>
    </dgm:pt>
    <dgm:pt modelId="{827C6DAC-11BE-4F94-8564-8FBE7AC23D73}" type="pres">
      <dgm:prSet presAssocID="{7F91E34D-4CDC-4DDA-B2F6-5A6443DD4074}" presName="bgRect" presStyleLbl="bgShp" presStyleIdx="1" presStyleCnt="3"/>
      <dgm:spPr/>
    </dgm:pt>
    <dgm:pt modelId="{C4135CDF-E184-4703-921B-3CB25F62E06B}" type="pres">
      <dgm:prSet presAssocID="{7F91E34D-4CDC-4DDA-B2F6-5A6443DD407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7926098-9A36-4E1F-9501-813A425594AA}" type="pres">
      <dgm:prSet presAssocID="{7F91E34D-4CDC-4DDA-B2F6-5A6443DD4074}" presName="spaceRect" presStyleCnt="0"/>
      <dgm:spPr/>
    </dgm:pt>
    <dgm:pt modelId="{3F9178C5-C348-4231-9303-CDE585AAEF20}" type="pres">
      <dgm:prSet presAssocID="{7F91E34D-4CDC-4DDA-B2F6-5A6443DD4074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CA4625-E637-412B-BA49-3DE830B13233}" type="pres">
      <dgm:prSet presAssocID="{422D29C9-DFC5-4D5F-83E6-A1D10FE33C94}" presName="sibTrans" presStyleCnt="0"/>
      <dgm:spPr/>
    </dgm:pt>
    <dgm:pt modelId="{C840EBF6-C1D3-4446-9B55-61CE927FD2B9}" type="pres">
      <dgm:prSet presAssocID="{2CAD4CEC-1857-4963-8ECE-96A2653ECD65}" presName="compNode" presStyleCnt="0"/>
      <dgm:spPr/>
    </dgm:pt>
    <dgm:pt modelId="{C9C89CE1-AA9E-4443-90D8-898295D76924}" type="pres">
      <dgm:prSet presAssocID="{2CAD4CEC-1857-4963-8ECE-96A2653ECD65}" presName="bgRect" presStyleLbl="bgShp" presStyleIdx="2" presStyleCnt="3"/>
      <dgm:spPr/>
    </dgm:pt>
    <dgm:pt modelId="{E052B139-A9CA-43C6-A035-964A86122A91}" type="pres">
      <dgm:prSet presAssocID="{2CAD4CEC-1857-4963-8ECE-96A2653ECD65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1136ABE-E742-4EA0-8FBC-E5432D077A64}" type="pres">
      <dgm:prSet presAssocID="{2CAD4CEC-1857-4963-8ECE-96A2653ECD65}" presName="spaceRect" presStyleCnt="0"/>
      <dgm:spPr/>
    </dgm:pt>
    <dgm:pt modelId="{E63F87EE-D749-46C6-AD9E-68AD39ABFED9}" type="pres">
      <dgm:prSet presAssocID="{2CAD4CEC-1857-4963-8ECE-96A2653ECD65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B2B0C-5ACC-4AF6-8BD7-DC3E470AA0C3}" srcId="{5BEA4A36-96EE-491A-8321-460A6F44CF5A}" destId="{2CAD4CEC-1857-4963-8ECE-96A2653ECD65}" srcOrd="2" destOrd="0" parTransId="{2DF4DFE6-56BA-419C-9E05-83D32F055806}" sibTransId="{CA712E1E-EA08-4142-B1B8-6B0561EAE030}"/>
    <dgm:cxn modelId="{2F957F55-7ACB-40FF-8A07-18ED90722D70}" srcId="{5BEA4A36-96EE-491A-8321-460A6F44CF5A}" destId="{42BF5D8A-0E5B-4BF2-9D48-40CEC9E1D43F}" srcOrd="0" destOrd="0" parTransId="{1796E4D9-BF6F-4843-990D-39FC366FB3BE}" sibTransId="{80CE12AE-5957-4FC2-9C03-A4EF2DFFAFDB}"/>
    <dgm:cxn modelId="{A1805D70-1FB3-4715-9237-E6FF18F824DC}" type="presOf" srcId="{42BF5D8A-0E5B-4BF2-9D48-40CEC9E1D43F}" destId="{FDB2D042-53D9-4BCC-9D7C-72D266F37DA6}" srcOrd="0" destOrd="0" presId="urn:microsoft.com/office/officeart/2018/2/layout/IconVerticalSolidList"/>
    <dgm:cxn modelId="{6D80F3D8-01CB-4476-8315-ADA51C464BA8}" type="presOf" srcId="{2CAD4CEC-1857-4963-8ECE-96A2653ECD65}" destId="{E63F87EE-D749-46C6-AD9E-68AD39ABFED9}" srcOrd="0" destOrd="0" presId="urn:microsoft.com/office/officeart/2018/2/layout/IconVerticalSolidList"/>
    <dgm:cxn modelId="{2A9ABF52-19C1-4390-8A7C-CFE479A1B859}" srcId="{5BEA4A36-96EE-491A-8321-460A6F44CF5A}" destId="{7F91E34D-4CDC-4DDA-B2F6-5A6443DD4074}" srcOrd="1" destOrd="0" parTransId="{17A82AF9-DDA6-4B9D-BED8-3D399BC2D509}" sibTransId="{422D29C9-DFC5-4D5F-83E6-A1D10FE33C94}"/>
    <dgm:cxn modelId="{A7068292-F280-47A8-86BE-5A07201F4C83}" type="presOf" srcId="{7F91E34D-4CDC-4DDA-B2F6-5A6443DD4074}" destId="{3F9178C5-C348-4231-9303-CDE585AAEF20}" srcOrd="0" destOrd="0" presId="urn:microsoft.com/office/officeart/2018/2/layout/IconVerticalSolidList"/>
    <dgm:cxn modelId="{F8E7ADF4-E7DB-4A3F-A0CB-6B194CFCB6E7}" type="presOf" srcId="{5BEA4A36-96EE-491A-8321-460A6F44CF5A}" destId="{99A25330-D57A-408D-80CE-F6721E39E336}" srcOrd="0" destOrd="0" presId="urn:microsoft.com/office/officeart/2018/2/layout/IconVerticalSolidList"/>
    <dgm:cxn modelId="{0FB0BAE2-7F51-4E95-B402-5C8D6BDD5F49}" type="presParOf" srcId="{99A25330-D57A-408D-80CE-F6721E39E336}" destId="{D9526629-010C-491E-92C8-9A2AFAC40879}" srcOrd="0" destOrd="0" presId="urn:microsoft.com/office/officeart/2018/2/layout/IconVerticalSolidList"/>
    <dgm:cxn modelId="{F0A9495A-1CA0-425F-B451-0897F4B46831}" type="presParOf" srcId="{D9526629-010C-491E-92C8-9A2AFAC40879}" destId="{9E14EC20-E509-4028-81AE-CAA9D52BB775}" srcOrd="0" destOrd="0" presId="urn:microsoft.com/office/officeart/2018/2/layout/IconVerticalSolidList"/>
    <dgm:cxn modelId="{17BE605E-1327-4C74-9BA0-A9E20D5F645F}" type="presParOf" srcId="{D9526629-010C-491E-92C8-9A2AFAC40879}" destId="{FC04F8E4-9995-47DA-9C8A-2CA3E98312C5}" srcOrd="1" destOrd="0" presId="urn:microsoft.com/office/officeart/2018/2/layout/IconVerticalSolidList"/>
    <dgm:cxn modelId="{CC3640B0-3D27-47BF-A9A6-17A7CC82E0BE}" type="presParOf" srcId="{D9526629-010C-491E-92C8-9A2AFAC40879}" destId="{C48A70DA-FC50-4C2A-A550-49E0FF03DFE0}" srcOrd="2" destOrd="0" presId="urn:microsoft.com/office/officeart/2018/2/layout/IconVerticalSolidList"/>
    <dgm:cxn modelId="{3E7BBB1A-46A9-4CC7-A388-859956E4B651}" type="presParOf" srcId="{D9526629-010C-491E-92C8-9A2AFAC40879}" destId="{FDB2D042-53D9-4BCC-9D7C-72D266F37DA6}" srcOrd="3" destOrd="0" presId="urn:microsoft.com/office/officeart/2018/2/layout/IconVerticalSolidList"/>
    <dgm:cxn modelId="{092BF242-7641-4549-9BA8-4C579650C155}" type="presParOf" srcId="{99A25330-D57A-408D-80CE-F6721E39E336}" destId="{BA68A3DC-4631-449D-B5C6-F143CFF144E8}" srcOrd="1" destOrd="0" presId="urn:microsoft.com/office/officeart/2018/2/layout/IconVerticalSolidList"/>
    <dgm:cxn modelId="{6CC6C652-8DF9-4A82-9304-EED804C4460B}" type="presParOf" srcId="{99A25330-D57A-408D-80CE-F6721E39E336}" destId="{FBA79BC2-CB05-4FAA-840B-191D745EE654}" srcOrd="2" destOrd="0" presId="urn:microsoft.com/office/officeart/2018/2/layout/IconVerticalSolidList"/>
    <dgm:cxn modelId="{41CF0546-25E2-4134-A7AA-5321E911BDB5}" type="presParOf" srcId="{FBA79BC2-CB05-4FAA-840B-191D745EE654}" destId="{827C6DAC-11BE-4F94-8564-8FBE7AC23D73}" srcOrd="0" destOrd="0" presId="urn:microsoft.com/office/officeart/2018/2/layout/IconVerticalSolidList"/>
    <dgm:cxn modelId="{A59CF5BC-591D-4A74-BC3D-A59788A2BB0D}" type="presParOf" srcId="{FBA79BC2-CB05-4FAA-840B-191D745EE654}" destId="{C4135CDF-E184-4703-921B-3CB25F62E06B}" srcOrd="1" destOrd="0" presId="urn:microsoft.com/office/officeart/2018/2/layout/IconVerticalSolidList"/>
    <dgm:cxn modelId="{24AD8B75-E846-49D8-88DC-70F9EEE2790E}" type="presParOf" srcId="{FBA79BC2-CB05-4FAA-840B-191D745EE654}" destId="{37926098-9A36-4E1F-9501-813A425594AA}" srcOrd="2" destOrd="0" presId="urn:microsoft.com/office/officeart/2018/2/layout/IconVerticalSolidList"/>
    <dgm:cxn modelId="{EB84454D-AD94-4EFD-AE28-0A1195055A74}" type="presParOf" srcId="{FBA79BC2-CB05-4FAA-840B-191D745EE654}" destId="{3F9178C5-C348-4231-9303-CDE585AAEF20}" srcOrd="3" destOrd="0" presId="urn:microsoft.com/office/officeart/2018/2/layout/IconVerticalSolidList"/>
    <dgm:cxn modelId="{9CF18228-E664-47D1-ACC2-FA74A8C48506}" type="presParOf" srcId="{99A25330-D57A-408D-80CE-F6721E39E336}" destId="{46CA4625-E637-412B-BA49-3DE830B13233}" srcOrd="3" destOrd="0" presId="urn:microsoft.com/office/officeart/2018/2/layout/IconVerticalSolidList"/>
    <dgm:cxn modelId="{06A715A5-10B6-451B-AA64-B7D31CECD7CE}" type="presParOf" srcId="{99A25330-D57A-408D-80CE-F6721E39E336}" destId="{C840EBF6-C1D3-4446-9B55-61CE927FD2B9}" srcOrd="4" destOrd="0" presId="urn:microsoft.com/office/officeart/2018/2/layout/IconVerticalSolidList"/>
    <dgm:cxn modelId="{F0214A2A-8BAC-4BEB-9E18-11FFC2109E24}" type="presParOf" srcId="{C840EBF6-C1D3-4446-9B55-61CE927FD2B9}" destId="{C9C89CE1-AA9E-4443-90D8-898295D76924}" srcOrd="0" destOrd="0" presId="urn:microsoft.com/office/officeart/2018/2/layout/IconVerticalSolidList"/>
    <dgm:cxn modelId="{6719088D-93E0-48E5-B554-67D5B2A6AE7C}" type="presParOf" srcId="{C840EBF6-C1D3-4446-9B55-61CE927FD2B9}" destId="{E052B139-A9CA-43C6-A035-964A86122A91}" srcOrd="1" destOrd="0" presId="urn:microsoft.com/office/officeart/2018/2/layout/IconVerticalSolidList"/>
    <dgm:cxn modelId="{92BC1E72-2AC3-4854-BEE6-23F3869D3F55}" type="presParOf" srcId="{C840EBF6-C1D3-4446-9B55-61CE927FD2B9}" destId="{F1136ABE-E742-4EA0-8FBC-E5432D077A64}" srcOrd="2" destOrd="0" presId="urn:microsoft.com/office/officeart/2018/2/layout/IconVerticalSolidList"/>
    <dgm:cxn modelId="{0CBA2B70-4343-4AF2-A931-BCC19429171D}" type="presParOf" srcId="{C840EBF6-C1D3-4446-9B55-61CE927FD2B9}" destId="{E63F87EE-D749-46C6-AD9E-68AD39ABFE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F70308-FE24-46DB-B323-14209A7FA9A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BD16C1-7FEB-4953-95E2-AF62D9FFE147}">
      <dgm:prSet/>
      <dgm:spPr/>
      <dgm:t>
        <a:bodyPr/>
        <a:lstStyle/>
        <a:p>
          <a:r>
            <a:rPr lang="en-US"/>
            <a:t>Maximum number of servers 10.</a:t>
          </a:r>
        </a:p>
      </dgm:t>
    </dgm:pt>
    <dgm:pt modelId="{8241E4BD-F7AE-44C2-861E-EBB3D761B86B}" type="parTrans" cxnId="{752BCCB2-C52A-4BEA-8E88-573B77D0E5E9}">
      <dgm:prSet/>
      <dgm:spPr/>
      <dgm:t>
        <a:bodyPr/>
        <a:lstStyle/>
        <a:p>
          <a:endParaRPr lang="en-US"/>
        </a:p>
      </dgm:t>
    </dgm:pt>
    <dgm:pt modelId="{EFF62285-FCA1-4C04-83FD-E296C7AC44C5}" type="sibTrans" cxnId="{752BCCB2-C52A-4BEA-8E88-573B77D0E5E9}">
      <dgm:prSet/>
      <dgm:spPr/>
      <dgm:t>
        <a:bodyPr/>
        <a:lstStyle/>
        <a:p>
          <a:endParaRPr lang="en-US"/>
        </a:p>
      </dgm:t>
    </dgm:pt>
    <dgm:pt modelId="{605ED87F-C69C-44DC-B482-5D13A608088C}">
      <dgm:prSet/>
      <dgm:spPr/>
      <dgm:t>
        <a:bodyPr/>
        <a:lstStyle/>
        <a:p>
          <a:r>
            <a:rPr lang="en-US"/>
            <a:t>The estimated average customer per hour is </a:t>
          </a:r>
          <a:r>
            <a:rPr lang="en-US" smtClean="0"/>
            <a:t>100</a:t>
          </a:r>
          <a:r>
            <a:rPr lang="en-US"/>
            <a:t>.</a:t>
          </a:r>
        </a:p>
      </dgm:t>
    </dgm:pt>
    <dgm:pt modelId="{62878A69-2C06-42CF-A236-B52E975094A3}" type="parTrans" cxnId="{F33882DD-1FC4-44AF-A4F5-01E9D2F4851A}">
      <dgm:prSet/>
      <dgm:spPr/>
      <dgm:t>
        <a:bodyPr/>
        <a:lstStyle/>
        <a:p>
          <a:endParaRPr lang="en-US"/>
        </a:p>
      </dgm:t>
    </dgm:pt>
    <dgm:pt modelId="{A9F596B4-99EB-4BA6-A39C-791194E87FAA}" type="sibTrans" cxnId="{F33882DD-1FC4-44AF-A4F5-01E9D2F4851A}">
      <dgm:prSet/>
      <dgm:spPr/>
      <dgm:t>
        <a:bodyPr/>
        <a:lstStyle/>
        <a:p>
          <a:endParaRPr lang="en-US"/>
        </a:p>
      </dgm:t>
    </dgm:pt>
    <dgm:pt modelId="{9FEC1DE4-B1EB-4DCE-A3EE-89949F28AA9F}">
      <dgm:prSet/>
      <dgm:spPr/>
      <dgm:t>
        <a:bodyPr/>
        <a:lstStyle/>
        <a:p>
          <a:r>
            <a:rPr lang="en-US"/>
            <a:t>The estimated interval time of customer arrival is between 30-45 seconds (random).</a:t>
          </a:r>
        </a:p>
      </dgm:t>
    </dgm:pt>
    <dgm:pt modelId="{90E77A90-E415-4A07-88B8-B824988CE659}" type="parTrans" cxnId="{259BC423-4505-4BF4-9C1F-8C969E399501}">
      <dgm:prSet/>
      <dgm:spPr/>
      <dgm:t>
        <a:bodyPr/>
        <a:lstStyle/>
        <a:p>
          <a:endParaRPr lang="en-US"/>
        </a:p>
      </dgm:t>
    </dgm:pt>
    <dgm:pt modelId="{0A7C3C1F-4663-4F6F-9AA3-E7E07CF845AE}" type="sibTrans" cxnId="{259BC423-4505-4BF4-9C1F-8C969E399501}">
      <dgm:prSet/>
      <dgm:spPr/>
      <dgm:t>
        <a:bodyPr/>
        <a:lstStyle/>
        <a:p>
          <a:endParaRPr lang="en-US"/>
        </a:p>
      </dgm:t>
    </dgm:pt>
    <dgm:pt modelId="{6E0DC5B6-0769-4671-BBB2-F461D4C56C3F}">
      <dgm:prSet/>
      <dgm:spPr/>
      <dgm:t>
        <a:bodyPr/>
        <a:lstStyle/>
        <a:p>
          <a:r>
            <a:rPr lang="en-US"/>
            <a:t>The estimated service time per customer is between 120-600 seconds (random).</a:t>
          </a:r>
        </a:p>
      </dgm:t>
    </dgm:pt>
    <dgm:pt modelId="{5576ACD0-AAF8-4375-A726-16A28F9B4CC8}" type="parTrans" cxnId="{8772E673-6BCE-44A2-8BD0-54E6CD2CDB96}">
      <dgm:prSet/>
      <dgm:spPr/>
      <dgm:t>
        <a:bodyPr/>
        <a:lstStyle/>
        <a:p>
          <a:endParaRPr lang="en-US"/>
        </a:p>
      </dgm:t>
    </dgm:pt>
    <dgm:pt modelId="{3C47E840-441C-4A9D-A081-941860AC8BF2}" type="sibTrans" cxnId="{8772E673-6BCE-44A2-8BD0-54E6CD2CDB96}">
      <dgm:prSet/>
      <dgm:spPr/>
      <dgm:t>
        <a:bodyPr/>
        <a:lstStyle/>
        <a:p>
          <a:endParaRPr lang="en-US"/>
        </a:p>
      </dgm:t>
    </dgm:pt>
    <dgm:pt modelId="{EF1F0E83-3E13-4776-A16E-3B9661DAE5BF}" type="pres">
      <dgm:prSet presAssocID="{8CF70308-FE24-46DB-B323-14209A7FA9A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3D9AD7-6B94-4F2D-A3A2-C7948CA6D11D}" type="pres">
      <dgm:prSet presAssocID="{8CF70308-FE24-46DB-B323-14209A7FA9A1}" presName="diamond" presStyleLbl="bgShp" presStyleIdx="0" presStyleCnt="1"/>
      <dgm:spPr/>
    </dgm:pt>
    <dgm:pt modelId="{4460D9C7-D23A-4D4C-9985-25CD1C6B29B2}" type="pres">
      <dgm:prSet presAssocID="{8CF70308-FE24-46DB-B323-14209A7FA9A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B1DC4-1E2A-45DF-865F-E50B07439238}" type="pres">
      <dgm:prSet presAssocID="{8CF70308-FE24-46DB-B323-14209A7FA9A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7B5C7-1A77-4976-9B58-4DCCBE71027A}" type="pres">
      <dgm:prSet presAssocID="{8CF70308-FE24-46DB-B323-14209A7FA9A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CAA9C-9FE5-413E-8B42-EDF998EA5218}" type="pres">
      <dgm:prSet presAssocID="{8CF70308-FE24-46DB-B323-14209A7FA9A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C85E0B-739C-4481-9909-CE02737C86BA}" type="presOf" srcId="{1CBD16C1-7FEB-4953-95E2-AF62D9FFE147}" destId="{4460D9C7-D23A-4D4C-9985-25CD1C6B29B2}" srcOrd="0" destOrd="0" presId="urn:microsoft.com/office/officeart/2005/8/layout/matrix3"/>
    <dgm:cxn modelId="{F33882DD-1FC4-44AF-A4F5-01E9D2F4851A}" srcId="{8CF70308-FE24-46DB-B323-14209A7FA9A1}" destId="{605ED87F-C69C-44DC-B482-5D13A608088C}" srcOrd="1" destOrd="0" parTransId="{62878A69-2C06-42CF-A236-B52E975094A3}" sibTransId="{A9F596B4-99EB-4BA6-A39C-791194E87FAA}"/>
    <dgm:cxn modelId="{8F6C3013-CD62-4BC6-892C-DEBDA2A44525}" type="presOf" srcId="{6E0DC5B6-0769-4671-BBB2-F461D4C56C3F}" destId="{6D5CAA9C-9FE5-413E-8B42-EDF998EA5218}" srcOrd="0" destOrd="0" presId="urn:microsoft.com/office/officeart/2005/8/layout/matrix3"/>
    <dgm:cxn modelId="{3F280339-E849-4A74-BD85-FF18DE6C3926}" type="presOf" srcId="{605ED87F-C69C-44DC-B482-5D13A608088C}" destId="{906B1DC4-1E2A-45DF-865F-E50B07439238}" srcOrd="0" destOrd="0" presId="urn:microsoft.com/office/officeart/2005/8/layout/matrix3"/>
    <dgm:cxn modelId="{63FE9742-8D23-498F-98AB-741C60F5B803}" type="presOf" srcId="{8CF70308-FE24-46DB-B323-14209A7FA9A1}" destId="{EF1F0E83-3E13-4776-A16E-3B9661DAE5BF}" srcOrd="0" destOrd="0" presId="urn:microsoft.com/office/officeart/2005/8/layout/matrix3"/>
    <dgm:cxn modelId="{259BC423-4505-4BF4-9C1F-8C969E399501}" srcId="{8CF70308-FE24-46DB-B323-14209A7FA9A1}" destId="{9FEC1DE4-B1EB-4DCE-A3EE-89949F28AA9F}" srcOrd="2" destOrd="0" parTransId="{90E77A90-E415-4A07-88B8-B824988CE659}" sibTransId="{0A7C3C1F-4663-4F6F-9AA3-E7E07CF845AE}"/>
    <dgm:cxn modelId="{E68E10B7-4ACB-41D2-A61F-3EC4D2FAC173}" type="presOf" srcId="{9FEC1DE4-B1EB-4DCE-A3EE-89949F28AA9F}" destId="{C5A7B5C7-1A77-4976-9B58-4DCCBE71027A}" srcOrd="0" destOrd="0" presId="urn:microsoft.com/office/officeart/2005/8/layout/matrix3"/>
    <dgm:cxn modelId="{8772E673-6BCE-44A2-8BD0-54E6CD2CDB96}" srcId="{8CF70308-FE24-46DB-B323-14209A7FA9A1}" destId="{6E0DC5B6-0769-4671-BBB2-F461D4C56C3F}" srcOrd="3" destOrd="0" parTransId="{5576ACD0-AAF8-4375-A726-16A28F9B4CC8}" sibTransId="{3C47E840-441C-4A9D-A081-941860AC8BF2}"/>
    <dgm:cxn modelId="{752BCCB2-C52A-4BEA-8E88-573B77D0E5E9}" srcId="{8CF70308-FE24-46DB-B323-14209A7FA9A1}" destId="{1CBD16C1-7FEB-4953-95E2-AF62D9FFE147}" srcOrd="0" destOrd="0" parTransId="{8241E4BD-F7AE-44C2-861E-EBB3D761B86B}" sibTransId="{EFF62285-FCA1-4C04-83FD-E296C7AC44C5}"/>
    <dgm:cxn modelId="{06981A40-6F30-42D3-B739-6DEE57855292}" type="presParOf" srcId="{EF1F0E83-3E13-4776-A16E-3B9661DAE5BF}" destId="{483D9AD7-6B94-4F2D-A3A2-C7948CA6D11D}" srcOrd="0" destOrd="0" presId="urn:microsoft.com/office/officeart/2005/8/layout/matrix3"/>
    <dgm:cxn modelId="{1870750B-E3C1-4C10-BC54-31CC701AEDEE}" type="presParOf" srcId="{EF1F0E83-3E13-4776-A16E-3B9661DAE5BF}" destId="{4460D9C7-D23A-4D4C-9985-25CD1C6B29B2}" srcOrd="1" destOrd="0" presId="urn:microsoft.com/office/officeart/2005/8/layout/matrix3"/>
    <dgm:cxn modelId="{67DCA7F6-6B76-4CDC-9EF5-8452B174E8C8}" type="presParOf" srcId="{EF1F0E83-3E13-4776-A16E-3B9661DAE5BF}" destId="{906B1DC4-1E2A-45DF-865F-E50B07439238}" srcOrd="2" destOrd="0" presId="urn:microsoft.com/office/officeart/2005/8/layout/matrix3"/>
    <dgm:cxn modelId="{C9DE6D32-7832-45C6-B033-3C73EE3E6236}" type="presParOf" srcId="{EF1F0E83-3E13-4776-A16E-3B9661DAE5BF}" destId="{C5A7B5C7-1A77-4976-9B58-4DCCBE71027A}" srcOrd="3" destOrd="0" presId="urn:microsoft.com/office/officeart/2005/8/layout/matrix3"/>
    <dgm:cxn modelId="{97D42B33-45D5-4AFB-B7F0-39911FF783CE}" type="presParOf" srcId="{EF1F0E83-3E13-4776-A16E-3B9661DAE5BF}" destId="{6D5CAA9C-9FE5-413E-8B42-EDF998EA521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4EC20-E509-4028-81AE-CAA9D52BB77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4F8E4-9995-47DA-9C8A-2CA3E98312C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2D042-53D9-4BCC-9D7C-72D266F37DA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 server is free, and customers are waiting, the first customer in the queue advances to the server's counter and begins their transaction. When a customer is done, they depart, and the server becomes free.</a:t>
          </a:r>
        </a:p>
      </dsp:txBody>
      <dsp:txXfrm>
        <a:off x="1941716" y="718"/>
        <a:ext cx="4571887" cy="1681139"/>
      </dsp:txXfrm>
    </dsp:sp>
    <dsp:sp modelId="{827C6DAC-11BE-4F94-8564-8FBE7AC23D7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35CDF-E184-4703-921B-3CB25F62E06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178C5-C348-4231-9303-CDE585AAEF2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If servers are busy, customers in the queue must wait for a server.</a:t>
          </a:r>
        </a:p>
      </dsp:txBody>
      <dsp:txXfrm>
        <a:off x="1941716" y="2102143"/>
        <a:ext cx="4571887" cy="1681139"/>
      </dsp:txXfrm>
    </dsp:sp>
    <dsp:sp modelId="{C9C89CE1-AA9E-4443-90D8-898295D7692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2B139-A9CA-43C6-A035-964A86122A9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F87EE-D749-46C6-AD9E-68AD39ABFED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The simulation is run through many units of time. At the end of each time unit, the program prints out a snapshot of the queues, customers, servers, interval time of customer arrival and service time per customer.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D9AD7-6B94-4F2D-A3A2-C7948CA6D11D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0D9C7-D23A-4D4C-9985-25CD1C6B29B2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Maximum number of servers 10.</a:t>
          </a:r>
        </a:p>
      </dsp:txBody>
      <dsp:txXfrm>
        <a:off x="985252" y="671163"/>
        <a:ext cx="2071220" cy="2071220"/>
      </dsp:txXfrm>
    </dsp:sp>
    <dsp:sp modelId="{906B1DC4-1E2A-45DF-865F-E50B07439238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estimated average customer per hour is </a:t>
          </a:r>
          <a:r>
            <a:rPr lang="en-US" sz="2200" kern="1200" smtClean="0"/>
            <a:t>100</a:t>
          </a:r>
          <a:r>
            <a:rPr lang="en-US" sz="2200" kern="1200"/>
            <a:t>.</a:t>
          </a:r>
        </a:p>
      </dsp:txBody>
      <dsp:txXfrm>
        <a:off x="3457131" y="671163"/>
        <a:ext cx="2071220" cy="2071220"/>
      </dsp:txXfrm>
    </dsp:sp>
    <dsp:sp modelId="{C5A7B5C7-1A77-4976-9B58-4DCCBE71027A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estimated interval time of customer arrival is between 30-45 seconds (random).</a:t>
          </a:r>
        </a:p>
      </dsp:txBody>
      <dsp:txXfrm>
        <a:off x="985252" y="3143042"/>
        <a:ext cx="2071220" cy="2071220"/>
      </dsp:txXfrm>
    </dsp:sp>
    <dsp:sp modelId="{6D5CAA9C-9FE5-413E-8B42-EDF998EA5218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The estimated service time per customer is between 120-600 seconds (random).</a:t>
          </a:r>
        </a:p>
      </dsp:txBody>
      <dsp:txXfrm>
        <a:off x="3457131" y="3143042"/>
        <a:ext cx="2071220" cy="207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92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6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1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4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7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3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0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3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AD39-8A3D-44EB-BDD8-63AA6A923EBD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61D8-6BB5-4E58-B37B-70F45AB4C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25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Queue.html#offer-E-" TargetMode="External"/><Relationship Id="rId7" Type="http://schemas.openxmlformats.org/officeDocument/2006/relationships/hyperlink" Target="https://docs.oracle.com/javase/8/docs/api/java/util/Queue.html#peek--" TargetMode="External"/><Relationship Id="rId2" Type="http://schemas.openxmlformats.org/officeDocument/2006/relationships/hyperlink" Target="https://docs.oracle.com/javase/8/docs/api/java/util/Queue.html#add-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Queue.html#element--" TargetMode="External"/><Relationship Id="rId5" Type="http://schemas.openxmlformats.org/officeDocument/2006/relationships/hyperlink" Target="https://docs.oracle.com/javase/8/docs/api/java/util/Queue.html#poll--" TargetMode="External"/><Relationship Id="rId4" Type="http://schemas.openxmlformats.org/officeDocument/2006/relationships/hyperlink" Target="https://docs.oracle.com/javase/8/docs/api/java/util/Queue.html#remove--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A5AE8CC-06FD-417B-B86E-4D1D06AA71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ware&#10;&#10;Description automatically generated">
            <a:extLst>
              <a:ext uri="{FF2B5EF4-FFF2-40B4-BE49-F238E27FC236}">
                <a16:creationId xmlns:a16="http://schemas.microsoft.com/office/drawing/2014/main" xmlns="" id="{9835ABC8-D418-4177-99DB-83087A306D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53" y="306362"/>
            <a:ext cx="4641147" cy="360849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9BC7B34-BFF6-435D-A158-03218CEA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4960326"/>
            <a:ext cx="3792216" cy="687655"/>
          </a:xfrm>
          <a:prstGeom prst="rect">
            <a:avLst/>
          </a:prstGeom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xmlns="" id="{F6429F11-64E2-4420-9B0C-F3F81BF0D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xmlns="" id="{62785A07-F203-435E-8E76-BB97680C2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6302A6-05C1-462A-AABB-F39DB09E5D42}"/>
              </a:ext>
            </a:extLst>
          </p:cNvPr>
          <p:cNvSpPr txBox="1"/>
          <p:nvPr/>
        </p:nvSpPr>
        <p:spPr>
          <a:xfrm>
            <a:off x="897906" y="1668697"/>
            <a:ext cx="49484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Bank Queue 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3003AE-35AE-4197-9CDF-D3A15E1B8212}"/>
              </a:ext>
            </a:extLst>
          </p:cNvPr>
          <p:cNvSpPr txBox="1"/>
          <p:nvPr/>
        </p:nvSpPr>
        <p:spPr>
          <a:xfrm>
            <a:off x="981777" y="3693962"/>
            <a:ext cx="51142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/>
              <a:t>Gulam</a:t>
            </a:r>
            <a:r>
              <a:rPr lang="en-US" sz="2000" dirty="0"/>
              <a:t> Mohiuddin Abdul Qader (195461)</a:t>
            </a:r>
          </a:p>
          <a:p>
            <a:pPr>
              <a:spcAft>
                <a:spcPts val="600"/>
              </a:spcAft>
            </a:pPr>
            <a:r>
              <a:rPr lang="en-US" sz="2000" dirty="0" err="1"/>
              <a:t>Shohiduzzaman</a:t>
            </a:r>
            <a:r>
              <a:rPr lang="en-US" sz="2000" dirty="0"/>
              <a:t> </a:t>
            </a:r>
            <a:r>
              <a:rPr lang="en-US" sz="2000"/>
              <a:t>Shakil </a:t>
            </a:r>
            <a:r>
              <a:rPr lang="en-US" sz="2000" smtClean="0"/>
              <a:t>(195674)</a:t>
            </a:r>
            <a:endParaRPr lang="en-US" sz="2000"/>
          </a:p>
          <a:p>
            <a:pPr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31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4AE0B-E835-480B-8846-2385D360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Introduction</a:t>
            </a:r>
            <a:endParaRPr lang="en-GB" dirty="0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AE88F-0275-42FE-89B5-E4D39CDC0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Every bank need to give services to its customers. So having a counter which can work at its optimum output is necessary. A bank service area consists of several servers and customer queues.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126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61757-6194-4277-89D1-5CECAA45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Target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636AD7E2-9C33-4A8E-97E7-E92E670D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0902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6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DBA211-B454-40C0-B544-B9B75C2C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Limitations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AA072BE0-72A7-471C-8D58-FC5CC9311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6884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08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B8567-B152-41BE-9F27-41240AAF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Queue methods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5711A0E-A428-4ED1-96CB-33D69FD84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9D9F11E4-188A-47A6-9912-9AC5EBFDF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523018"/>
              </p:ext>
            </p:extLst>
          </p:nvPr>
        </p:nvGraphicFramePr>
        <p:xfrm>
          <a:off x="1000874" y="2480923"/>
          <a:ext cx="10190254" cy="342677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70079">
                  <a:extLst>
                    <a:ext uri="{9D8B030D-6E8A-4147-A177-3AD203B41FA5}">
                      <a16:colId xmlns:a16="http://schemas.microsoft.com/office/drawing/2014/main" xmlns="" val="2968427030"/>
                    </a:ext>
                  </a:extLst>
                </a:gridCol>
                <a:gridCol w="3783094">
                  <a:extLst>
                    <a:ext uri="{9D8B030D-6E8A-4147-A177-3AD203B41FA5}">
                      <a16:colId xmlns:a16="http://schemas.microsoft.com/office/drawing/2014/main" xmlns="" val="3185482714"/>
                    </a:ext>
                  </a:extLst>
                </a:gridCol>
                <a:gridCol w="4437081">
                  <a:extLst>
                    <a:ext uri="{9D8B030D-6E8A-4147-A177-3AD203B41FA5}">
                      <a16:colId xmlns:a16="http://schemas.microsoft.com/office/drawing/2014/main" xmlns="" val="799886309"/>
                    </a:ext>
                  </a:extLst>
                </a:gridCol>
              </a:tblGrid>
              <a:tr h="9793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3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227840" marT="227840" marB="2278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Throws exception</a:t>
                      </a:r>
                      <a:endParaRPr lang="en-GB" sz="3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227840" marT="227840" marB="2278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Returns special value</a:t>
                      </a:r>
                      <a:endParaRPr lang="en-GB" sz="3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227840" marT="227840" marB="2278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9775476"/>
                  </a:ext>
                </a:extLst>
              </a:tr>
              <a:tr h="815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Insert</a:t>
                      </a:r>
                      <a:endParaRPr lang="en-GB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197461" marT="197461" marB="197461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add(e)</a:t>
                      </a:r>
                      <a:endParaRPr lang="en-GB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197461" marT="197461" marB="197461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 smtClean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size()</a:t>
                      </a:r>
                      <a:endParaRPr lang="en-GB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197461" marT="197461" marB="1974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534347"/>
                  </a:ext>
                </a:extLst>
              </a:tr>
              <a:tr h="815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Remove</a:t>
                      </a:r>
                      <a:endParaRPr lang="en-GB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197461" marT="197461" marB="197461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remove()</a:t>
                      </a:r>
                      <a:endParaRPr lang="en-GB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197461" marT="197461" marB="197461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poll()</a:t>
                      </a:r>
                      <a:endParaRPr lang="en-GB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197461" marT="197461" marB="1974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2894283"/>
                  </a:ext>
                </a:extLst>
              </a:tr>
              <a:tr h="815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Examine</a:t>
                      </a:r>
                      <a:endParaRPr lang="en-GB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197461" marT="197461" marB="197461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element()</a:t>
                      </a:r>
                      <a:endParaRPr lang="en-GB" sz="2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197461" marT="197461" marB="197461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peek()</a:t>
                      </a:r>
                      <a:endParaRPr lang="en-GB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733" marR="197461" marT="197461" marB="1974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382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AA84AF40-7D85-4E82-8978-22283F30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 O of multipale server/counter single queue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500EC4D-60B1-4634-83B5-255BDEAF01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69837"/>
            <a:ext cx="11496821" cy="3477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1F2EE5-F0AE-434C-94B2-740AFC3A9FEB}"/>
              </a:ext>
            </a:extLst>
          </p:cNvPr>
          <p:cNvSpPr txBox="1"/>
          <p:nvPr/>
        </p:nvSpPr>
        <p:spPr>
          <a:xfrm>
            <a:off x="2209800" y="5943600"/>
            <a:ext cx="7482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 = 4n</a:t>
            </a:r>
          </a:p>
          <a:p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5826B1EC-2A0C-40CC-AE5F-F860BD39B60C}"/>
              </a:ext>
            </a:extLst>
          </p:cNvPr>
          <p:cNvSpPr txBox="1">
            <a:spLocks/>
          </p:cNvSpPr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56CB77"/>
                </a:solidFill>
              </a:rPr>
              <a:t> O(n)=4n is n</a:t>
            </a:r>
          </a:p>
        </p:txBody>
      </p:sp>
    </p:spTree>
    <p:extLst>
      <p:ext uri="{BB962C8B-B14F-4D97-AF65-F5344CB8AC3E}">
        <p14:creationId xmlns:p14="http://schemas.microsoft.com/office/powerpoint/2010/main" val="305813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013F5-366A-4387-8FAC-A9A77405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 O of multiple servers/counters and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07F7F9-5E54-402C-9510-3A8DF769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56CB77"/>
                </a:solidFill>
                <a:latin typeface="+mn-lt"/>
                <a:ea typeface="+mn-ea"/>
                <a:cs typeface="+mn-cs"/>
              </a:rPr>
              <a:t> O(n)=8n is 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B818E16-DF7D-42E1-83D9-8B461FAB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2" y="2509911"/>
            <a:ext cx="114218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2C0F0-8D47-4CBA-9BD3-A0A7F1CA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Time complexity 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3FC3A132-1487-40AE-80D5-B7D264C4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 algorithm with linear complexity will take more time, by a constant gradient. The larger the </a:t>
            </a:r>
            <a:r>
              <a:rPr lang="en-US" i="1" dirty="0"/>
              <a:t>n</a:t>
            </a:r>
            <a:r>
              <a:rPr lang="en-US" dirty="0"/>
              <a:t> value, the longer it takes, with the time being </a:t>
            </a:r>
            <a:r>
              <a:rPr lang="en-US" i="1" dirty="0"/>
              <a:t>n</a:t>
            </a:r>
            <a:r>
              <a:rPr lang="en-US" dirty="0"/>
              <a:t> times larger than if </a:t>
            </a:r>
            <a:r>
              <a:rPr lang="en-US" i="1" dirty="0"/>
              <a:t>n</a:t>
            </a:r>
            <a:r>
              <a:rPr lang="en-US" dirty="0"/>
              <a:t> = 1. So, from here we can safely say 4n will process faster than 8n.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727477-C21D-4DAD-9B93-6CB950757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6" b="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245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A58DE-2C91-4985-A1AE-140281EF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5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15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Target</vt:lpstr>
      <vt:lpstr>Limitations</vt:lpstr>
      <vt:lpstr>Queue methods</vt:lpstr>
      <vt:lpstr>Big O of multipale server/counter single queue </vt:lpstr>
      <vt:lpstr>Big O of multiple servers/counters and queue</vt:lpstr>
      <vt:lpstr>Time complexity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Qader</dc:creator>
  <cp:lastModifiedBy>Shohiduzzaman Shakil</cp:lastModifiedBy>
  <cp:revision>5</cp:revision>
  <dcterms:created xsi:type="dcterms:W3CDTF">2019-12-01T11:59:01Z</dcterms:created>
  <dcterms:modified xsi:type="dcterms:W3CDTF">2019-12-02T06:26:58Z</dcterms:modified>
</cp:coreProperties>
</file>