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 id="2147483656" r:id="rId3"/>
    <p:sldMasterId id="2147483658" r:id="rId4"/>
    <p:sldMasterId id="2147483661" r:id="rId5"/>
    <p:sldMasterId id="2147483663" r:id="rId6"/>
  </p:sldMasterIdLst>
  <p:notesMasterIdLst>
    <p:notesMasterId r:id="rId41"/>
  </p:notesMasterIdLst>
  <p:sldIdLst>
    <p:sldId id="257" r:id="rId7"/>
    <p:sldId id="323" r:id="rId8"/>
    <p:sldId id="316" r:id="rId9"/>
    <p:sldId id="327" r:id="rId10"/>
    <p:sldId id="328" r:id="rId11"/>
    <p:sldId id="331" r:id="rId12"/>
    <p:sldId id="330" r:id="rId13"/>
    <p:sldId id="332" r:id="rId14"/>
    <p:sldId id="333" r:id="rId15"/>
    <p:sldId id="337" r:id="rId16"/>
    <p:sldId id="340" r:id="rId17"/>
    <p:sldId id="341" r:id="rId18"/>
    <p:sldId id="338" r:id="rId19"/>
    <p:sldId id="335" r:id="rId20"/>
    <p:sldId id="339" r:id="rId21"/>
    <p:sldId id="343" r:id="rId22"/>
    <p:sldId id="336" r:id="rId23"/>
    <p:sldId id="317" r:id="rId24"/>
    <p:sldId id="344" r:id="rId25"/>
    <p:sldId id="345" r:id="rId26"/>
    <p:sldId id="346" r:id="rId27"/>
    <p:sldId id="350" r:id="rId28"/>
    <p:sldId id="347" r:id="rId29"/>
    <p:sldId id="348" r:id="rId30"/>
    <p:sldId id="349" r:id="rId31"/>
    <p:sldId id="351" r:id="rId32"/>
    <p:sldId id="352" r:id="rId33"/>
    <p:sldId id="353" r:id="rId34"/>
    <p:sldId id="354" r:id="rId35"/>
    <p:sldId id="357" r:id="rId36"/>
    <p:sldId id="356" r:id="rId37"/>
    <p:sldId id="355" r:id="rId38"/>
    <p:sldId id="315" r:id="rId39"/>
    <p:sldId id="286"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110"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0" Type="http://schemas.openxmlformats.org/officeDocument/2006/relationships/slide" Target="slides/slide14.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88425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11118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45057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25988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84750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49553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98274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67222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30983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29289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9830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34305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00760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18354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48358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8242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18938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45191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75590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77315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12813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7204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00284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35337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80524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67919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7513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94206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49980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97587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801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标题 6"/>
          <p:cNvSpPr>
            <a:spLocks noGrp="1"/>
          </p:cNvSpPr>
          <p:nvPr>
            <p:ph type="ctrTitle"/>
          </p:nvPr>
        </p:nvSpPr>
        <p:spPr>
          <a:xfrm>
            <a:off x="432000" y="3735600"/>
            <a:ext cx="9180000" cy="936000"/>
          </a:xfrm>
          <a:prstGeom prst="rect">
            <a:avLst/>
          </a:prstGeom>
        </p:spPr>
        <p:txBody>
          <a:bodyPr anchor="b"/>
          <a:lstStyle>
            <a:lvl1pPr algn="l">
              <a:defRPr sz="54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8" name="副标题 7"/>
          <p:cNvSpPr>
            <a:spLocks noGrp="1"/>
          </p:cNvSpPr>
          <p:nvPr>
            <p:ph type="subTitle" idx="1" hasCustomPrompt="1"/>
          </p:nvPr>
        </p:nvSpPr>
        <p:spPr>
          <a:xfrm>
            <a:off x="432000" y="5048550"/>
            <a:ext cx="9180000" cy="612000"/>
          </a:xfrm>
          <a:prstGeom prst="rect">
            <a:avLst/>
          </a:prstGeom>
        </p:spPr>
        <p:txBody>
          <a:bodyPr/>
          <a:lstStyle>
            <a:lvl1pPr marL="0" indent="0" algn="l">
              <a:buNone/>
              <a:defRPr sz="3600" b="1">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zh-CN" altLang="en-US" dirty="0"/>
          </a:p>
        </p:txBody>
      </p:sp>
      <p:sp>
        <p:nvSpPr>
          <p:cNvPr id="12" name="文本占位符 11"/>
          <p:cNvSpPr>
            <a:spLocks noGrp="1"/>
          </p:cNvSpPr>
          <p:nvPr>
            <p:ph type="body" sz="quarter" idx="10" hasCustomPrompt="1"/>
          </p:nvPr>
        </p:nvSpPr>
        <p:spPr>
          <a:xfrm>
            <a:off x="432000" y="5785500"/>
            <a:ext cx="3996000" cy="504000"/>
          </a:xfrm>
          <a:prstGeom prst="rect">
            <a:avLst/>
          </a:prstGeom>
        </p:spPr>
        <p:txBody>
          <a:bodyPr/>
          <a:lstStyle>
            <a:lvl1pPr marL="0" indent="0">
              <a:buNone/>
              <a:defRPr>
                <a:solidFill>
                  <a:schemeClr val="tx1">
                    <a:lumMod val="50000"/>
                    <a:lumOff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lvl="0"/>
            <a:r>
              <a:rPr lang="zh-CN" altLang="en-US" dirty="0" smtClean="0"/>
              <a:t>姓名</a:t>
            </a:r>
            <a:r>
              <a:rPr lang="en-US" altLang="zh-CN" dirty="0" smtClean="0"/>
              <a:t>/</a:t>
            </a:r>
            <a:r>
              <a:rPr lang="zh-CN" altLang="en-US" dirty="0" smtClean="0"/>
              <a:t>日期</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标题 6"/>
          <p:cNvSpPr>
            <a:spLocks noGrp="1"/>
          </p:cNvSpPr>
          <p:nvPr>
            <p:ph type="title"/>
          </p:nvPr>
        </p:nvSpPr>
        <p:spPr>
          <a:xfrm>
            <a:off x="612000" y="252000"/>
            <a:ext cx="7200000" cy="576000"/>
          </a:xfrm>
        </p:spPr>
        <p:txBody>
          <a:bodyPr/>
          <a:lstStyle>
            <a:lvl1pPr algn="l">
              <a:defRPr/>
            </a:lvl1pPr>
          </a:lstStyle>
          <a:p>
            <a:r>
              <a:rPr lang="zh-CN" altLang="en-US" dirty="0" smtClean="0"/>
              <a:t>单击此处编辑母版标题样式</a:t>
            </a:r>
            <a:endParaRPr lang="zh-CN" altLang="en-US" dirty="0"/>
          </a:p>
        </p:txBody>
      </p:sp>
      <p:sp>
        <p:nvSpPr>
          <p:cNvPr id="8" name="文本占位符 7"/>
          <p:cNvSpPr>
            <a:spLocks noGrp="1"/>
          </p:cNvSpPr>
          <p:nvPr>
            <p:ph type="body" sz="quarter" idx="10" hasCustomPrompt="1"/>
          </p:nvPr>
        </p:nvSpPr>
        <p:spPr>
          <a:xfrm>
            <a:off x="612775" y="1260000"/>
            <a:ext cx="10620000" cy="4860000"/>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标题 6"/>
          <p:cNvSpPr>
            <a:spLocks noGrp="1"/>
          </p:cNvSpPr>
          <p:nvPr>
            <p:ph type="ctrTitle" hasCustomPrompt="1"/>
          </p:nvPr>
        </p:nvSpPr>
        <p:spPr>
          <a:xfrm>
            <a:off x="1134000" y="2732400"/>
            <a:ext cx="9924000" cy="936000"/>
          </a:xfrm>
          <a:prstGeom prst="rect">
            <a:avLst/>
          </a:prstGeom>
        </p:spPr>
        <p:txBody>
          <a:bodyPr anchor="b"/>
          <a:lstStyle>
            <a:lvl1pPr algn="ctr">
              <a:defRPr sz="6000" b="1" baseline="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smtClean="0"/>
              <a:t>点击此处添加标题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标题 6"/>
          <p:cNvSpPr>
            <a:spLocks noGrp="1"/>
          </p:cNvSpPr>
          <p:nvPr>
            <p:ph type="ctrTitle"/>
          </p:nvPr>
        </p:nvSpPr>
        <p:spPr>
          <a:xfrm>
            <a:off x="432000" y="3735600"/>
            <a:ext cx="9180000" cy="936000"/>
          </a:xfrm>
          <a:prstGeom prst="rect">
            <a:avLst/>
          </a:prstGeom>
        </p:spPr>
        <p:txBody>
          <a:bodyPr anchor="b"/>
          <a:lstStyle>
            <a:lvl1pPr algn="l">
              <a:defRPr sz="54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8" name="副标题 7"/>
          <p:cNvSpPr>
            <a:spLocks noGrp="1"/>
          </p:cNvSpPr>
          <p:nvPr>
            <p:ph type="subTitle" idx="1" hasCustomPrompt="1"/>
          </p:nvPr>
        </p:nvSpPr>
        <p:spPr>
          <a:xfrm>
            <a:off x="432000" y="5048550"/>
            <a:ext cx="9180000" cy="612000"/>
          </a:xfrm>
          <a:prstGeom prst="rect">
            <a:avLst/>
          </a:prstGeom>
        </p:spPr>
        <p:txBody>
          <a:bodyPr/>
          <a:lstStyle>
            <a:lvl1pPr marL="0" indent="0" algn="l">
              <a:buNone/>
              <a:defRPr sz="3600" b="1">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zh-CN" altLang="en-US" dirty="0"/>
          </a:p>
        </p:txBody>
      </p:sp>
      <p:sp>
        <p:nvSpPr>
          <p:cNvPr id="12" name="文本占位符 11"/>
          <p:cNvSpPr>
            <a:spLocks noGrp="1"/>
          </p:cNvSpPr>
          <p:nvPr>
            <p:ph type="body" sz="quarter" idx="10" hasCustomPrompt="1"/>
          </p:nvPr>
        </p:nvSpPr>
        <p:spPr>
          <a:xfrm>
            <a:off x="432000" y="5785500"/>
            <a:ext cx="3996000" cy="504000"/>
          </a:xfrm>
          <a:prstGeom prst="rect">
            <a:avLst/>
          </a:prstGeom>
        </p:spPr>
        <p:txBody>
          <a:bodyPr/>
          <a:lstStyle>
            <a:lvl1pPr marL="0" indent="0">
              <a:buNone/>
              <a:defRPr>
                <a:solidFill>
                  <a:schemeClr val="tx1">
                    <a:lumMod val="50000"/>
                    <a:lumOff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lvl="0"/>
            <a:r>
              <a:rPr lang="zh-CN" altLang="en-US" dirty="0" smtClean="0"/>
              <a:t>姓名</a:t>
            </a:r>
            <a:r>
              <a:rPr lang="en-US" altLang="zh-CN" dirty="0" smtClean="0"/>
              <a:t>/</a:t>
            </a:r>
            <a:r>
              <a:rPr lang="zh-CN" altLang="en-US" dirty="0" smtClean="0"/>
              <a:t>日期</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标题 6"/>
          <p:cNvSpPr>
            <a:spLocks noGrp="1"/>
          </p:cNvSpPr>
          <p:nvPr>
            <p:ph type="title"/>
          </p:nvPr>
        </p:nvSpPr>
        <p:spPr>
          <a:xfrm>
            <a:off x="612000" y="396000"/>
            <a:ext cx="7200000" cy="576000"/>
          </a:xfrm>
          <a:prstGeom prst="rect">
            <a:avLst/>
          </a:prstGeom>
        </p:spPr>
        <p:txBody>
          <a:bodyP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8" name="内容占位符 7"/>
          <p:cNvSpPr>
            <a:spLocks noGrp="1"/>
          </p:cNvSpPr>
          <p:nvPr>
            <p:ph sz="quarter" idx="10" hasCustomPrompt="1"/>
          </p:nvPr>
        </p:nvSpPr>
        <p:spPr>
          <a:xfrm>
            <a:off x="612775" y="1260000"/>
            <a:ext cx="10620000" cy="4860000"/>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vl2pPr>
              <a:defRPr>
                <a:solidFill>
                  <a:schemeClr val="bg1"/>
                </a:solidFill>
                <a:latin typeface="微软雅黑" panose="020B0503020204020204" pitchFamily="34" charset="-122"/>
                <a:ea typeface="微软雅黑" panose="020B0503020204020204" pitchFamily="34" charset="-122"/>
              </a:defRPr>
            </a:lvl2pPr>
            <a:lvl3pPr>
              <a:defRPr>
                <a:solidFill>
                  <a:schemeClr val="bg1"/>
                </a:solidFill>
                <a:latin typeface="微软雅黑" panose="020B0503020204020204" pitchFamily="34" charset="-122"/>
                <a:ea typeface="微软雅黑" panose="020B0503020204020204" pitchFamily="34" charset="-122"/>
              </a:defRPr>
            </a:lvl3pPr>
            <a:lvl4pPr>
              <a:defRPr>
                <a:solidFill>
                  <a:schemeClr val="bg1"/>
                </a:solidFill>
                <a:latin typeface="微软雅黑" panose="020B0503020204020204" pitchFamily="34" charset="-122"/>
                <a:ea typeface="微软雅黑" panose="020B0503020204020204" pitchFamily="34" charset="-122"/>
              </a:defRPr>
            </a:lvl4pPr>
            <a:lvl5pPr>
              <a:defRPr>
                <a:solidFill>
                  <a:schemeClr val="bg1"/>
                </a:solidFill>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3735600"/>
            <a:ext cx="9180000" cy="936000"/>
          </a:xfrm>
          <a:prstGeom prst="rect">
            <a:avLst/>
          </a:prstGeom>
        </p:spPr>
        <p:txBody>
          <a:bodyPr anchor="b"/>
          <a:lstStyle>
            <a:lvl1pPr algn="l">
              <a:defRPr sz="54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432000" y="5048550"/>
            <a:ext cx="9180000" cy="612000"/>
          </a:xfrm>
          <a:prstGeom prst="rect">
            <a:avLst/>
          </a:prstGeom>
        </p:spPr>
        <p:txBody>
          <a:bodyPr/>
          <a:lstStyle>
            <a:lvl1pPr marL="0" indent="0" algn="l">
              <a:buNone/>
              <a:defRPr sz="3600" b="1">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zh-CN" altLang="en-US" dirty="0"/>
          </a:p>
        </p:txBody>
      </p:sp>
      <p:sp>
        <p:nvSpPr>
          <p:cNvPr id="12" name="文本占位符 11"/>
          <p:cNvSpPr>
            <a:spLocks noGrp="1"/>
          </p:cNvSpPr>
          <p:nvPr>
            <p:ph type="body" sz="quarter" idx="10" hasCustomPrompt="1"/>
          </p:nvPr>
        </p:nvSpPr>
        <p:spPr>
          <a:xfrm>
            <a:off x="432000" y="5785500"/>
            <a:ext cx="3996000" cy="504000"/>
          </a:xfrm>
          <a:prstGeom prst="rect">
            <a:avLst/>
          </a:prstGeom>
        </p:spPr>
        <p:txBody>
          <a:bodyPr/>
          <a:lstStyle>
            <a:lvl1pPr marL="0" indent="0">
              <a:buNone/>
              <a:defRPr>
                <a:solidFill>
                  <a:schemeClr val="tx1">
                    <a:lumMod val="50000"/>
                    <a:lumOff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lvl="0"/>
            <a:r>
              <a:rPr lang="zh-CN" altLang="en-US" dirty="0" smtClean="0"/>
              <a:t>姓名</a:t>
            </a:r>
            <a:r>
              <a:rPr lang="en-US" altLang="zh-CN" dirty="0" smtClean="0"/>
              <a:t>/</a:t>
            </a:r>
            <a:r>
              <a:rPr lang="zh-CN" altLang="en-US" dirty="0" smtClean="0"/>
              <a:t>日期</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标题 6"/>
          <p:cNvSpPr>
            <a:spLocks noGrp="1"/>
          </p:cNvSpPr>
          <p:nvPr>
            <p:ph type="title"/>
          </p:nvPr>
        </p:nvSpPr>
        <p:spPr>
          <a:xfrm>
            <a:off x="612000" y="396000"/>
            <a:ext cx="7200000" cy="576000"/>
          </a:xfrm>
          <a:prstGeom prst="rect">
            <a:avLst/>
          </a:prstGeom>
        </p:spPr>
        <p:txBody>
          <a:bodyPr/>
          <a:lstStyle>
            <a:lvl1pP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8" name="内容占位符 7"/>
          <p:cNvSpPr>
            <a:spLocks noGrp="1"/>
          </p:cNvSpPr>
          <p:nvPr>
            <p:ph sz="quarter" idx="10" hasCustomPrompt="1"/>
          </p:nvPr>
        </p:nvSpPr>
        <p:spPr>
          <a:xfrm>
            <a:off x="612775" y="1260000"/>
            <a:ext cx="10620000" cy="4860000"/>
          </a:xfrm>
          <a:prstGeom prst="rect">
            <a:avLst/>
          </a:prstGeom>
        </p:spPr>
        <p:txBody>
          <a:bodyPr/>
          <a:lstStyle>
            <a:lvl1pPr>
              <a:defRPr>
                <a:solidFill>
                  <a:schemeClr val="tx1">
                    <a:lumMod val="85000"/>
                    <a:lumOff val="15000"/>
                  </a:schemeClr>
                </a:solidFill>
                <a:latin typeface="微软雅黑" panose="020B0503020204020204" pitchFamily="34" charset="-122"/>
                <a:ea typeface="微软雅黑" panose="020B0503020204020204" pitchFamily="34" charset="-122"/>
              </a:defRPr>
            </a:lvl1pPr>
            <a:lvl2pPr>
              <a:defRPr>
                <a:solidFill>
                  <a:schemeClr val="tx1">
                    <a:lumMod val="85000"/>
                    <a:lumOff val="15000"/>
                  </a:schemeClr>
                </a:solidFill>
                <a:latin typeface="微软雅黑" panose="020B0503020204020204" pitchFamily="34" charset="-122"/>
                <a:ea typeface="微软雅黑" panose="020B0503020204020204" pitchFamily="34" charset="-122"/>
              </a:defRPr>
            </a:lvl2pPr>
            <a:lvl3pPr>
              <a:defRPr>
                <a:solidFill>
                  <a:schemeClr val="tx1">
                    <a:lumMod val="85000"/>
                    <a:lumOff val="15000"/>
                  </a:schemeClr>
                </a:solidFill>
                <a:latin typeface="微软雅黑" panose="020B0503020204020204" pitchFamily="34" charset="-122"/>
                <a:ea typeface="微软雅黑" panose="020B0503020204020204" pitchFamily="34" charset="-122"/>
              </a:defRPr>
            </a:lvl3pPr>
            <a:lvl4pPr>
              <a:defRPr>
                <a:solidFill>
                  <a:schemeClr val="tx1">
                    <a:lumMod val="85000"/>
                    <a:lumOff val="15000"/>
                  </a:schemeClr>
                </a:solidFill>
                <a:latin typeface="微软雅黑" panose="020B0503020204020204" pitchFamily="34" charset="-122"/>
                <a:ea typeface="微软雅黑" panose="020B0503020204020204" pitchFamily="34" charset="-122"/>
              </a:defRPr>
            </a:lvl4pPr>
            <a:lvl5pPr>
              <a:defRPr>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标题 6"/>
          <p:cNvSpPr>
            <a:spLocks noGrp="1"/>
          </p:cNvSpPr>
          <p:nvPr>
            <p:ph type="title"/>
          </p:nvPr>
        </p:nvSpPr>
        <p:spPr>
          <a:xfrm>
            <a:off x="612000" y="252000"/>
            <a:ext cx="7200000" cy="576000"/>
          </a:xfrm>
        </p:spPr>
        <p:txBody>
          <a:bodyPr/>
          <a:lstStyle>
            <a:lvl1pPr algn="l">
              <a:defRPr/>
            </a:lvl1pPr>
          </a:lstStyle>
          <a:p>
            <a:r>
              <a:rPr lang="zh-CN" altLang="en-US" dirty="0" smtClean="0"/>
              <a:t>单击此处编辑母版标题样式</a:t>
            </a:r>
            <a:endParaRPr lang="zh-CN" altLang="en-US" dirty="0"/>
          </a:p>
        </p:txBody>
      </p:sp>
      <p:sp>
        <p:nvSpPr>
          <p:cNvPr id="8" name="文本占位符 7"/>
          <p:cNvSpPr>
            <a:spLocks noGrp="1"/>
          </p:cNvSpPr>
          <p:nvPr>
            <p:ph type="body" sz="quarter" idx="10" hasCustomPrompt="1"/>
          </p:nvPr>
        </p:nvSpPr>
        <p:spPr>
          <a:xfrm>
            <a:off x="612775" y="1260000"/>
            <a:ext cx="10620000" cy="4860000"/>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3735600"/>
            <a:ext cx="9180000" cy="936000"/>
          </a:xfrm>
          <a:prstGeom prst="rect">
            <a:avLst/>
          </a:prstGeom>
        </p:spPr>
        <p:txBody>
          <a:bodyPr anchor="b"/>
          <a:lstStyle>
            <a:lvl1pPr algn="l">
              <a:defRPr sz="54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432000" y="5048550"/>
            <a:ext cx="9180000" cy="612000"/>
          </a:xfrm>
          <a:prstGeom prst="rect">
            <a:avLst/>
          </a:prstGeom>
        </p:spPr>
        <p:txBody>
          <a:bodyPr/>
          <a:lstStyle>
            <a:lvl1pPr marL="0" indent="0" algn="l">
              <a:buNone/>
              <a:defRPr sz="3600" b="1">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zh-CN" altLang="en-US" dirty="0"/>
          </a:p>
        </p:txBody>
      </p:sp>
      <p:sp>
        <p:nvSpPr>
          <p:cNvPr id="12" name="文本占位符 11"/>
          <p:cNvSpPr>
            <a:spLocks noGrp="1"/>
          </p:cNvSpPr>
          <p:nvPr>
            <p:ph type="body" sz="quarter" idx="10" hasCustomPrompt="1"/>
          </p:nvPr>
        </p:nvSpPr>
        <p:spPr>
          <a:xfrm>
            <a:off x="432000" y="5785500"/>
            <a:ext cx="3996000" cy="504000"/>
          </a:xfrm>
          <a:prstGeom prst="rect">
            <a:avLst/>
          </a:prstGeom>
        </p:spPr>
        <p:txBody>
          <a:bodyPr/>
          <a:lstStyle>
            <a:lvl1pPr marL="0" indent="0">
              <a:buNone/>
              <a:defRPr>
                <a:solidFill>
                  <a:schemeClr val="tx1">
                    <a:lumMod val="50000"/>
                    <a:lumOff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lvl="0"/>
            <a:r>
              <a:rPr lang="zh-CN" altLang="en-US" dirty="0" smtClean="0"/>
              <a:t>姓名</a:t>
            </a:r>
            <a:r>
              <a:rPr lang="en-US" altLang="zh-CN" dirty="0" smtClean="0"/>
              <a:t>/</a:t>
            </a:r>
            <a:r>
              <a:rPr lang="zh-CN" altLang="en-US" dirty="0" smtClean="0"/>
              <a:t>日期</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1"/>
            <a:ext cx="12192000" cy="6639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矩形 8"/>
          <p:cNvSpPr/>
          <p:nvPr/>
        </p:nvSpPr>
        <p:spPr>
          <a:xfrm>
            <a:off x="0" y="4866005"/>
            <a:ext cx="12192000" cy="1936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5"/>
          <a:srcRect t="-1" r="28295" b="-21632"/>
          <a:stretch>
            <a:fillRect/>
          </a:stretch>
        </p:blipFill>
        <p:spPr>
          <a:xfrm>
            <a:off x="9422130" y="4149725"/>
            <a:ext cx="2769870" cy="941705"/>
          </a:xfrm>
          <a:prstGeom prst="rect">
            <a:avLst/>
          </a:prstGeom>
        </p:spPr>
      </p:pic>
      <p:pic>
        <p:nvPicPr>
          <p:cNvPr id="10" name="图片 9" descr="传习22"/>
          <p:cNvPicPr>
            <a:picLocks noChangeAspect="1"/>
          </p:cNvPicPr>
          <p:nvPr/>
        </p:nvPicPr>
        <p:blipFill>
          <a:blip r:embed="rId6">
            <a:lum bright="100000"/>
          </a:blip>
          <a:stretch>
            <a:fillRect/>
          </a:stretch>
        </p:blipFill>
        <p:spPr>
          <a:xfrm>
            <a:off x="381000" y="226060"/>
            <a:ext cx="2136775" cy="990600"/>
          </a:xfrm>
          <a:prstGeom prst="rect">
            <a:avLst/>
          </a:prstGeom>
        </p:spPr>
      </p:pic>
      <p:sp>
        <p:nvSpPr>
          <p:cNvPr id="11" name="文本框 10"/>
          <p:cNvSpPr txBox="1"/>
          <p:nvPr/>
        </p:nvSpPr>
        <p:spPr>
          <a:xfrm>
            <a:off x="10036175" y="4432300"/>
            <a:ext cx="2080895" cy="368300"/>
          </a:xfrm>
          <a:prstGeom prst="rect">
            <a:avLst/>
          </a:prstGeom>
          <a:noFill/>
        </p:spPr>
        <p:txBody>
          <a:bodyPr wrap="square" rtlCol="0">
            <a:spAutoFit/>
          </a:bodyPr>
          <a:lstStyle/>
          <a:p>
            <a:r>
              <a:rPr lang="en-US" altLang="zh-CN" b="1"/>
              <a:t>CHUANXI-EDU.COM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2"/>
            <a:ext cx="12192000" cy="685800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8" name="图片 7"/>
          <p:cNvPicPr>
            <a:picLocks noChangeAspect="1"/>
          </p:cNvPicPr>
          <p:nvPr/>
        </p:nvPicPr>
        <p:blipFill rotWithShape="1">
          <a:blip r:embed="rId5"/>
          <a:srcRect t="1" r="22230" b="-15893"/>
          <a:stretch>
            <a:fillRect/>
          </a:stretch>
        </p:blipFill>
        <p:spPr>
          <a:xfrm flipV="1">
            <a:off x="9759732" y="0"/>
            <a:ext cx="2432267" cy="960900"/>
          </a:xfrm>
          <a:prstGeom prst="rect">
            <a:avLst/>
          </a:prstGeom>
        </p:spPr>
      </p:pic>
      <p:sp>
        <p:nvSpPr>
          <p:cNvPr id="9" name="矩形 8"/>
          <p:cNvSpPr/>
          <p:nvPr/>
        </p:nvSpPr>
        <p:spPr>
          <a:xfrm>
            <a:off x="0" y="0"/>
            <a:ext cx="12192000" cy="218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传习22"/>
          <p:cNvPicPr>
            <a:picLocks noChangeAspect="1"/>
          </p:cNvPicPr>
          <p:nvPr/>
        </p:nvPicPr>
        <p:blipFill>
          <a:blip r:embed="rId6"/>
          <a:stretch>
            <a:fillRect/>
          </a:stretch>
        </p:blipFill>
        <p:spPr>
          <a:xfrm>
            <a:off x="10418445" y="93345"/>
            <a:ext cx="1475125" cy="68400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2"/>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2000" y="121385"/>
            <a:ext cx="1540708" cy="683999"/>
          </a:xfrm>
          <a:prstGeom prst="rect">
            <a:avLst/>
          </a:prstGeom>
          <a:effectLst/>
        </p:spPr>
      </p:pic>
      <p:pic>
        <p:nvPicPr>
          <p:cNvPr id="10" name="图片 9"/>
          <p:cNvPicPr>
            <a:picLocks noChangeAspect="1"/>
          </p:cNvPicPr>
          <p:nvPr/>
        </p:nvPicPr>
        <p:blipFill rotWithShape="1">
          <a:blip r:embed="rId4"/>
          <a:srcRect r="22128"/>
          <a:stretch>
            <a:fillRect/>
          </a:stretch>
        </p:blipFill>
        <p:spPr>
          <a:xfrm flipV="1">
            <a:off x="9762304" y="144000"/>
            <a:ext cx="2435443" cy="829128"/>
          </a:xfrm>
          <a:prstGeom prst="rect">
            <a:avLst/>
          </a:prstGeom>
        </p:spPr>
      </p:pic>
      <p:sp>
        <p:nvSpPr>
          <p:cNvPr id="9" name="矩形 8"/>
          <p:cNvSpPr/>
          <p:nvPr/>
        </p:nvSpPr>
        <p:spPr>
          <a:xfrm>
            <a:off x="0" y="0"/>
            <a:ext cx="12192000" cy="2180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传习22"/>
          <p:cNvPicPr>
            <a:picLocks noChangeAspect="1"/>
          </p:cNvPicPr>
          <p:nvPr/>
        </p:nvPicPr>
        <p:blipFill>
          <a:blip r:embed="rId5">
            <a:lum bright="100000"/>
          </a:blip>
          <a:stretch>
            <a:fillRect/>
          </a:stretch>
        </p:blipFill>
        <p:spPr>
          <a:xfrm>
            <a:off x="10417175" y="85090"/>
            <a:ext cx="1475555" cy="684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4"/>
          <a:srcRect r="22585"/>
          <a:stretch>
            <a:fillRect/>
          </a:stretch>
        </p:blipFill>
        <p:spPr>
          <a:xfrm>
            <a:off x="9776593" y="35995"/>
            <a:ext cx="2421156" cy="829128"/>
          </a:xfrm>
          <a:prstGeom prst="rect">
            <a:avLst/>
          </a:prstGeom>
        </p:spPr>
      </p:pic>
      <p:sp>
        <p:nvSpPr>
          <p:cNvPr id="12" name="矩形 11"/>
          <p:cNvSpPr/>
          <p:nvPr/>
        </p:nvSpPr>
        <p:spPr>
          <a:xfrm>
            <a:off x="0" y="828000"/>
            <a:ext cx="12192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占位符 1"/>
          <p:cNvSpPr>
            <a:spLocks noGrp="1"/>
          </p:cNvSpPr>
          <p:nvPr>
            <p:ph type="title"/>
          </p:nvPr>
        </p:nvSpPr>
        <p:spPr>
          <a:xfrm>
            <a:off x="612000" y="252000"/>
            <a:ext cx="7200000" cy="576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dirty="0" smtClean="0"/>
              <a:t>单击此处编辑母版标题样式</a:t>
            </a:r>
            <a:endParaRPr lang="zh-CN" altLang="en-US" dirty="0"/>
          </a:p>
        </p:txBody>
      </p:sp>
      <p:sp>
        <p:nvSpPr>
          <p:cNvPr id="14" name="文本占位符 13"/>
          <p:cNvSpPr>
            <a:spLocks noGrp="1"/>
          </p:cNvSpPr>
          <p:nvPr>
            <p:ph type="body" idx="1"/>
          </p:nvPr>
        </p:nvSpPr>
        <p:spPr>
          <a:xfrm>
            <a:off x="612000" y="1260000"/>
            <a:ext cx="10620000" cy="486000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5" name="图片 14" descr="传习22"/>
          <p:cNvPicPr>
            <a:picLocks noChangeAspect="1"/>
          </p:cNvPicPr>
          <p:nvPr/>
        </p:nvPicPr>
        <p:blipFill>
          <a:blip r:embed="rId5"/>
          <a:stretch>
            <a:fillRect/>
          </a:stretch>
        </p:blipFill>
        <p:spPr>
          <a:xfrm>
            <a:off x="10474325" y="189865"/>
            <a:ext cx="1475895" cy="6840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Lst>
  <p:txStyles>
    <p:title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占位符 1"/>
          <p:cNvSpPr>
            <a:spLocks noGrp="1"/>
          </p:cNvSpPr>
          <p:nvPr>
            <p:ph type="title"/>
          </p:nvPr>
        </p:nvSpPr>
        <p:spPr>
          <a:xfrm>
            <a:off x="612000" y="252000"/>
            <a:ext cx="7200000" cy="576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dirty="0" smtClean="0"/>
              <a:t>单击此处编辑母版标题样式</a:t>
            </a:r>
          </a:p>
        </p:txBody>
      </p:sp>
      <p:sp>
        <p:nvSpPr>
          <p:cNvPr id="8" name="文本占位符 7"/>
          <p:cNvSpPr>
            <a:spLocks noGrp="1"/>
          </p:cNvSpPr>
          <p:nvPr>
            <p:ph type="body" idx="1"/>
          </p:nvPr>
        </p:nvSpPr>
        <p:spPr>
          <a:xfrm>
            <a:off x="612000" y="1260000"/>
            <a:ext cx="10620000" cy="486000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9" name="图片 8"/>
          <p:cNvPicPr>
            <a:picLocks noChangeAspect="1"/>
          </p:cNvPicPr>
          <p:nvPr/>
        </p:nvPicPr>
        <p:blipFill rotWithShape="1">
          <a:blip r:embed="rId3"/>
          <a:srcRect r="22128"/>
          <a:stretch>
            <a:fillRect/>
          </a:stretch>
        </p:blipFill>
        <p:spPr>
          <a:xfrm>
            <a:off x="9762304" y="36102"/>
            <a:ext cx="2435443" cy="829128"/>
          </a:xfrm>
          <a:prstGeom prst="rect">
            <a:avLst/>
          </a:prstGeom>
        </p:spPr>
      </p:pic>
      <p:sp>
        <p:nvSpPr>
          <p:cNvPr id="13" name="矩形 12"/>
          <p:cNvSpPr/>
          <p:nvPr/>
        </p:nvSpPr>
        <p:spPr>
          <a:xfrm>
            <a:off x="0" y="828000"/>
            <a:ext cx="12192000" cy="10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传习22"/>
          <p:cNvPicPr>
            <a:picLocks noChangeAspect="1"/>
          </p:cNvPicPr>
          <p:nvPr/>
        </p:nvPicPr>
        <p:blipFill>
          <a:blip r:embed="rId4">
            <a:lum bright="100000"/>
          </a:blip>
          <a:stretch>
            <a:fillRect/>
          </a:stretch>
        </p:blipFill>
        <p:spPr>
          <a:xfrm>
            <a:off x="10461625" y="175260"/>
            <a:ext cx="1476096" cy="6840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3200" b="1" kern="1200">
          <a:solidFill>
            <a:srgbClr val="FF00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p:nvSpPr>
        <p:spPr>
          <a:xfrm>
            <a:off x="-14605" y="-1"/>
            <a:ext cx="12192000" cy="6639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矩形 8"/>
          <p:cNvSpPr/>
          <p:nvPr/>
        </p:nvSpPr>
        <p:spPr>
          <a:xfrm>
            <a:off x="0" y="6639951"/>
            <a:ext cx="12192000" cy="218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3"/>
          <a:srcRect t="1" r="22230" b="-15893"/>
          <a:stretch>
            <a:fillRect/>
          </a:stretch>
        </p:blipFill>
        <p:spPr>
          <a:xfrm>
            <a:off x="9759732" y="5865350"/>
            <a:ext cx="2432267" cy="960900"/>
          </a:xfrm>
          <a:prstGeom prst="rect">
            <a:avLst/>
          </a:prstGeom>
        </p:spPr>
      </p:pic>
      <p:pic>
        <p:nvPicPr>
          <p:cNvPr id="15" name="图片 14" descr="传习22"/>
          <p:cNvPicPr>
            <a:picLocks noChangeAspect="1"/>
          </p:cNvPicPr>
          <p:nvPr/>
        </p:nvPicPr>
        <p:blipFill>
          <a:blip r:embed="rId4"/>
          <a:stretch>
            <a:fillRect/>
          </a:stretch>
        </p:blipFill>
        <p:spPr>
          <a:xfrm>
            <a:off x="10429875" y="6052185"/>
            <a:ext cx="1475895" cy="684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6220" y="1537970"/>
            <a:ext cx="9180195" cy="1542415"/>
          </a:xfrm>
        </p:spPr>
        <p:txBody>
          <a:bodyPr/>
          <a:lstStyle/>
          <a:p>
            <a:pPr algn="ctr"/>
            <a:r>
              <a:rPr lang="en-US" altLang="zh-CN" dirty="0"/>
              <a:t>CSS3  </a:t>
            </a:r>
            <a:r>
              <a:rPr lang="zh-CN" altLang="en-US" dirty="0" smtClean="0"/>
              <a:t>页面布局</a:t>
            </a:r>
            <a:endParaRPr lang="zh-CN" altLang="en-US" dirty="0"/>
          </a:p>
        </p:txBody>
      </p:sp>
      <p:sp>
        <p:nvSpPr>
          <p:cNvPr id="3" name="副标题 2"/>
          <p:cNvSpPr>
            <a:spLocks noGrp="1"/>
          </p:cNvSpPr>
          <p:nvPr>
            <p:ph type="subTitle" idx="1"/>
          </p:nvPr>
        </p:nvSpPr>
        <p:spPr>
          <a:xfrm>
            <a:off x="8737600" y="5764530"/>
            <a:ext cx="3129280" cy="612140"/>
          </a:xfrm>
        </p:spPr>
        <p:txBody>
          <a:bodyPr/>
          <a:lstStyle/>
          <a:p>
            <a:pPr algn="ctr"/>
            <a:r>
              <a:rPr lang="en-US" altLang="zh-CN" sz="4000">
                <a:solidFill>
                  <a:srgbClr val="C00000"/>
                </a:solidFill>
              </a:rPr>
              <a:t> </a:t>
            </a:r>
          </a:p>
        </p:txBody>
      </p:sp>
      <p:sp>
        <p:nvSpPr>
          <p:cNvPr id="4" name="文本占位符 3"/>
          <p:cNvSpPr>
            <a:spLocks noGrp="1"/>
          </p:cNvSpPr>
          <p:nvPr>
            <p:ph type="body" sz="quarter" idx="10"/>
          </p:nvPr>
        </p:nvSpPr>
        <p:spPr>
          <a:xfrm>
            <a:off x="3906720" y="5937900"/>
            <a:ext cx="3996000" cy="504000"/>
          </a:xfrm>
        </p:spPr>
        <p:txBody>
          <a:bodyPr/>
          <a:lstStyle/>
          <a:p>
            <a:pPr algn="ctr"/>
            <a:r>
              <a:rPr lang="en-US" altLang="zh-CN" dirty="0" smtClean="0">
                <a:solidFill>
                  <a:schemeClr val="tx1"/>
                </a:solidFill>
              </a:rPr>
              <a:t>2020</a:t>
            </a:r>
            <a:r>
              <a:rPr lang="zh-CN" altLang="en-US" dirty="0" smtClean="0">
                <a:solidFill>
                  <a:schemeClr val="tx1"/>
                </a:solidFill>
              </a:rPr>
              <a:t>年</a:t>
            </a:r>
            <a:r>
              <a:rPr lang="en-US" altLang="zh-CN" dirty="0">
                <a:solidFill>
                  <a:schemeClr val="tx1"/>
                </a:solidFill>
              </a:rPr>
              <a:t>6</a:t>
            </a:r>
            <a:r>
              <a:rPr lang="zh-CN" altLang="en-US" dirty="0" smtClean="0">
                <a:solidFill>
                  <a:schemeClr val="tx1"/>
                </a:solidFill>
              </a:rPr>
              <a:t>月</a:t>
            </a:r>
            <a:r>
              <a:rPr lang="en-US" altLang="zh-CN" smtClean="0">
                <a:solidFill>
                  <a:schemeClr val="tx1"/>
                </a:solidFill>
              </a:rPr>
              <a:t>28</a:t>
            </a:r>
            <a:r>
              <a:rPr lang="zh-CN" altLang="en-US" smtClean="0">
                <a:solidFill>
                  <a:schemeClr val="tx1"/>
                </a:solidFill>
              </a:rPr>
              <a:t>日</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4697232" cy="523240"/>
          </a:xfrm>
        </p:spPr>
        <p:txBody>
          <a:bodyPr/>
          <a:lstStyle/>
          <a:p>
            <a:r>
              <a:rPr lang="zh-CN" altLang="en-US" sz="3600" dirty="0" smtClean="0"/>
              <a:t>浮动布局模式</a:t>
            </a:r>
            <a:endParaRPr lang="zh-CN" altLang="en-US" sz="3600" dirty="0"/>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8" name="内容占位符 2"/>
          <p:cNvSpPr>
            <a:spLocks noGrp="1"/>
          </p:cNvSpPr>
          <p:nvPr/>
        </p:nvSpPr>
        <p:spPr>
          <a:xfrm>
            <a:off x="528880" y="1034124"/>
            <a:ext cx="10600439"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endParaRPr lang="en-US" altLang="zh-CN" dirty="0"/>
          </a:p>
        </p:txBody>
      </p:sp>
      <p:sp>
        <p:nvSpPr>
          <p:cNvPr id="9" name="内容占位符 2"/>
          <p:cNvSpPr>
            <a:spLocks noGrp="1"/>
          </p:cNvSpPr>
          <p:nvPr/>
        </p:nvSpPr>
        <p:spPr>
          <a:xfrm>
            <a:off x="716626" y="1034124"/>
            <a:ext cx="10931676"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r>
              <a:rPr lang="zh-CN" altLang="en-US" sz="2400" b="0" dirty="0" smtClean="0"/>
              <a:t>在表格布局之后 </a:t>
            </a:r>
            <a:r>
              <a:rPr lang="en-US" altLang="zh-CN" sz="2400" b="0" dirty="0" smtClean="0"/>
              <a:t>, </a:t>
            </a:r>
            <a:r>
              <a:rPr lang="zh-CN" altLang="en-US" sz="2400" b="0" dirty="0" smtClean="0"/>
              <a:t>盛行一种布局 </a:t>
            </a:r>
            <a:r>
              <a:rPr lang="en-US" altLang="zh-CN" sz="2400" b="0" dirty="0" smtClean="0"/>
              <a:t>– </a:t>
            </a:r>
            <a:r>
              <a:rPr lang="zh-CN" altLang="en-US" sz="2400" b="0" dirty="0" smtClean="0"/>
              <a:t>浮动布局 </a:t>
            </a:r>
            <a:r>
              <a:rPr lang="en-US" altLang="zh-CN" sz="2400" b="0" dirty="0" smtClean="0"/>
              <a:t>. </a:t>
            </a:r>
            <a:r>
              <a:rPr lang="zh-CN" altLang="en-US" sz="2400" b="0" dirty="0" smtClean="0"/>
              <a:t>最为经典的是</a:t>
            </a:r>
            <a:r>
              <a:rPr lang="en-US" altLang="zh-CN" sz="2400" b="0" dirty="0" smtClean="0"/>
              <a:t>”</a:t>
            </a:r>
            <a:r>
              <a:rPr lang="zh-CN" altLang="en-US" sz="2400" b="0" dirty="0" smtClean="0"/>
              <a:t>圣杯</a:t>
            </a:r>
            <a:r>
              <a:rPr lang="en-US" altLang="zh-CN" sz="2400" b="0" dirty="0" smtClean="0"/>
              <a:t>” </a:t>
            </a:r>
            <a:r>
              <a:rPr lang="zh-CN" altLang="en-US" sz="2400" b="0" dirty="0" smtClean="0"/>
              <a:t>与</a:t>
            </a:r>
            <a:r>
              <a:rPr lang="en-US" altLang="zh-CN" sz="2400" b="0" dirty="0" smtClean="0"/>
              <a:t> “</a:t>
            </a:r>
            <a:r>
              <a:rPr lang="zh-CN" altLang="en-US" sz="2400" b="0" dirty="0" smtClean="0"/>
              <a:t>双飞翼</a:t>
            </a:r>
            <a:r>
              <a:rPr lang="en-US" altLang="zh-CN" sz="2400" b="0" dirty="0" smtClean="0"/>
              <a:t>”</a:t>
            </a:r>
          </a:p>
          <a:p>
            <a:pPr>
              <a:lnSpc>
                <a:spcPct val="150000"/>
              </a:lnSpc>
            </a:pPr>
            <a:r>
              <a:rPr lang="zh-CN" altLang="en-US" sz="2400" b="0" dirty="0" smtClean="0"/>
              <a:t>其实 </a:t>
            </a:r>
            <a:r>
              <a:rPr lang="en-US" altLang="zh-CN" sz="2400" b="0" dirty="0"/>
              <a:t>CSS </a:t>
            </a:r>
            <a:r>
              <a:rPr lang="zh-CN" altLang="en-US" sz="2400" b="0" dirty="0"/>
              <a:t>中的浮动布局，它的初衷并不是用来布局的，而是用来处理文本的一种排版方式。但是广大的 </a:t>
            </a:r>
            <a:r>
              <a:rPr lang="en-US" altLang="zh-CN" sz="2400" b="0" dirty="0" err="1"/>
              <a:t>CSSer</a:t>
            </a:r>
            <a:r>
              <a:rPr lang="en-US" altLang="zh-CN" sz="2400" b="0" dirty="0"/>
              <a:t> </a:t>
            </a:r>
            <a:r>
              <a:rPr lang="zh-CN" altLang="en-US" sz="2400" b="0" dirty="0"/>
              <a:t>发挥其无穷的智慧，硬是将其用于 </a:t>
            </a:r>
            <a:r>
              <a:rPr lang="en-US" altLang="zh-CN" sz="2400" b="0" dirty="0"/>
              <a:t>Web </a:t>
            </a:r>
            <a:r>
              <a:rPr lang="zh-CN" altLang="en-US" sz="2400" b="0" dirty="0"/>
              <a:t>的布局中</a:t>
            </a:r>
            <a:r>
              <a:rPr lang="zh-CN" altLang="en-US" sz="2400" b="0" dirty="0" smtClean="0"/>
              <a:t>。这种</a:t>
            </a:r>
            <a:r>
              <a:rPr lang="zh-CN" altLang="en-US" sz="2400" b="0" dirty="0"/>
              <a:t>布局方式成为一种主流的布局方式，并且持续了很多年。直到 </a:t>
            </a:r>
            <a:r>
              <a:rPr lang="en-US" altLang="zh-CN" sz="2400" b="0" dirty="0"/>
              <a:t>Flexbox </a:t>
            </a:r>
            <a:r>
              <a:rPr lang="zh-CN" altLang="en-US" sz="2400" b="0" dirty="0"/>
              <a:t>布局的出现和移动端的兴起，浮动布局才慢慢的被其取替。</a:t>
            </a:r>
          </a:p>
          <a:p>
            <a:pPr>
              <a:lnSpc>
                <a:spcPct val="150000"/>
              </a:lnSpc>
            </a:pPr>
            <a:endParaRPr lang="en-US" altLang="zh-CN" dirty="0"/>
          </a:p>
        </p:txBody>
      </p:sp>
      <p:pic>
        <p:nvPicPr>
          <p:cNvPr id="3" name="图片 2"/>
          <p:cNvPicPr>
            <a:picLocks noChangeAspect="1"/>
          </p:cNvPicPr>
          <p:nvPr/>
        </p:nvPicPr>
        <p:blipFill>
          <a:blip r:embed="rId3"/>
          <a:stretch>
            <a:fillRect/>
          </a:stretch>
        </p:blipFill>
        <p:spPr>
          <a:xfrm>
            <a:off x="2274250" y="3937893"/>
            <a:ext cx="7279145" cy="2707627"/>
          </a:xfrm>
          <a:prstGeom prst="rect">
            <a:avLst/>
          </a:prstGeom>
        </p:spPr>
      </p:pic>
    </p:spTree>
    <p:extLst>
      <p:ext uri="{BB962C8B-B14F-4D97-AF65-F5344CB8AC3E}">
        <p14:creationId xmlns:p14="http://schemas.microsoft.com/office/powerpoint/2010/main" val="418486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4318292" cy="523240"/>
          </a:xfrm>
        </p:spPr>
        <p:txBody>
          <a:bodyPr/>
          <a:lstStyle/>
          <a:p>
            <a:r>
              <a:rPr lang="zh-CN" altLang="en-US" sz="3600" dirty="0" smtClean="0"/>
              <a:t>圣杯与双飞翼</a:t>
            </a:r>
            <a:r>
              <a:rPr lang="en-US" altLang="zh-CN" sz="3600" dirty="0" smtClean="0"/>
              <a:t/>
            </a:r>
            <a:br>
              <a:rPr lang="en-US" altLang="zh-CN" sz="3600" dirty="0" smtClean="0"/>
            </a:br>
            <a:endParaRPr lang="zh-CN" altLang="en-US" sz="3600" dirty="0" smtClean="0"/>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7" name="内容占位符 2"/>
          <p:cNvSpPr>
            <a:spLocks noGrp="1"/>
          </p:cNvSpPr>
          <p:nvPr/>
        </p:nvSpPr>
        <p:spPr>
          <a:xfrm>
            <a:off x="1056102" y="1527596"/>
            <a:ext cx="9529521"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lvl="1">
              <a:lnSpc>
                <a:spcPct val="150000"/>
              </a:lnSpc>
            </a:pPr>
            <a:endParaRPr lang="en-US" altLang="zh-CN" sz="1800" b="0" dirty="0"/>
          </a:p>
        </p:txBody>
      </p:sp>
      <p:sp>
        <p:nvSpPr>
          <p:cNvPr id="6" name="内容占位符 2"/>
          <p:cNvSpPr>
            <a:spLocks noGrp="1"/>
          </p:cNvSpPr>
          <p:nvPr/>
        </p:nvSpPr>
        <p:spPr>
          <a:xfrm>
            <a:off x="716626" y="1034124"/>
            <a:ext cx="10600439"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r>
              <a:rPr lang="zh-CN" altLang="en-US" sz="2400" b="0" dirty="0"/>
              <a:t>圣杯</a:t>
            </a:r>
            <a:r>
              <a:rPr lang="zh-CN" altLang="en-US" sz="2400" b="0" dirty="0" smtClean="0"/>
              <a:t>布局与双飞翼布局看起来都是类似效果的  </a:t>
            </a:r>
            <a:r>
              <a:rPr lang="en-US" altLang="zh-CN" sz="2400" b="0" dirty="0" smtClean="0"/>
              <a:t>:  </a:t>
            </a:r>
          </a:p>
          <a:p>
            <a:pPr lvl="1">
              <a:lnSpc>
                <a:spcPct val="150000"/>
              </a:lnSpc>
            </a:pPr>
            <a:r>
              <a:rPr lang="zh-CN" altLang="en-US" sz="2200" b="0" dirty="0" smtClean="0"/>
              <a:t>三列布局  </a:t>
            </a:r>
            <a:r>
              <a:rPr lang="en-US" altLang="zh-CN" sz="2200" b="0" dirty="0" smtClean="0"/>
              <a:t>,  </a:t>
            </a:r>
            <a:r>
              <a:rPr lang="zh-CN" altLang="en-US" sz="2200" b="0" dirty="0" smtClean="0"/>
              <a:t>左右两边宽度固定 </a:t>
            </a:r>
            <a:r>
              <a:rPr lang="en-US" altLang="zh-CN" sz="2200" b="0" dirty="0" smtClean="0"/>
              <a:t>, </a:t>
            </a:r>
            <a:r>
              <a:rPr lang="zh-CN" altLang="en-US" sz="2200" b="0" dirty="0" smtClean="0"/>
              <a:t>中间自适应</a:t>
            </a:r>
            <a:endParaRPr lang="en-US" altLang="zh-CN" sz="1800" b="0" dirty="0"/>
          </a:p>
          <a:p>
            <a:pPr lvl="1">
              <a:lnSpc>
                <a:spcPct val="150000"/>
              </a:lnSpc>
            </a:pPr>
            <a:r>
              <a:rPr lang="zh-CN" altLang="en-US" sz="2200" b="0" dirty="0" smtClean="0"/>
              <a:t>三列全部浮动 </a:t>
            </a:r>
            <a:r>
              <a:rPr lang="en-US" altLang="zh-CN" sz="2200" b="0" dirty="0" smtClean="0"/>
              <a:t>, </a:t>
            </a:r>
            <a:r>
              <a:rPr lang="zh-CN" altLang="en-US" sz="2200" b="0" dirty="0" smtClean="0"/>
              <a:t>左右两列加上负的外边距用于与中间列并排</a:t>
            </a:r>
            <a:endParaRPr lang="en-US" altLang="zh-CN" sz="2200" b="0" dirty="0" smtClean="0"/>
          </a:p>
          <a:p>
            <a:pPr lvl="2">
              <a:lnSpc>
                <a:spcPct val="150000"/>
              </a:lnSpc>
            </a:pPr>
            <a:r>
              <a:rPr lang="zh-CN" altLang="en-US" sz="1800" dirty="0">
                <a:solidFill>
                  <a:srgbClr val="FF0000"/>
                </a:solidFill>
              </a:rPr>
              <a:t>圣杯布局</a:t>
            </a:r>
            <a:r>
              <a:rPr lang="zh-CN" altLang="en-US" sz="1800" b="0" dirty="0"/>
              <a:t>，为了中间</a:t>
            </a:r>
            <a:r>
              <a:rPr lang="en-US" altLang="zh-CN" sz="1800" b="0" dirty="0"/>
              <a:t>div</a:t>
            </a:r>
            <a:r>
              <a:rPr lang="zh-CN" altLang="en-US" sz="1800" b="0" dirty="0"/>
              <a:t>内容不被遮挡，将中间</a:t>
            </a:r>
            <a:r>
              <a:rPr lang="en-US" altLang="zh-CN" sz="1800" b="0" dirty="0"/>
              <a:t>div</a:t>
            </a:r>
            <a:r>
              <a:rPr lang="zh-CN" altLang="en-US" sz="1800" b="0" dirty="0"/>
              <a:t>设置了左右</a:t>
            </a:r>
            <a:r>
              <a:rPr lang="en-US" altLang="zh-CN" sz="1800" b="0" dirty="0"/>
              <a:t>padding-left</a:t>
            </a:r>
            <a:r>
              <a:rPr lang="zh-CN" altLang="en-US" sz="1800" b="0" dirty="0"/>
              <a:t>和</a:t>
            </a:r>
            <a:r>
              <a:rPr lang="en-US" altLang="zh-CN" sz="1800" b="0" dirty="0"/>
              <a:t>padding-right</a:t>
            </a:r>
            <a:r>
              <a:rPr lang="zh-CN" altLang="en-US" sz="1800" b="0" dirty="0"/>
              <a:t>后，将左右两个</a:t>
            </a:r>
            <a:r>
              <a:rPr lang="en-US" altLang="zh-CN" sz="1800" b="0" dirty="0"/>
              <a:t>div</a:t>
            </a:r>
            <a:r>
              <a:rPr lang="zh-CN" altLang="en-US" sz="1800" b="0" dirty="0"/>
              <a:t>用相对布局</a:t>
            </a:r>
            <a:r>
              <a:rPr lang="en-US" altLang="zh-CN" sz="1800" b="0" dirty="0"/>
              <a:t>position: relative</a:t>
            </a:r>
            <a:r>
              <a:rPr lang="zh-CN" altLang="en-US" sz="1800" b="0" dirty="0"/>
              <a:t>并分别配合</a:t>
            </a:r>
            <a:r>
              <a:rPr lang="en-US" altLang="zh-CN" sz="1800" b="0" dirty="0"/>
              <a:t>right</a:t>
            </a:r>
            <a:r>
              <a:rPr lang="zh-CN" altLang="en-US" sz="1800" b="0" dirty="0"/>
              <a:t>和</a:t>
            </a:r>
            <a:r>
              <a:rPr lang="en-US" altLang="zh-CN" sz="1800" b="0" dirty="0"/>
              <a:t>left</a:t>
            </a:r>
            <a:r>
              <a:rPr lang="zh-CN" altLang="en-US" sz="1800" b="0" dirty="0"/>
              <a:t>属性，以便左右两栏</a:t>
            </a:r>
            <a:r>
              <a:rPr lang="en-US" altLang="zh-CN" sz="1800" b="0" dirty="0"/>
              <a:t>div</a:t>
            </a:r>
            <a:r>
              <a:rPr lang="zh-CN" altLang="en-US" sz="1800" b="0" dirty="0"/>
              <a:t>移动后不遮挡中间</a:t>
            </a:r>
            <a:r>
              <a:rPr lang="en-US" altLang="zh-CN" sz="1800" b="0" dirty="0"/>
              <a:t>div</a:t>
            </a:r>
            <a:r>
              <a:rPr lang="zh-CN" altLang="en-US" sz="1800" b="0" dirty="0" smtClean="0"/>
              <a:t>。</a:t>
            </a:r>
            <a:endParaRPr lang="en-US" altLang="zh-CN" sz="1800" b="0" dirty="0"/>
          </a:p>
          <a:p>
            <a:pPr lvl="2">
              <a:lnSpc>
                <a:spcPct val="150000"/>
              </a:lnSpc>
            </a:pPr>
            <a:r>
              <a:rPr lang="zh-CN" altLang="en-US" sz="1800" dirty="0" smtClean="0">
                <a:solidFill>
                  <a:srgbClr val="FF0000"/>
                </a:solidFill>
              </a:rPr>
              <a:t>双</a:t>
            </a:r>
            <a:r>
              <a:rPr lang="zh-CN" altLang="en-US" sz="1800" dirty="0">
                <a:solidFill>
                  <a:srgbClr val="FF0000"/>
                </a:solidFill>
              </a:rPr>
              <a:t>飞翼布局</a:t>
            </a:r>
            <a:r>
              <a:rPr lang="zh-CN" altLang="en-US" sz="1800" b="0" dirty="0"/>
              <a:t>，为了中间</a:t>
            </a:r>
            <a:r>
              <a:rPr lang="en-US" altLang="zh-CN" sz="1800" b="0" dirty="0"/>
              <a:t>div</a:t>
            </a:r>
            <a:r>
              <a:rPr lang="zh-CN" altLang="en-US" sz="1800" b="0" dirty="0"/>
              <a:t>内容不被遮挡，直接在中间</a:t>
            </a:r>
            <a:r>
              <a:rPr lang="en-US" altLang="zh-CN" sz="1800" b="0" dirty="0"/>
              <a:t>div</a:t>
            </a:r>
            <a:r>
              <a:rPr lang="zh-CN" altLang="en-US" sz="1800" b="0" dirty="0"/>
              <a:t>内部创建子</a:t>
            </a:r>
            <a:r>
              <a:rPr lang="en-US" altLang="zh-CN" sz="1800" b="0" dirty="0"/>
              <a:t>div</a:t>
            </a:r>
            <a:r>
              <a:rPr lang="zh-CN" altLang="en-US" sz="1800" b="0" dirty="0"/>
              <a:t>用于放置内容，在该子</a:t>
            </a:r>
            <a:r>
              <a:rPr lang="en-US" altLang="zh-CN" sz="1800" b="0" dirty="0"/>
              <a:t>div</a:t>
            </a:r>
            <a:r>
              <a:rPr lang="zh-CN" altLang="en-US" sz="1800" b="0" dirty="0"/>
              <a:t>里用</a:t>
            </a:r>
            <a:r>
              <a:rPr lang="en-US" altLang="zh-CN" sz="1800" b="0" dirty="0"/>
              <a:t>margin-left</a:t>
            </a:r>
            <a:r>
              <a:rPr lang="zh-CN" altLang="en-US" sz="1800" b="0" dirty="0"/>
              <a:t>和</a:t>
            </a:r>
            <a:r>
              <a:rPr lang="en-US" altLang="zh-CN" sz="1800" b="0" dirty="0"/>
              <a:t>margin-right</a:t>
            </a:r>
            <a:r>
              <a:rPr lang="zh-CN" altLang="en-US" sz="1800" b="0" dirty="0"/>
              <a:t>为左右两栏</a:t>
            </a:r>
            <a:r>
              <a:rPr lang="en-US" altLang="zh-CN" sz="1800" b="0" dirty="0"/>
              <a:t>div</a:t>
            </a:r>
            <a:r>
              <a:rPr lang="zh-CN" altLang="en-US" sz="1800" b="0" dirty="0"/>
              <a:t>留出位置。</a:t>
            </a:r>
            <a:endParaRPr lang="en-US" altLang="zh-CN" sz="1800" b="0" dirty="0"/>
          </a:p>
        </p:txBody>
      </p:sp>
      <p:pic>
        <p:nvPicPr>
          <p:cNvPr id="4" name="图片 3"/>
          <p:cNvPicPr>
            <a:picLocks noChangeAspect="1"/>
          </p:cNvPicPr>
          <p:nvPr/>
        </p:nvPicPr>
        <p:blipFill rotWithShape="1">
          <a:blip r:embed="rId3"/>
          <a:srcRect l="7217" t="9759" r="7626" b="6523"/>
          <a:stretch/>
        </p:blipFill>
        <p:spPr>
          <a:xfrm>
            <a:off x="6417274" y="4997592"/>
            <a:ext cx="2150077" cy="1766731"/>
          </a:xfrm>
          <a:prstGeom prst="rect">
            <a:avLst/>
          </a:prstGeom>
        </p:spPr>
      </p:pic>
      <p:pic>
        <p:nvPicPr>
          <p:cNvPr id="5" name="图片 4"/>
          <p:cNvPicPr>
            <a:picLocks noChangeAspect="1"/>
          </p:cNvPicPr>
          <p:nvPr/>
        </p:nvPicPr>
        <p:blipFill>
          <a:blip r:embed="rId4"/>
          <a:stretch>
            <a:fillRect/>
          </a:stretch>
        </p:blipFill>
        <p:spPr>
          <a:xfrm>
            <a:off x="2413686" y="4997593"/>
            <a:ext cx="2215979" cy="1842499"/>
          </a:xfrm>
          <a:prstGeom prst="rect">
            <a:avLst/>
          </a:prstGeom>
        </p:spPr>
      </p:pic>
    </p:spTree>
    <p:extLst>
      <p:ext uri="{BB962C8B-B14F-4D97-AF65-F5344CB8AC3E}">
        <p14:creationId xmlns:p14="http://schemas.microsoft.com/office/powerpoint/2010/main" val="120298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4318292" cy="523240"/>
          </a:xfrm>
        </p:spPr>
        <p:txBody>
          <a:bodyPr/>
          <a:lstStyle/>
          <a:p>
            <a:r>
              <a:rPr lang="zh-CN" altLang="en-US" sz="3600" dirty="0" smtClean="0"/>
              <a:t>圣杯与双飞翼</a:t>
            </a:r>
            <a:r>
              <a:rPr lang="en-US" altLang="zh-CN" sz="3600" dirty="0" smtClean="0"/>
              <a:t/>
            </a:r>
            <a:br>
              <a:rPr lang="en-US" altLang="zh-CN" sz="3600" dirty="0" smtClean="0"/>
            </a:br>
            <a:endParaRPr lang="zh-CN" altLang="en-US" sz="3600" dirty="0" smtClean="0"/>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7" name="内容占位符 2"/>
          <p:cNvSpPr>
            <a:spLocks noGrp="1"/>
          </p:cNvSpPr>
          <p:nvPr/>
        </p:nvSpPr>
        <p:spPr>
          <a:xfrm>
            <a:off x="1056102" y="1527596"/>
            <a:ext cx="9529521"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lvl="1">
              <a:lnSpc>
                <a:spcPct val="150000"/>
              </a:lnSpc>
            </a:pPr>
            <a:endParaRPr lang="en-US" altLang="zh-CN" sz="1800" b="0" dirty="0"/>
          </a:p>
        </p:txBody>
      </p:sp>
      <p:sp>
        <p:nvSpPr>
          <p:cNvPr id="2" name="矩形 1"/>
          <p:cNvSpPr/>
          <p:nvPr/>
        </p:nvSpPr>
        <p:spPr>
          <a:xfrm>
            <a:off x="1120346" y="1527596"/>
            <a:ext cx="9621796" cy="2339102"/>
          </a:xfrm>
          <a:prstGeom prst="rect">
            <a:avLst/>
          </a:prstGeom>
          <a:ln w="12700">
            <a:solidFill>
              <a:schemeClr val="accent2"/>
            </a:solidFill>
          </a:ln>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圣杯布局</a:t>
            </a:r>
            <a:r>
              <a:rPr lang="zh-CN" altLang="en-US" dirty="0"/>
              <a:t>：左、中、右。中间的宽度为100%，独占一行。使用负边距（margin-left）把左右两列拉到和中间列同一行。</a:t>
            </a:r>
          </a:p>
          <a:p>
            <a:endParaRPr lang="zh-CN" altLang="en-US" dirty="0"/>
          </a:p>
          <a:p>
            <a:r>
              <a:rPr lang="zh-CN" altLang="en-US" dirty="0"/>
              <a:t>    左列使用margin-left:-100%；</a:t>
            </a:r>
          </a:p>
          <a:p>
            <a:endParaRPr lang="zh-CN" altLang="en-US" dirty="0"/>
          </a:p>
          <a:p>
            <a:r>
              <a:rPr lang="zh-CN" altLang="en-US" dirty="0"/>
              <a:t>    右例使用margin-left: -右列宽度；</a:t>
            </a:r>
          </a:p>
          <a:p>
            <a:endParaRPr lang="zh-CN" altLang="en-US" dirty="0"/>
          </a:p>
          <a:p>
            <a:r>
              <a:rPr lang="zh-CN" altLang="en-US" dirty="0"/>
              <a:t>同时左、中、右三列的容器设置左右padding来给左右两列留下相应宽度（左、右列宽度）</a:t>
            </a:r>
            <a:r>
              <a:rPr lang="zh-CN" altLang="en-US" dirty="0" smtClean="0"/>
              <a:t>。</a:t>
            </a:r>
            <a:endParaRPr lang="zh-CN" altLang="en-US" dirty="0"/>
          </a:p>
        </p:txBody>
      </p:sp>
      <p:sp>
        <p:nvSpPr>
          <p:cNvPr id="3" name="Rectangle 1"/>
          <p:cNvSpPr>
            <a:spLocks noChangeArrowheads="1"/>
          </p:cNvSpPr>
          <p:nvPr/>
        </p:nvSpPr>
        <p:spPr bwMode="auto">
          <a:xfrm>
            <a:off x="1120346" y="4034245"/>
            <a:ext cx="9621795" cy="2339102"/>
          </a:xfrm>
          <a:prstGeom prst="rect">
            <a:avLst/>
          </a:prstGeom>
          <a:noFill/>
          <a:ln w="1905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zh-CN" sz="2000" b="1" dirty="0">
                <a:solidFill>
                  <a:srgbClr val="FF0000"/>
                </a:solidFill>
                <a:latin typeface="微软雅黑" panose="020B0503020204020204" pitchFamily="34" charset="-122"/>
                <a:ea typeface="微软雅黑" panose="020B0503020204020204" pitchFamily="34" charset="-122"/>
              </a:rPr>
              <a:t>双飞翼布局</a:t>
            </a:r>
            <a:r>
              <a:rPr lang="zh-CN" altLang="zh-CN" dirty="0"/>
              <a:t>和圣杯布局类似，也是左，中，右三列，中列里面会再套一个容器</a:t>
            </a:r>
            <a:r>
              <a:rPr lang="zh-CN" altLang="zh-CN" dirty="0" smtClean="0"/>
              <a:t>。</a:t>
            </a:r>
            <a:endParaRPr lang="en-US" altLang="zh-CN" dirty="0" smtClean="0"/>
          </a:p>
          <a:p>
            <a:pPr marR="0" lvl="0" indent="0" fontAlgn="base">
              <a:lnSpc>
                <a:spcPct val="100000"/>
              </a:lnSpc>
              <a:spcBef>
                <a:spcPct val="0"/>
              </a:spcBef>
              <a:spcAft>
                <a:spcPct val="0"/>
              </a:spcAft>
              <a:buClrTx/>
              <a:buSzTx/>
              <a:buFontTx/>
              <a:buNone/>
              <a:tabLst/>
            </a:pPr>
            <a:endParaRPr lang="zh-CN" altLang="zh-CN" dirty="0"/>
          </a:p>
          <a:p>
            <a:pPr marR="0" lvl="0" indent="0" fontAlgn="base">
              <a:lnSpc>
                <a:spcPct val="100000"/>
              </a:lnSpc>
              <a:spcBef>
                <a:spcPct val="0"/>
              </a:spcBef>
              <a:spcAft>
                <a:spcPct val="0"/>
              </a:spcAft>
              <a:buClrTx/>
              <a:buSzTx/>
              <a:buFontTx/>
              <a:buChar char="•"/>
              <a:tabLst/>
            </a:pPr>
            <a:r>
              <a:rPr lang="zh-CN" altLang="zh-CN" dirty="0"/>
              <a:t>中列宽度设置为100%</a:t>
            </a:r>
            <a:r>
              <a:rPr lang="zh-CN" altLang="zh-CN" dirty="0" smtClean="0"/>
              <a:t>；</a:t>
            </a:r>
            <a:endParaRPr lang="en-US" altLang="zh-CN" dirty="0" smtClean="0"/>
          </a:p>
          <a:p>
            <a:pPr marR="0" lvl="0" indent="0" fontAlgn="base">
              <a:lnSpc>
                <a:spcPct val="100000"/>
              </a:lnSpc>
              <a:spcBef>
                <a:spcPct val="0"/>
              </a:spcBef>
              <a:spcAft>
                <a:spcPct val="0"/>
              </a:spcAft>
              <a:buClrTx/>
              <a:buSzTx/>
              <a:buFontTx/>
              <a:buChar char="•"/>
              <a:tabLst/>
            </a:pPr>
            <a:endParaRPr lang="en-US" altLang="zh-CN" dirty="0"/>
          </a:p>
          <a:p>
            <a:pPr marR="0" lvl="0" indent="0" fontAlgn="base">
              <a:lnSpc>
                <a:spcPct val="100000"/>
              </a:lnSpc>
              <a:spcBef>
                <a:spcPct val="0"/>
              </a:spcBef>
              <a:spcAft>
                <a:spcPct val="0"/>
              </a:spcAft>
              <a:buClrTx/>
              <a:buSzTx/>
              <a:buFontTx/>
              <a:buChar char="•"/>
              <a:tabLst/>
            </a:pPr>
            <a:r>
              <a:rPr lang="zh-CN" altLang="zh-CN" dirty="0" smtClean="0"/>
              <a:t>使用</a:t>
            </a:r>
            <a:r>
              <a:rPr lang="zh-CN" altLang="zh-CN" dirty="0"/>
              <a:t>负边距margin-left把左右两列拉到和中列同一行</a:t>
            </a:r>
            <a:r>
              <a:rPr lang="zh-CN" altLang="zh-CN" dirty="0" smtClean="0"/>
              <a:t>；</a:t>
            </a:r>
            <a:endParaRPr lang="en-US" altLang="zh-CN" dirty="0" smtClean="0"/>
          </a:p>
          <a:p>
            <a:pPr marR="0" lvl="0" indent="0" fontAlgn="base">
              <a:lnSpc>
                <a:spcPct val="100000"/>
              </a:lnSpc>
              <a:spcBef>
                <a:spcPct val="0"/>
              </a:spcBef>
              <a:spcAft>
                <a:spcPct val="0"/>
              </a:spcAft>
              <a:buClrTx/>
              <a:buSzTx/>
              <a:buFontTx/>
              <a:buChar char="•"/>
              <a:tabLst/>
            </a:pPr>
            <a:endParaRPr lang="zh-CN" altLang="zh-CN" dirty="0"/>
          </a:p>
          <a:p>
            <a:pPr marR="0" lvl="0" indent="0" fontAlgn="base">
              <a:lnSpc>
                <a:spcPct val="100000"/>
              </a:lnSpc>
              <a:spcBef>
                <a:spcPct val="0"/>
              </a:spcBef>
              <a:spcAft>
                <a:spcPct val="0"/>
              </a:spcAft>
              <a:buClrTx/>
              <a:buSzTx/>
              <a:buFontTx/>
              <a:buChar char="•"/>
              <a:tabLst/>
            </a:pPr>
            <a:r>
              <a:rPr lang="zh-CN" altLang="zh-CN" dirty="0"/>
              <a:t>在中列内的容器div设置margin-left和margin-right给左右两列留下对应的空间。</a:t>
            </a:r>
          </a:p>
          <a:p>
            <a:pPr marR="0" lvl="0" indent="0" fontAlgn="base">
              <a:lnSpc>
                <a:spcPct val="100000"/>
              </a:lnSpc>
              <a:spcBef>
                <a:spcPct val="0"/>
              </a:spcBef>
              <a:spcAft>
                <a:spcPct val="0"/>
              </a:spcAft>
              <a:buClrTx/>
              <a:buSzTx/>
              <a:buFontTx/>
              <a:buNone/>
              <a:tabLst/>
            </a:pPr>
            <a:endParaRPr lang="zh-CN" altLang="zh-CN" dirty="0"/>
          </a:p>
        </p:txBody>
      </p:sp>
    </p:spTree>
    <p:extLst>
      <p:ext uri="{BB962C8B-B14F-4D97-AF65-F5344CB8AC3E}">
        <p14:creationId xmlns:p14="http://schemas.microsoft.com/office/powerpoint/2010/main" val="217637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4697232" cy="523240"/>
          </a:xfrm>
        </p:spPr>
        <p:txBody>
          <a:bodyPr/>
          <a:lstStyle/>
          <a:p>
            <a:r>
              <a:rPr lang="zh-CN" altLang="en-US" sz="3600" dirty="0" smtClean="0"/>
              <a:t>浮动布局模式</a:t>
            </a:r>
            <a:endParaRPr lang="zh-CN" altLang="en-US" sz="3600" dirty="0"/>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8" name="内容占位符 2"/>
          <p:cNvSpPr>
            <a:spLocks noGrp="1"/>
          </p:cNvSpPr>
          <p:nvPr/>
        </p:nvSpPr>
        <p:spPr>
          <a:xfrm>
            <a:off x="528880" y="1034124"/>
            <a:ext cx="10600439"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endParaRPr lang="en-US" altLang="zh-CN" dirty="0"/>
          </a:p>
        </p:txBody>
      </p:sp>
      <p:sp>
        <p:nvSpPr>
          <p:cNvPr id="9" name="内容占位符 2"/>
          <p:cNvSpPr>
            <a:spLocks noGrp="1"/>
          </p:cNvSpPr>
          <p:nvPr/>
        </p:nvSpPr>
        <p:spPr>
          <a:xfrm>
            <a:off x="784253" y="1213366"/>
            <a:ext cx="10600439" cy="5449054"/>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r>
              <a:rPr lang="zh-CN" altLang="en-US" sz="2000" b="0" dirty="0" smtClean="0"/>
              <a:t>浮动布局</a:t>
            </a:r>
            <a:r>
              <a:rPr lang="zh-CN" altLang="en-US" sz="2000" b="0" dirty="0"/>
              <a:t>这样做的优点就是在图文混排的时候可以很好的使文字环绕在图片周围。另外当元素浮动了起来之后，它有着块级元素的一些性质例如可以设置宽</a:t>
            </a:r>
            <a:r>
              <a:rPr lang="zh-CN" altLang="en-US" sz="2000" b="0" dirty="0" smtClean="0"/>
              <a:t>高等 </a:t>
            </a:r>
            <a:r>
              <a:rPr lang="en-US" altLang="zh-CN" sz="2000" b="0" dirty="0" smtClean="0"/>
              <a:t>, </a:t>
            </a:r>
            <a:r>
              <a:rPr lang="zh-CN" altLang="en-US" sz="2000" b="0" dirty="0" smtClean="0"/>
              <a:t>并且能够设置方向</a:t>
            </a:r>
            <a:r>
              <a:rPr lang="en-US" altLang="zh-CN" sz="2000" b="0" dirty="0" smtClean="0"/>
              <a:t>(left/right) ,</a:t>
            </a:r>
            <a:r>
              <a:rPr lang="zh-CN" altLang="en-US" sz="2000" b="0" dirty="0" smtClean="0"/>
              <a:t>兼容性较好 </a:t>
            </a:r>
            <a:r>
              <a:rPr lang="en-US" altLang="zh-CN" sz="2000" b="0" dirty="0" smtClean="0"/>
              <a:t>,</a:t>
            </a:r>
            <a:r>
              <a:rPr lang="zh-CN" altLang="en-US" sz="2000" b="0" dirty="0"/>
              <a:t>浮动元素不会挡住没有浮动元素中的文字</a:t>
            </a:r>
            <a:r>
              <a:rPr lang="en-US" altLang="zh-CN" sz="2000" b="0" dirty="0"/>
              <a:t>, </a:t>
            </a:r>
            <a:r>
              <a:rPr lang="zh-CN" altLang="en-US" sz="2000" b="0" dirty="0"/>
              <a:t>没有浮动的文字会自动给浮动的元素让位置。这才是设计浮动的初衷</a:t>
            </a:r>
            <a:r>
              <a:rPr lang="zh-CN" altLang="en-US" sz="2000" b="0" dirty="0" smtClean="0"/>
              <a:t>。</a:t>
            </a:r>
            <a:endParaRPr lang="en-US" altLang="zh-CN" sz="2000" b="0" dirty="0" smtClean="0"/>
          </a:p>
          <a:p>
            <a:pPr>
              <a:lnSpc>
                <a:spcPct val="150000"/>
              </a:lnSpc>
            </a:pPr>
            <a:endParaRPr lang="en-US" altLang="zh-CN" sz="2000" b="0" dirty="0"/>
          </a:p>
          <a:p>
            <a:pPr>
              <a:lnSpc>
                <a:spcPct val="150000"/>
              </a:lnSpc>
            </a:pPr>
            <a:r>
              <a:rPr lang="zh-CN" altLang="en-US" sz="2000" dirty="0"/>
              <a:t>浮动布局最大的问题在于 </a:t>
            </a:r>
            <a:r>
              <a:rPr lang="en-US" altLang="zh-CN" sz="2000" dirty="0"/>
              <a:t>, </a:t>
            </a:r>
            <a:r>
              <a:rPr lang="zh-CN" altLang="en-US" sz="2000" dirty="0"/>
              <a:t>元素都设置了浮动以后</a:t>
            </a:r>
            <a:r>
              <a:rPr lang="en-US" altLang="zh-CN" sz="2000" dirty="0"/>
              <a:t>, </a:t>
            </a:r>
            <a:r>
              <a:rPr lang="zh-CN" altLang="en-US" sz="2000" dirty="0"/>
              <a:t>会出现边框塌陷的问题 </a:t>
            </a:r>
            <a:r>
              <a:rPr lang="en-US" altLang="zh-CN" sz="2000" b="0" dirty="0"/>
              <a:t>, </a:t>
            </a:r>
            <a:r>
              <a:rPr lang="zh-CN" altLang="en-US" sz="2000" b="0" dirty="0"/>
              <a:t>而边框塌陷的解决方法有很多种</a:t>
            </a:r>
            <a:r>
              <a:rPr lang="en-US" altLang="zh-CN" sz="2000" b="0" dirty="0"/>
              <a:t>, </a:t>
            </a:r>
            <a:r>
              <a:rPr lang="zh-CN" altLang="en-US" sz="2000" b="0" dirty="0"/>
              <a:t>如果能解决这个问题 </a:t>
            </a:r>
            <a:r>
              <a:rPr lang="en-US" altLang="zh-CN" sz="2000" b="0" dirty="0"/>
              <a:t>, </a:t>
            </a:r>
            <a:r>
              <a:rPr lang="zh-CN" altLang="en-US" sz="2000" b="0" dirty="0"/>
              <a:t>浮动布局的使用也没有什么其他大缺点</a:t>
            </a:r>
            <a:r>
              <a:rPr lang="zh-CN" altLang="en-US" sz="2000" b="0" dirty="0" smtClean="0"/>
              <a:t>了</a:t>
            </a:r>
            <a:endParaRPr lang="en-US" altLang="zh-CN" sz="2000" b="0" dirty="0"/>
          </a:p>
          <a:p>
            <a:pPr>
              <a:lnSpc>
                <a:spcPct val="150000"/>
              </a:lnSpc>
            </a:pPr>
            <a:r>
              <a:rPr lang="zh-CN" altLang="en-US" sz="2000" b="0" dirty="0"/>
              <a:t>浮动布局兴起 </a:t>
            </a:r>
            <a:r>
              <a:rPr lang="en-US" altLang="zh-CN" sz="2000" b="0" dirty="0"/>
              <a:t>, </a:t>
            </a:r>
            <a:r>
              <a:rPr lang="zh-CN" altLang="en-US" sz="2000" b="0" dirty="0"/>
              <a:t>造成一种现象</a:t>
            </a:r>
            <a:r>
              <a:rPr lang="en-US" altLang="zh-CN" sz="2000" b="0" dirty="0"/>
              <a:t> , </a:t>
            </a:r>
            <a:r>
              <a:rPr lang="zh-CN" altLang="en-US" sz="2000" b="0" dirty="0"/>
              <a:t>唾弃表格 </a:t>
            </a:r>
            <a:r>
              <a:rPr lang="en-US" altLang="zh-CN" sz="2000" b="0" dirty="0"/>
              <a:t>,</a:t>
            </a:r>
            <a:r>
              <a:rPr lang="zh-CN" altLang="en-US" sz="2000" b="0" dirty="0"/>
              <a:t>滥用</a:t>
            </a:r>
            <a:r>
              <a:rPr lang="en-US" altLang="zh-CN" sz="2000" b="0" dirty="0" err="1"/>
              <a:t>div+CSS</a:t>
            </a:r>
            <a:r>
              <a:rPr lang="en-US" altLang="zh-CN" sz="2000" b="0" dirty="0"/>
              <a:t>(</a:t>
            </a:r>
            <a:r>
              <a:rPr lang="zh-CN" altLang="en-US" sz="2000" b="0" dirty="0"/>
              <a:t>浮动</a:t>
            </a:r>
            <a:r>
              <a:rPr lang="en-US" altLang="zh-CN" sz="2000" b="0" dirty="0"/>
              <a:t>) , </a:t>
            </a:r>
            <a:r>
              <a:rPr lang="zh-CN" altLang="en-US" sz="2000" b="0" dirty="0"/>
              <a:t>认为一个网页的优秀程度取决于</a:t>
            </a:r>
            <a:r>
              <a:rPr lang="en-US" altLang="zh-CN" sz="2000" b="0" dirty="0"/>
              <a:t>div</a:t>
            </a:r>
            <a:r>
              <a:rPr lang="zh-CN" altLang="en-US" sz="2000" b="0" dirty="0"/>
              <a:t>的数量 </a:t>
            </a:r>
            <a:r>
              <a:rPr lang="en-US" altLang="zh-CN" sz="2000" b="0" dirty="0"/>
              <a:t>, </a:t>
            </a:r>
            <a:r>
              <a:rPr lang="zh-CN" altLang="en-US" sz="2000" b="0" dirty="0"/>
              <a:t>这明显是片面的 </a:t>
            </a:r>
            <a:r>
              <a:rPr lang="en-US" altLang="zh-CN" sz="2000" b="0" dirty="0"/>
              <a:t>, </a:t>
            </a:r>
            <a:r>
              <a:rPr lang="zh-CN" altLang="en-US" sz="2000" b="0" dirty="0"/>
              <a:t>一个优秀的网页应该由多个不同的语义化标签混合组成</a:t>
            </a:r>
            <a:r>
              <a:rPr lang="en-US" altLang="zh-CN" sz="2000" b="0" dirty="0"/>
              <a:t>(</a:t>
            </a:r>
            <a:r>
              <a:rPr lang="zh-CN" altLang="en-US" sz="2000" b="0" dirty="0"/>
              <a:t>不冗余的情况下</a:t>
            </a:r>
            <a:r>
              <a:rPr lang="en-US" altLang="zh-CN" sz="2000" b="0" dirty="0"/>
              <a:t>)</a:t>
            </a:r>
          </a:p>
        </p:txBody>
      </p:sp>
    </p:spTree>
    <p:extLst>
      <p:ext uri="{BB962C8B-B14F-4D97-AF65-F5344CB8AC3E}">
        <p14:creationId xmlns:p14="http://schemas.microsoft.com/office/powerpoint/2010/main" val="76026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4318292" cy="523240"/>
          </a:xfrm>
        </p:spPr>
        <p:txBody>
          <a:bodyPr/>
          <a:lstStyle/>
          <a:p>
            <a:r>
              <a:rPr lang="zh-CN" altLang="en-US" sz="3600" dirty="0" smtClean="0"/>
              <a:t>定位布局概述</a:t>
            </a:r>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7" name="内容占位符 2"/>
          <p:cNvSpPr>
            <a:spLocks noGrp="1"/>
          </p:cNvSpPr>
          <p:nvPr/>
        </p:nvSpPr>
        <p:spPr>
          <a:xfrm>
            <a:off x="1056102" y="1527596"/>
            <a:ext cx="9529521"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r>
              <a:rPr lang="zh-CN" altLang="en-US" sz="2400" dirty="0"/>
              <a:t>标准流和浮动流都只能在水平或垂直方向布局元素</a:t>
            </a:r>
            <a:r>
              <a:rPr lang="zh-CN" altLang="en-US" sz="2400" b="0" dirty="0"/>
              <a:t>，但现实是，我们可能需要在上下左右几个方向上同时偏移元素，定位流正是为了解决这一问题而设计的。通过设置元素的</a:t>
            </a:r>
            <a:r>
              <a:rPr lang="en-US" altLang="zh-CN" sz="2400" b="0" dirty="0"/>
              <a:t>position</a:t>
            </a:r>
            <a:r>
              <a:rPr lang="zh-CN" altLang="en-US" sz="2400" b="0" dirty="0"/>
              <a:t>属性，可以让元素处于定为流中，并通过</a:t>
            </a:r>
            <a:r>
              <a:rPr lang="en-US" altLang="zh-CN" sz="2400" b="0" dirty="0"/>
              <a:t>left</a:t>
            </a:r>
            <a:r>
              <a:rPr lang="zh-CN" altLang="en-US" sz="2400" b="0" dirty="0"/>
              <a:t>、</a:t>
            </a:r>
            <a:r>
              <a:rPr lang="en-US" altLang="zh-CN" sz="2400" b="0" dirty="0"/>
              <a:t>right</a:t>
            </a:r>
            <a:r>
              <a:rPr lang="zh-CN" altLang="en-US" sz="2400" b="0" dirty="0"/>
              <a:t>、</a:t>
            </a:r>
            <a:r>
              <a:rPr lang="en-US" altLang="zh-CN" sz="2400" b="0" dirty="0"/>
              <a:t>top</a:t>
            </a:r>
            <a:r>
              <a:rPr lang="zh-CN" altLang="en-US" sz="2400" b="0" dirty="0"/>
              <a:t>、</a:t>
            </a:r>
            <a:r>
              <a:rPr lang="en-US" altLang="zh-CN" sz="2400" b="0" dirty="0"/>
              <a:t>bottom</a:t>
            </a:r>
            <a:r>
              <a:rPr lang="zh-CN" altLang="en-US" sz="2400" b="0" dirty="0"/>
              <a:t>属性设置元素具体的偏移量</a:t>
            </a:r>
            <a:r>
              <a:rPr lang="zh-CN" altLang="en-US" sz="2400" dirty="0" smtClean="0"/>
              <a:t>。</a:t>
            </a:r>
            <a:endParaRPr lang="en-US" altLang="zh-CN" sz="2400" dirty="0" smtClean="0"/>
          </a:p>
          <a:p>
            <a:pPr lvl="1">
              <a:lnSpc>
                <a:spcPct val="150000"/>
              </a:lnSpc>
            </a:pPr>
            <a:endParaRPr lang="en-US" altLang="zh-CN" sz="1800" b="0" dirty="0"/>
          </a:p>
        </p:txBody>
      </p:sp>
    </p:spTree>
    <p:extLst>
      <p:ext uri="{BB962C8B-B14F-4D97-AF65-F5344CB8AC3E}">
        <p14:creationId xmlns:p14="http://schemas.microsoft.com/office/powerpoint/2010/main" val="3473529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4318292" cy="523240"/>
          </a:xfrm>
        </p:spPr>
        <p:txBody>
          <a:bodyPr/>
          <a:lstStyle/>
          <a:p>
            <a:r>
              <a:rPr lang="zh-CN" altLang="en-US" sz="3600" dirty="0" smtClean="0"/>
              <a:t>定位布局分类</a:t>
            </a:r>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7" name="内容占位符 2"/>
          <p:cNvSpPr>
            <a:spLocks noGrp="1"/>
          </p:cNvSpPr>
          <p:nvPr/>
        </p:nvSpPr>
        <p:spPr>
          <a:xfrm>
            <a:off x="487689" y="1121318"/>
            <a:ext cx="11061759"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lvl="1">
              <a:lnSpc>
                <a:spcPct val="150000"/>
              </a:lnSpc>
            </a:pPr>
            <a:r>
              <a:rPr lang="en-US" altLang="zh-CN" dirty="0" smtClean="0">
                <a:solidFill>
                  <a:srgbClr val="FF0000"/>
                </a:solidFill>
              </a:rPr>
              <a:t>relative </a:t>
            </a:r>
            <a:r>
              <a:rPr lang="zh-CN" altLang="en-US" dirty="0">
                <a:solidFill>
                  <a:srgbClr val="FF0000"/>
                </a:solidFill>
              </a:rPr>
              <a:t>相对定位</a:t>
            </a:r>
            <a:r>
              <a:rPr lang="zh-CN" altLang="en-US" b="0" dirty="0"/>
              <a:t>，元素保留在标准流中所占用的位置，但实际是边框及以内的部分将显示在偏移之后的位置。即虽然元素已经不再原来的位置了，但之前所占用的空间并不会被释放给其他标准流中的元素。</a:t>
            </a:r>
          </a:p>
          <a:p>
            <a:pPr lvl="1">
              <a:lnSpc>
                <a:spcPct val="150000"/>
              </a:lnSpc>
            </a:pPr>
            <a:r>
              <a:rPr lang="en-US" altLang="zh-CN" dirty="0" smtClean="0">
                <a:solidFill>
                  <a:srgbClr val="FF0000"/>
                </a:solidFill>
              </a:rPr>
              <a:t>absolute </a:t>
            </a:r>
            <a:r>
              <a:rPr lang="zh-CN" altLang="en-US" dirty="0">
                <a:solidFill>
                  <a:srgbClr val="FF0000"/>
                </a:solidFill>
              </a:rPr>
              <a:t>绝对定位</a:t>
            </a:r>
            <a:r>
              <a:rPr lang="zh-CN" altLang="en-US" b="0" dirty="0"/>
              <a:t>，元素脱离标准流，浏览器把它视作块级元素，不论定位之前它是何种元素，其他元素也将无视它。绝对定位的偏移量是相对于其有定位属性的第一个祖先元素的。</a:t>
            </a:r>
          </a:p>
          <a:p>
            <a:pPr lvl="1">
              <a:lnSpc>
                <a:spcPct val="150000"/>
              </a:lnSpc>
            </a:pPr>
            <a:r>
              <a:rPr lang="en-US" altLang="zh-CN" dirty="0" smtClean="0">
                <a:solidFill>
                  <a:srgbClr val="FF0000"/>
                </a:solidFill>
              </a:rPr>
              <a:t>fixed </a:t>
            </a:r>
            <a:r>
              <a:rPr lang="zh-CN" altLang="en-US" dirty="0">
                <a:solidFill>
                  <a:srgbClr val="FF0000"/>
                </a:solidFill>
              </a:rPr>
              <a:t>固定定位</a:t>
            </a:r>
            <a:r>
              <a:rPr lang="zh-CN" altLang="en-US" b="0" dirty="0"/>
              <a:t>，固定定位和绝对定位相似，但它的偏移量固定的相对于浏览器窗口</a:t>
            </a:r>
            <a:r>
              <a:rPr lang="zh-CN" altLang="en-US" b="0" dirty="0" smtClean="0"/>
              <a:t>。</a:t>
            </a:r>
            <a:endParaRPr lang="en-US" altLang="zh-CN" b="0" dirty="0" smtClean="0"/>
          </a:p>
          <a:p>
            <a:pPr>
              <a:lnSpc>
                <a:spcPct val="150000"/>
              </a:lnSpc>
            </a:pPr>
            <a:r>
              <a:rPr lang="zh-CN" altLang="en-US" b="0" dirty="0" smtClean="0"/>
              <a:t>定位布局一般都会结合层级使用</a:t>
            </a:r>
            <a:r>
              <a:rPr lang="en-US" altLang="zh-CN" b="0" dirty="0" smtClean="0"/>
              <a:t>, </a:t>
            </a:r>
            <a:r>
              <a:rPr lang="zh-CN" altLang="en-US" b="0" dirty="0" smtClean="0"/>
              <a:t>所以也就是之前提到的 </a:t>
            </a:r>
            <a:r>
              <a:rPr lang="en-US" altLang="zh-CN" b="0" dirty="0" smtClean="0"/>
              <a:t>“ </a:t>
            </a:r>
            <a:r>
              <a:rPr lang="zh-CN" altLang="en-US" dirty="0" smtClean="0"/>
              <a:t>层布局模型 </a:t>
            </a:r>
            <a:r>
              <a:rPr lang="en-US" altLang="zh-CN" b="0" dirty="0" smtClean="0"/>
              <a:t>”</a:t>
            </a:r>
            <a:endParaRPr lang="zh-CN" altLang="en-US" b="0" dirty="0"/>
          </a:p>
          <a:p>
            <a:pPr lvl="1">
              <a:lnSpc>
                <a:spcPct val="150000"/>
              </a:lnSpc>
            </a:pPr>
            <a:endParaRPr lang="en-US" altLang="zh-CN" b="0" dirty="0"/>
          </a:p>
        </p:txBody>
      </p:sp>
    </p:spTree>
    <p:extLst>
      <p:ext uri="{BB962C8B-B14F-4D97-AF65-F5344CB8AC3E}">
        <p14:creationId xmlns:p14="http://schemas.microsoft.com/office/powerpoint/2010/main" val="1016196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4318292" cy="523240"/>
          </a:xfrm>
        </p:spPr>
        <p:txBody>
          <a:bodyPr/>
          <a:lstStyle/>
          <a:p>
            <a:r>
              <a:rPr lang="zh-CN" altLang="en-US" sz="3600" dirty="0" smtClean="0"/>
              <a:t>定位布局优缺点</a:t>
            </a:r>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7" name="内容占位符 2"/>
          <p:cNvSpPr>
            <a:spLocks noGrp="1"/>
          </p:cNvSpPr>
          <p:nvPr/>
        </p:nvSpPr>
        <p:spPr>
          <a:xfrm>
            <a:off x="1665700" y="1812325"/>
            <a:ext cx="9570712" cy="35587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zh-CN" altLang="en-US" dirty="0" smtClean="0"/>
              <a:t>优点</a:t>
            </a:r>
            <a:endParaRPr lang="en-US" altLang="zh-CN" dirty="0"/>
          </a:p>
          <a:p>
            <a:pPr lvl="1"/>
            <a:r>
              <a:rPr lang="zh-CN" altLang="en-US" dirty="0" smtClean="0"/>
              <a:t>灵活使用各类定位 </a:t>
            </a:r>
            <a:r>
              <a:rPr lang="en-US" altLang="zh-CN" dirty="0" smtClean="0"/>
              <a:t>, </a:t>
            </a:r>
            <a:r>
              <a:rPr lang="zh-CN" altLang="en-US" dirty="0" smtClean="0"/>
              <a:t>使得网页元素的位置摆放更加得心应手</a:t>
            </a:r>
            <a:endParaRPr lang="en-US" altLang="zh-CN" dirty="0" smtClean="0"/>
          </a:p>
          <a:p>
            <a:pPr lvl="1"/>
            <a:r>
              <a:rPr lang="zh-CN" altLang="en-US" dirty="0" smtClean="0"/>
              <a:t>使用简单</a:t>
            </a:r>
            <a:r>
              <a:rPr lang="en-US" altLang="zh-CN" dirty="0" smtClean="0"/>
              <a:t>, </a:t>
            </a:r>
            <a:r>
              <a:rPr lang="zh-CN" altLang="en-US" dirty="0"/>
              <a:t> </a:t>
            </a:r>
            <a:r>
              <a:rPr lang="zh-CN" altLang="en-US" dirty="0" smtClean="0"/>
              <a:t>即使是初学</a:t>
            </a:r>
            <a:r>
              <a:rPr lang="en-US" altLang="zh-CN" dirty="0" smtClean="0"/>
              <a:t>CSS</a:t>
            </a:r>
            <a:r>
              <a:rPr lang="zh-CN" altLang="en-US" dirty="0" smtClean="0"/>
              <a:t>也能很快理解定位布局的使用</a:t>
            </a:r>
            <a:endParaRPr lang="en-US" altLang="zh-CN" dirty="0" smtClean="0"/>
          </a:p>
          <a:p>
            <a:endParaRPr lang="en-US" altLang="zh-CN" dirty="0"/>
          </a:p>
          <a:p>
            <a:r>
              <a:rPr lang="zh-CN" altLang="en-US" dirty="0" smtClean="0"/>
              <a:t>弊端 </a:t>
            </a:r>
            <a:r>
              <a:rPr lang="en-US" altLang="zh-CN" dirty="0" smtClean="0"/>
              <a:t>: </a:t>
            </a:r>
          </a:p>
          <a:p>
            <a:pPr lvl="1"/>
            <a:r>
              <a:rPr lang="zh-CN" altLang="en-US" dirty="0" smtClean="0"/>
              <a:t>需要</a:t>
            </a:r>
            <a:r>
              <a:rPr lang="zh-CN" altLang="en-US" dirty="0"/>
              <a:t>明确指定元素的大小；</a:t>
            </a:r>
          </a:p>
          <a:p>
            <a:pPr lvl="1"/>
            <a:r>
              <a:rPr lang="zh-CN" altLang="en-US" dirty="0"/>
              <a:t>需要明确计算元素位置坐标；</a:t>
            </a:r>
          </a:p>
          <a:p>
            <a:pPr lvl="1"/>
            <a:r>
              <a:rPr lang="zh-CN" altLang="en-US" dirty="0"/>
              <a:t>难于维护。</a:t>
            </a:r>
          </a:p>
          <a:p>
            <a:pPr lvl="1">
              <a:lnSpc>
                <a:spcPct val="150000"/>
              </a:lnSpc>
            </a:pPr>
            <a:endParaRPr lang="en-US" altLang="zh-CN" b="0" dirty="0"/>
          </a:p>
        </p:txBody>
      </p:sp>
    </p:spTree>
    <p:extLst>
      <p:ext uri="{BB962C8B-B14F-4D97-AF65-F5344CB8AC3E}">
        <p14:creationId xmlns:p14="http://schemas.microsoft.com/office/powerpoint/2010/main" val="2188045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5323308" cy="523240"/>
          </a:xfrm>
        </p:spPr>
        <p:txBody>
          <a:bodyPr/>
          <a:lstStyle/>
          <a:p>
            <a:r>
              <a:rPr lang="en-US" altLang="zh-CN" sz="3600" dirty="0"/>
              <a:t>Flexbox </a:t>
            </a:r>
            <a:r>
              <a:rPr lang="zh-CN" altLang="en-US" sz="3600" dirty="0" smtClean="0"/>
              <a:t>布局</a:t>
            </a:r>
            <a:endParaRPr lang="zh-CN" altLang="en-US" sz="3600" dirty="0"/>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7" name="内容占位符 2"/>
          <p:cNvSpPr>
            <a:spLocks noGrp="1"/>
          </p:cNvSpPr>
          <p:nvPr/>
        </p:nvSpPr>
        <p:spPr>
          <a:xfrm>
            <a:off x="1113765" y="1214559"/>
            <a:ext cx="10600439"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r>
              <a:rPr lang="zh-CN" altLang="en-US" dirty="0">
                <a:solidFill>
                  <a:srgbClr val="FF0000"/>
                </a:solidFill>
              </a:rPr>
              <a:t>布局的传统解决方案，基于盒状模型，依赖 </a:t>
            </a:r>
            <a:r>
              <a:rPr lang="en-US" altLang="zh-CN" dirty="0">
                <a:solidFill>
                  <a:srgbClr val="FF0000"/>
                </a:solidFill>
              </a:rPr>
              <a:t>display</a:t>
            </a:r>
            <a:r>
              <a:rPr lang="zh-CN" altLang="en-US" dirty="0">
                <a:solidFill>
                  <a:srgbClr val="FF0000"/>
                </a:solidFill>
              </a:rPr>
              <a:t>属性 </a:t>
            </a:r>
            <a:r>
              <a:rPr lang="en-US" altLang="zh-CN" dirty="0">
                <a:solidFill>
                  <a:srgbClr val="FF0000"/>
                </a:solidFill>
              </a:rPr>
              <a:t>+ position</a:t>
            </a:r>
            <a:r>
              <a:rPr lang="zh-CN" altLang="en-US" dirty="0">
                <a:solidFill>
                  <a:srgbClr val="FF0000"/>
                </a:solidFill>
              </a:rPr>
              <a:t>属性 </a:t>
            </a:r>
            <a:r>
              <a:rPr lang="en-US" altLang="zh-CN" dirty="0">
                <a:solidFill>
                  <a:srgbClr val="FF0000"/>
                </a:solidFill>
              </a:rPr>
              <a:t>+ float</a:t>
            </a:r>
            <a:r>
              <a:rPr lang="zh-CN" altLang="en-US" dirty="0">
                <a:solidFill>
                  <a:srgbClr val="FF0000"/>
                </a:solidFill>
              </a:rPr>
              <a:t>属性。它对于那些特殊布局非常不方便，比如，垂直居中就不容易实现</a:t>
            </a:r>
            <a:r>
              <a:rPr lang="zh-CN" altLang="en-US" dirty="0" smtClean="0"/>
              <a:t>。</a:t>
            </a:r>
            <a:endParaRPr lang="zh-CN" altLang="en-US" dirty="0"/>
          </a:p>
          <a:p>
            <a:pPr>
              <a:lnSpc>
                <a:spcPct val="150000"/>
              </a:lnSpc>
            </a:pPr>
            <a:r>
              <a:rPr lang="en-US" altLang="zh-CN" dirty="0"/>
              <a:t>2009</a:t>
            </a:r>
            <a:r>
              <a:rPr lang="zh-CN" altLang="en-US" dirty="0"/>
              <a:t>年，</a:t>
            </a:r>
            <a:r>
              <a:rPr lang="en-US" altLang="zh-CN" dirty="0"/>
              <a:t>W3C</a:t>
            </a:r>
            <a:r>
              <a:rPr lang="zh-CN" altLang="en-US" dirty="0"/>
              <a:t>提出了一种新的方案</a:t>
            </a:r>
            <a:r>
              <a:rPr lang="en-US" altLang="zh-CN" dirty="0"/>
              <a:t>—-Flex</a:t>
            </a:r>
            <a:r>
              <a:rPr lang="zh-CN" altLang="en-US" dirty="0"/>
              <a:t>布局，可以简便、完整、响应式地实现各种页面布局</a:t>
            </a:r>
            <a:r>
              <a:rPr lang="zh-CN" altLang="en-US" dirty="0" smtClean="0"/>
              <a:t>。</a:t>
            </a:r>
            <a:endParaRPr lang="zh-CN" altLang="en-US" dirty="0"/>
          </a:p>
          <a:p>
            <a:pPr>
              <a:lnSpc>
                <a:spcPct val="150000"/>
              </a:lnSpc>
            </a:pPr>
            <a:r>
              <a:rPr lang="en-US" altLang="zh-CN" dirty="0">
                <a:solidFill>
                  <a:srgbClr val="FF0000"/>
                </a:solidFill>
              </a:rPr>
              <a:t>Flex</a:t>
            </a:r>
            <a:r>
              <a:rPr lang="zh-CN" altLang="en-US" dirty="0">
                <a:solidFill>
                  <a:srgbClr val="FF0000"/>
                </a:solidFill>
              </a:rPr>
              <a:t>是</a:t>
            </a:r>
            <a:r>
              <a:rPr lang="en-US" altLang="zh-CN" dirty="0">
                <a:solidFill>
                  <a:srgbClr val="FF0000"/>
                </a:solidFill>
              </a:rPr>
              <a:t>Flexible Box</a:t>
            </a:r>
            <a:r>
              <a:rPr lang="zh-CN" altLang="en-US" dirty="0">
                <a:solidFill>
                  <a:srgbClr val="FF0000"/>
                </a:solidFill>
              </a:rPr>
              <a:t>的缩写，意为”弹性布局”</a:t>
            </a:r>
            <a:r>
              <a:rPr lang="zh-CN" altLang="en-US" dirty="0"/>
              <a:t>，用来为盒状模型提供最大的灵活性</a:t>
            </a:r>
            <a:r>
              <a:rPr lang="zh-CN" altLang="en-US" dirty="0" smtClean="0"/>
              <a:t>。</a:t>
            </a:r>
            <a:endParaRPr lang="zh-CN" altLang="en-US" dirty="0"/>
          </a:p>
          <a:p>
            <a:pPr>
              <a:lnSpc>
                <a:spcPct val="150000"/>
              </a:lnSpc>
            </a:pPr>
            <a:r>
              <a:rPr lang="zh-CN" altLang="en-US" dirty="0"/>
              <a:t>任何一个容器都可以指定为</a:t>
            </a:r>
            <a:r>
              <a:rPr lang="en-US" altLang="zh-CN" dirty="0"/>
              <a:t>Flex</a:t>
            </a:r>
            <a:r>
              <a:rPr lang="zh-CN" altLang="en-US" dirty="0"/>
              <a:t>布局。</a:t>
            </a:r>
            <a:endParaRPr lang="en-US" altLang="zh-CN" dirty="0"/>
          </a:p>
        </p:txBody>
      </p:sp>
    </p:spTree>
    <p:extLst>
      <p:ext uri="{BB962C8B-B14F-4D97-AF65-F5344CB8AC3E}">
        <p14:creationId xmlns:p14="http://schemas.microsoft.com/office/powerpoint/2010/main" val="2878461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17411" name="内容占位符 2"/>
          <p:cNvSpPr>
            <a:spLocks noGrp="1"/>
          </p:cNvSpPr>
          <p:nvPr/>
        </p:nvSpPr>
        <p:spPr>
          <a:xfrm>
            <a:off x="1715130" y="1329752"/>
            <a:ext cx="8886968"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r>
              <a:rPr lang="zh-CN" altLang="en-US" sz="2800" dirty="0" smtClean="0"/>
              <a:t>弹性布局方式首先要明白两个概念</a:t>
            </a:r>
            <a:endParaRPr lang="en-US" altLang="zh-CN" sz="2800" dirty="0" smtClean="0"/>
          </a:p>
          <a:p>
            <a:pPr lvl="1">
              <a:lnSpc>
                <a:spcPct val="160000"/>
              </a:lnSpc>
            </a:pPr>
            <a:r>
              <a:rPr lang="zh-CN" altLang="en-US" sz="2600" dirty="0" smtClean="0"/>
              <a:t> </a:t>
            </a:r>
            <a:r>
              <a:rPr lang="zh-CN" altLang="en-US" sz="2600" dirty="0" smtClean="0">
                <a:solidFill>
                  <a:srgbClr val="FF0000"/>
                </a:solidFill>
              </a:rPr>
              <a:t>容器</a:t>
            </a:r>
            <a:r>
              <a:rPr lang="zh-CN" altLang="en-US" sz="2600" dirty="0" smtClean="0"/>
              <a:t> </a:t>
            </a:r>
            <a:r>
              <a:rPr lang="en-US" altLang="zh-CN" sz="2600" dirty="0" smtClean="0"/>
              <a:t>: </a:t>
            </a:r>
            <a:r>
              <a:rPr lang="zh-CN" altLang="en-US" sz="2600" dirty="0" smtClean="0"/>
              <a:t>能够装载项目的一类事务 </a:t>
            </a:r>
            <a:r>
              <a:rPr lang="en-US" altLang="zh-CN" sz="2600" dirty="0" smtClean="0"/>
              <a:t>, </a:t>
            </a:r>
            <a:r>
              <a:rPr lang="zh-CN" altLang="en-US" sz="2600" dirty="0" smtClean="0"/>
              <a:t>在</a:t>
            </a:r>
            <a:r>
              <a:rPr lang="en-US" altLang="zh-CN" sz="2600" dirty="0" smtClean="0"/>
              <a:t>HTML</a:t>
            </a:r>
            <a:r>
              <a:rPr lang="zh-CN" altLang="en-US" sz="2600" dirty="0" smtClean="0"/>
              <a:t>中容器有</a:t>
            </a:r>
            <a:r>
              <a:rPr lang="en-US" altLang="zh-CN" sz="2600" dirty="0" smtClean="0"/>
              <a:t>&lt;table&gt;&lt;/table&gt; &lt;div&gt;&lt;/div&gt;</a:t>
            </a:r>
            <a:r>
              <a:rPr lang="zh-CN" altLang="en-US" sz="2600" dirty="0" smtClean="0"/>
              <a:t>等 </a:t>
            </a:r>
            <a:r>
              <a:rPr lang="en-US" altLang="zh-CN" sz="2600" dirty="0" smtClean="0"/>
              <a:t>, </a:t>
            </a:r>
            <a:r>
              <a:rPr lang="zh-CN" altLang="en-US" sz="2600" dirty="0" smtClean="0">
                <a:solidFill>
                  <a:srgbClr val="FF0000"/>
                </a:solidFill>
              </a:rPr>
              <a:t>容器有容器属性 </a:t>
            </a:r>
            <a:r>
              <a:rPr lang="zh-CN" altLang="en-US" sz="2600" dirty="0" smtClean="0"/>
              <a:t>。</a:t>
            </a:r>
            <a:endParaRPr lang="en-US" altLang="zh-CN" sz="2600" dirty="0" smtClean="0"/>
          </a:p>
          <a:p>
            <a:pPr lvl="1">
              <a:lnSpc>
                <a:spcPct val="160000"/>
              </a:lnSpc>
            </a:pPr>
            <a:r>
              <a:rPr lang="en-US" altLang="zh-CN" sz="2600" dirty="0" smtClean="0"/>
              <a:t> </a:t>
            </a:r>
            <a:r>
              <a:rPr lang="zh-CN" altLang="en-US" sz="2600" dirty="0" smtClean="0">
                <a:solidFill>
                  <a:srgbClr val="FF0000"/>
                </a:solidFill>
              </a:rPr>
              <a:t>项目</a:t>
            </a:r>
            <a:r>
              <a:rPr lang="zh-CN" altLang="en-US" sz="2600" dirty="0" smtClean="0"/>
              <a:t> </a:t>
            </a:r>
            <a:r>
              <a:rPr lang="en-US" altLang="zh-CN" sz="2600" dirty="0" smtClean="0"/>
              <a:t>: </a:t>
            </a:r>
            <a:r>
              <a:rPr lang="zh-CN" altLang="en-US" sz="2600" dirty="0" smtClean="0"/>
              <a:t>对于</a:t>
            </a:r>
            <a:r>
              <a:rPr lang="en-US" altLang="zh-CN" sz="2600" dirty="0" smtClean="0"/>
              <a:t>table</a:t>
            </a:r>
            <a:r>
              <a:rPr lang="zh-CN" altLang="en-US" sz="2600" dirty="0" smtClean="0"/>
              <a:t>来说 </a:t>
            </a:r>
            <a:r>
              <a:rPr lang="en-US" altLang="zh-CN" sz="2600" dirty="0" smtClean="0"/>
              <a:t>, </a:t>
            </a:r>
            <a:r>
              <a:rPr lang="en-US" altLang="zh-CN" sz="2600" dirty="0" err="1" smtClean="0"/>
              <a:t>tr</a:t>
            </a:r>
            <a:r>
              <a:rPr lang="en-US" altLang="zh-CN" sz="2600" dirty="0" smtClean="0"/>
              <a:t> td</a:t>
            </a:r>
            <a:r>
              <a:rPr lang="zh-CN" altLang="en-US" sz="2600" dirty="0" smtClean="0"/>
              <a:t>等都为容器中的项目</a:t>
            </a:r>
            <a:r>
              <a:rPr lang="en-US" altLang="zh-CN" sz="2600" dirty="0"/>
              <a:t> </a:t>
            </a:r>
            <a:r>
              <a:rPr lang="en-US" altLang="zh-CN" sz="2600" dirty="0" smtClean="0"/>
              <a:t>, </a:t>
            </a:r>
            <a:r>
              <a:rPr lang="zh-CN" altLang="en-US" sz="2600" dirty="0" smtClean="0"/>
              <a:t>对于父级</a:t>
            </a:r>
            <a:r>
              <a:rPr lang="en-US" altLang="zh-CN" sz="2600" dirty="0" smtClean="0"/>
              <a:t>div</a:t>
            </a:r>
            <a:r>
              <a:rPr lang="zh-CN" altLang="en-US" sz="2600" dirty="0" smtClean="0"/>
              <a:t>来说 </a:t>
            </a:r>
            <a:r>
              <a:rPr lang="en-US" altLang="zh-CN" sz="2600" dirty="0" smtClean="0"/>
              <a:t>, </a:t>
            </a:r>
            <a:r>
              <a:rPr lang="zh-CN" altLang="en-US" sz="2600" dirty="0" smtClean="0"/>
              <a:t>所包含的</a:t>
            </a:r>
            <a:r>
              <a:rPr lang="en-US" altLang="zh-CN" sz="2600" dirty="0" smtClean="0"/>
              <a:t>div</a:t>
            </a:r>
            <a:r>
              <a:rPr lang="zh-CN" altLang="en-US" sz="2600" dirty="0" smtClean="0"/>
              <a:t>、</a:t>
            </a:r>
            <a:r>
              <a:rPr lang="en-US" altLang="zh-CN" sz="2600" dirty="0" smtClean="0"/>
              <a:t>p</a:t>
            </a:r>
            <a:r>
              <a:rPr lang="zh-CN" altLang="en-US" sz="2600" dirty="0" smtClean="0"/>
              <a:t>等元素 </a:t>
            </a:r>
            <a:r>
              <a:rPr lang="en-US" altLang="zh-CN" sz="2600" dirty="0" smtClean="0"/>
              <a:t>, </a:t>
            </a:r>
            <a:r>
              <a:rPr lang="zh-CN" altLang="en-US" sz="2600" dirty="0" smtClean="0"/>
              <a:t>都是这个</a:t>
            </a:r>
            <a:r>
              <a:rPr lang="en-US" altLang="zh-CN" sz="2600" dirty="0" smtClean="0"/>
              <a:t>div</a:t>
            </a:r>
            <a:r>
              <a:rPr lang="zh-CN" altLang="en-US" sz="2600" dirty="0" smtClean="0"/>
              <a:t>的项目 </a:t>
            </a:r>
            <a:r>
              <a:rPr lang="en-US" altLang="zh-CN" sz="2600" dirty="0" smtClean="0"/>
              <a:t>, </a:t>
            </a:r>
            <a:r>
              <a:rPr lang="zh-CN" altLang="en-US" sz="2600" dirty="0" smtClean="0">
                <a:solidFill>
                  <a:srgbClr val="FF0000"/>
                </a:solidFill>
              </a:rPr>
              <a:t>项目有项目属性</a:t>
            </a:r>
            <a:endParaRPr lang="en-US" altLang="zh-CN" sz="2600" dirty="0" smtClean="0">
              <a:solidFill>
                <a:srgbClr val="FF0000"/>
              </a:solidFill>
            </a:endParaRPr>
          </a:p>
        </p:txBody>
      </p:sp>
    </p:spTree>
    <p:extLst>
      <p:ext uri="{BB962C8B-B14F-4D97-AF65-F5344CB8AC3E}">
        <p14:creationId xmlns:p14="http://schemas.microsoft.com/office/powerpoint/2010/main" val="2902893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616273" y="2957384"/>
            <a:ext cx="9570712" cy="35587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en-US" altLang="zh-CN" dirty="0" smtClean="0">
                <a:solidFill>
                  <a:srgbClr val="FF0000"/>
                </a:solidFill>
              </a:rPr>
              <a:t>flex</a:t>
            </a:r>
            <a:r>
              <a:rPr lang="zh-CN" altLang="en-US" dirty="0" smtClean="0">
                <a:solidFill>
                  <a:srgbClr val="FF0000"/>
                </a:solidFill>
              </a:rPr>
              <a:t>容器属性</a:t>
            </a:r>
            <a:endParaRPr lang="zh-CN" altLang="en-US" dirty="0">
              <a:solidFill>
                <a:srgbClr val="FF0000"/>
              </a:solidFill>
            </a:endParaRPr>
          </a:p>
          <a:p>
            <a:pPr lvl="1"/>
            <a:r>
              <a:rPr lang="en-US" altLang="zh-CN" dirty="0" smtClean="0"/>
              <a:t>flex-direction 	  - - -  </a:t>
            </a:r>
            <a:r>
              <a:rPr lang="zh-CN" altLang="en-US" dirty="0" smtClean="0"/>
              <a:t>控制项目排列方向</a:t>
            </a:r>
            <a:endParaRPr lang="en-US" altLang="zh-CN" dirty="0"/>
          </a:p>
          <a:p>
            <a:pPr lvl="1"/>
            <a:r>
              <a:rPr lang="en-US" altLang="zh-CN" dirty="0" smtClean="0"/>
              <a:t>flex-wrap        	  - - -  </a:t>
            </a:r>
            <a:r>
              <a:rPr lang="zh-CN" altLang="en-US" dirty="0" smtClean="0"/>
              <a:t>控制项目是否</a:t>
            </a:r>
            <a:r>
              <a:rPr lang="zh-CN" altLang="en-US" dirty="0"/>
              <a:t>换行及如何</a:t>
            </a:r>
            <a:r>
              <a:rPr lang="zh-CN" altLang="en-US" dirty="0" smtClean="0"/>
              <a:t>换行</a:t>
            </a:r>
            <a:endParaRPr lang="en-US" altLang="zh-CN" dirty="0"/>
          </a:p>
          <a:p>
            <a:pPr lvl="1"/>
            <a:r>
              <a:rPr lang="en-US" altLang="zh-CN" dirty="0" smtClean="0"/>
              <a:t>flex-flow 	  - - -  </a:t>
            </a:r>
            <a:r>
              <a:rPr lang="zh-CN" altLang="en-US" dirty="0" smtClean="0"/>
              <a:t>属性</a:t>
            </a:r>
            <a:r>
              <a:rPr lang="en-US" altLang="zh-CN" dirty="0" smtClean="0"/>
              <a:t>1 , 2 </a:t>
            </a:r>
            <a:r>
              <a:rPr lang="zh-CN" altLang="en-US" dirty="0" smtClean="0"/>
              <a:t>的简写方式</a:t>
            </a:r>
            <a:endParaRPr lang="en-US" altLang="zh-CN" dirty="0"/>
          </a:p>
          <a:p>
            <a:pPr lvl="1"/>
            <a:r>
              <a:rPr lang="en-US" altLang="zh-CN" dirty="0" smtClean="0"/>
              <a:t>justify-content	  - - -  </a:t>
            </a:r>
            <a:r>
              <a:rPr lang="zh-CN" altLang="en-US" dirty="0" smtClean="0"/>
              <a:t>定义</a:t>
            </a:r>
            <a:r>
              <a:rPr lang="zh-CN" altLang="en-US" dirty="0"/>
              <a:t>了项目在轴线上的对齐</a:t>
            </a:r>
            <a:r>
              <a:rPr lang="zh-CN" altLang="en-US" dirty="0" smtClean="0"/>
              <a:t>方式</a:t>
            </a:r>
            <a:endParaRPr lang="en-US" altLang="zh-CN" dirty="0"/>
          </a:p>
          <a:p>
            <a:pPr lvl="1"/>
            <a:r>
              <a:rPr lang="en-US" altLang="zh-CN" dirty="0" smtClean="0"/>
              <a:t>align-items	  - - -  </a:t>
            </a:r>
            <a:r>
              <a:rPr lang="zh-CN" altLang="en-US" dirty="0" smtClean="0"/>
              <a:t>定义</a:t>
            </a:r>
            <a:r>
              <a:rPr lang="zh-CN" altLang="en-US" dirty="0"/>
              <a:t>项目在交叉轴上如何</a:t>
            </a:r>
            <a:r>
              <a:rPr lang="zh-CN" altLang="en-US" dirty="0" smtClean="0"/>
              <a:t>对齐</a:t>
            </a:r>
            <a:endParaRPr lang="en-US" altLang="zh-CN" dirty="0"/>
          </a:p>
          <a:p>
            <a:pPr lvl="1"/>
            <a:r>
              <a:rPr lang="en-US" altLang="zh-CN" dirty="0" smtClean="0"/>
              <a:t>align-content	  - - -  </a:t>
            </a:r>
            <a:r>
              <a:rPr lang="zh-CN" altLang="en-US" dirty="0" smtClean="0"/>
              <a:t>定义</a:t>
            </a:r>
            <a:r>
              <a:rPr lang="zh-CN" altLang="en-US" dirty="0"/>
              <a:t>了多根轴线的对齐</a:t>
            </a:r>
            <a:r>
              <a:rPr lang="zh-CN" altLang="en-US" dirty="0" smtClean="0"/>
              <a:t>方式</a:t>
            </a:r>
            <a:endParaRPr lang="zh-CN" altLang="en-US" dirty="0"/>
          </a:p>
          <a:p>
            <a:pPr lvl="1"/>
            <a:endParaRPr lang="en-US" altLang="zh-CN" dirty="0"/>
          </a:p>
          <a:p>
            <a:pPr lvl="1"/>
            <a:endParaRPr lang="en-US" altLang="zh-CN" dirty="0"/>
          </a:p>
        </p:txBody>
      </p:sp>
      <p:sp>
        <p:nvSpPr>
          <p:cNvPr id="5" name="内容占位符 2"/>
          <p:cNvSpPr>
            <a:spLocks noGrp="1"/>
          </p:cNvSpPr>
          <p:nvPr/>
        </p:nvSpPr>
        <p:spPr>
          <a:xfrm>
            <a:off x="1122003" y="1186249"/>
            <a:ext cx="9570712" cy="161461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lvl="1"/>
            <a:r>
              <a:rPr lang="zh-CN" altLang="en-US" dirty="0" smtClean="0"/>
              <a:t>使用</a:t>
            </a:r>
            <a:r>
              <a:rPr lang="en-US" altLang="zh-CN" dirty="0" smtClean="0"/>
              <a:t>flexbox</a:t>
            </a:r>
            <a:r>
              <a:rPr lang="zh-CN" altLang="en-US" dirty="0" smtClean="0"/>
              <a:t>布局</a:t>
            </a:r>
            <a:r>
              <a:rPr lang="en-US" altLang="zh-CN" dirty="0" smtClean="0"/>
              <a:t>, </a:t>
            </a:r>
            <a:r>
              <a:rPr lang="zh-CN" altLang="en-US" dirty="0" smtClean="0"/>
              <a:t>首先设置容器为</a:t>
            </a:r>
            <a:r>
              <a:rPr lang="en-US" altLang="zh-CN" dirty="0" smtClean="0"/>
              <a:t>flex</a:t>
            </a:r>
            <a:r>
              <a:rPr lang="zh-CN" altLang="en-US" dirty="0" smtClean="0"/>
              <a:t>布局</a:t>
            </a:r>
            <a:r>
              <a:rPr lang="en-US" altLang="zh-CN" dirty="0" smtClean="0"/>
              <a:t> ; </a:t>
            </a:r>
          </a:p>
          <a:p>
            <a:pPr lvl="2"/>
            <a:r>
              <a:rPr lang="en-US" altLang="zh-CN" sz="2400" dirty="0" smtClean="0"/>
              <a:t>div {   display : flex       }</a:t>
            </a:r>
          </a:p>
          <a:p>
            <a:pPr lvl="1"/>
            <a:r>
              <a:rPr lang="zh-CN" altLang="en-US" dirty="0" smtClean="0"/>
              <a:t>兼容性问题 </a:t>
            </a:r>
            <a:r>
              <a:rPr lang="en-US" altLang="zh-CN" dirty="0"/>
              <a:t>, 1.Webkit </a:t>
            </a:r>
            <a:r>
              <a:rPr lang="zh-CN" altLang="en-US" dirty="0"/>
              <a:t>内核的浏览器，必须加上</a:t>
            </a:r>
            <a:r>
              <a:rPr lang="en-US" altLang="zh-CN" dirty="0"/>
              <a:t>-</a:t>
            </a:r>
            <a:r>
              <a:rPr lang="en-US" altLang="zh-CN" dirty="0" err="1"/>
              <a:t>webkit</a:t>
            </a:r>
            <a:r>
              <a:rPr lang="zh-CN" altLang="en-US" dirty="0"/>
              <a:t>前缀。</a:t>
            </a:r>
            <a:endParaRPr lang="en-US" altLang="zh-CN" dirty="0"/>
          </a:p>
        </p:txBody>
      </p:sp>
    </p:spTree>
    <p:extLst>
      <p:ext uri="{BB962C8B-B14F-4D97-AF65-F5344CB8AC3E}">
        <p14:creationId xmlns:p14="http://schemas.microsoft.com/office/powerpoint/2010/main" val="3418335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zh-CN" altLang="en-US" sz="3600" smtClean="0"/>
              <a:t>本章目标</a:t>
            </a:r>
            <a:endParaRPr lang="zh-CN" altLang="en-US" sz="3600" dirty="0" smtClean="0"/>
          </a:p>
        </p:txBody>
      </p:sp>
      <p:sp>
        <p:nvSpPr>
          <p:cNvPr id="17411" name="内容占位符 2"/>
          <p:cNvSpPr>
            <a:spLocks noGrp="1"/>
          </p:cNvSpPr>
          <p:nvPr/>
        </p:nvSpPr>
        <p:spPr>
          <a:xfrm>
            <a:off x="784254" y="1214422"/>
            <a:ext cx="7645398"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r>
              <a:rPr lang="zh-CN" altLang="en-US" sz="2800" dirty="0"/>
              <a:t>会</a:t>
            </a:r>
            <a:r>
              <a:rPr lang="zh-CN" altLang="en-US" sz="2800" dirty="0" smtClean="0"/>
              <a:t>使用传统布局排版</a:t>
            </a:r>
            <a:r>
              <a:rPr lang="zh-CN" altLang="en-US" sz="2800" dirty="0"/>
              <a:t>网页</a:t>
            </a:r>
            <a:r>
              <a:rPr lang="zh-CN" altLang="en-US" sz="2800" dirty="0" smtClean="0"/>
              <a:t>元素</a:t>
            </a:r>
            <a:endParaRPr lang="en-US" altLang="zh-CN" sz="2800" dirty="0" smtClean="0"/>
          </a:p>
          <a:p>
            <a:pPr>
              <a:lnSpc>
                <a:spcPct val="160000"/>
              </a:lnSpc>
            </a:pPr>
            <a:r>
              <a:rPr lang="zh-CN" altLang="en-US" sz="2800" dirty="0" smtClean="0"/>
              <a:t>会使用弹性伸缩布局排版</a:t>
            </a:r>
            <a:r>
              <a:rPr lang="zh-CN" altLang="en-US" sz="2800" dirty="0"/>
              <a:t>网页</a:t>
            </a:r>
            <a:r>
              <a:rPr lang="zh-CN" altLang="en-US" sz="2800" dirty="0" smtClean="0"/>
              <a:t>元素</a:t>
            </a:r>
            <a:endParaRPr lang="zh-CN" altLang="en-US" sz="2800" dirty="0"/>
          </a:p>
        </p:txBody>
      </p:sp>
      <p:pic>
        <p:nvPicPr>
          <p:cNvPr id="13" name="Picture 3" descr="C:\Users\meng.zhang\Desktop\ACCP7.0模版图标规范\是.png"/>
          <p:cNvPicPr>
            <a:picLocks noChangeAspect="1" noChangeArrowheads="1"/>
          </p:cNvPicPr>
          <p:nvPr/>
        </p:nvPicPr>
        <p:blipFill>
          <a:blip r:embed="rId3" cstate="print"/>
          <a:srcRect/>
          <a:stretch>
            <a:fillRect/>
          </a:stretch>
        </p:blipFill>
        <p:spPr bwMode="auto">
          <a:xfrm>
            <a:off x="6545580" y="1096010"/>
            <a:ext cx="901065" cy="907415"/>
          </a:xfrm>
          <a:prstGeom prst="rect">
            <a:avLst/>
          </a:prstGeom>
          <a:noFill/>
        </p:spPr>
      </p:pic>
      <p:pic>
        <p:nvPicPr>
          <p:cNvPr id="2" name="Picture 3" descr="C:\Users\meng.zhang\Desktop\ACCP7.0模版图标规范\是.png"/>
          <p:cNvPicPr>
            <a:picLocks noChangeAspect="1" noChangeArrowheads="1"/>
          </p:cNvPicPr>
          <p:nvPr/>
        </p:nvPicPr>
        <p:blipFill>
          <a:blip r:embed="rId3" cstate="print"/>
          <a:srcRect/>
          <a:stretch>
            <a:fillRect/>
          </a:stretch>
        </p:blipFill>
        <p:spPr bwMode="auto">
          <a:xfrm>
            <a:off x="6800375" y="1898907"/>
            <a:ext cx="901065" cy="907415"/>
          </a:xfrm>
          <a:prstGeom prst="rect">
            <a:avLst/>
          </a:prstGeom>
          <a:noFill/>
        </p:spPr>
      </p:pic>
      <p:pic>
        <p:nvPicPr>
          <p:cNvPr id="4" name="Picture 2" descr="C:\Users\meng.zhang\Desktop\ACCP7.0模版图标规范\啊-1.png"/>
          <p:cNvPicPr>
            <a:picLocks noChangeAspect="1" noChangeArrowheads="1"/>
          </p:cNvPicPr>
          <p:nvPr/>
        </p:nvPicPr>
        <p:blipFill>
          <a:blip r:embed="rId4" cstate="print"/>
          <a:srcRect/>
          <a:stretch>
            <a:fillRect/>
          </a:stretch>
        </p:blipFill>
        <p:spPr bwMode="auto">
          <a:xfrm>
            <a:off x="7884982" y="1949706"/>
            <a:ext cx="799465" cy="805815"/>
          </a:xfrm>
          <a:prstGeom prst="rect">
            <a:avLst/>
          </a:prstGeom>
          <a:noFill/>
        </p:spPr>
      </p:pic>
    </p:spTree>
    <p:extLst>
      <p:ext uri="{BB962C8B-B14F-4D97-AF65-F5344CB8AC3E}">
        <p14:creationId xmlns:p14="http://schemas.microsoft.com/office/powerpoint/2010/main" val="329230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122003" y="1186249"/>
            <a:ext cx="9570712" cy="12192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lvl="1"/>
            <a:r>
              <a:rPr lang="en-US" altLang="zh-CN" dirty="0"/>
              <a:t>flex-direction 	  - - -  </a:t>
            </a:r>
            <a:r>
              <a:rPr lang="zh-CN" altLang="en-US" dirty="0" smtClean="0"/>
              <a:t>控制子元素排列方向</a:t>
            </a:r>
            <a:endParaRPr lang="en-US" altLang="zh-CN" dirty="0" smtClean="0"/>
          </a:p>
          <a:p>
            <a:pPr lvl="2"/>
            <a:r>
              <a:rPr lang="zh-CN" altLang="en-US" dirty="0" smtClean="0"/>
              <a:t>横向  </a:t>
            </a:r>
            <a:r>
              <a:rPr lang="en-US" altLang="zh-CN" dirty="0" smtClean="0"/>
              <a:t>:    </a:t>
            </a:r>
            <a:r>
              <a:rPr lang="en-US" altLang="zh-CN" dirty="0" smtClean="0">
                <a:solidFill>
                  <a:srgbClr val="FF0000"/>
                </a:solidFill>
              </a:rPr>
              <a:t>row</a:t>
            </a:r>
            <a:r>
              <a:rPr lang="en-US" altLang="zh-CN" dirty="0" smtClean="0"/>
              <a:t>  </a:t>
            </a:r>
            <a:r>
              <a:rPr lang="zh-CN" altLang="en-US" dirty="0" smtClean="0"/>
              <a:t> 左往右排列</a:t>
            </a:r>
            <a:r>
              <a:rPr lang="en-US" altLang="zh-CN" dirty="0" smtClean="0"/>
              <a:t>		</a:t>
            </a:r>
            <a:r>
              <a:rPr lang="en-US" altLang="zh-CN" dirty="0" smtClean="0">
                <a:solidFill>
                  <a:srgbClr val="FF0000"/>
                </a:solidFill>
              </a:rPr>
              <a:t>row-reverse </a:t>
            </a:r>
            <a:r>
              <a:rPr lang="en-US" altLang="zh-CN" dirty="0" smtClean="0"/>
              <a:t>    </a:t>
            </a:r>
            <a:r>
              <a:rPr lang="zh-CN" altLang="en-US" dirty="0" smtClean="0"/>
              <a:t>右往左排列</a:t>
            </a:r>
            <a:endParaRPr lang="en-US" altLang="zh-CN" dirty="0"/>
          </a:p>
          <a:p>
            <a:pPr lvl="2"/>
            <a:r>
              <a:rPr lang="zh-CN" altLang="en-US" dirty="0" smtClean="0"/>
              <a:t>纵向  </a:t>
            </a:r>
            <a:r>
              <a:rPr lang="en-US" altLang="zh-CN" dirty="0" smtClean="0"/>
              <a:t>:    </a:t>
            </a:r>
            <a:r>
              <a:rPr lang="en-US" altLang="zh-CN" dirty="0" smtClean="0">
                <a:solidFill>
                  <a:srgbClr val="FF0000"/>
                </a:solidFill>
              </a:rPr>
              <a:t>column </a:t>
            </a:r>
            <a:r>
              <a:rPr lang="en-US" altLang="zh-CN" dirty="0" smtClean="0"/>
              <a:t>   </a:t>
            </a:r>
            <a:r>
              <a:rPr lang="zh-CN" altLang="en-US" dirty="0" smtClean="0"/>
              <a:t>从上到下排列</a:t>
            </a:r>
            <a:r>
              <a:rPr lang="en-US" altLang="zh-CN" dirty="0" smtClean="0"/>
              <a:t>	</a:t>
            </a:r>
            <a:r>
              <a:rPr lang="en-US" altLang="zh-CN" dirty="0" smtClean="0">
                <a:solidFill>
                  <a:srgbClr val="FF0000"/>
                </a:solidFill>
              </a:rPr>
              <a:t>column-reverse</a:t>
            </a:r>
            <a:r>
              <a:rPr lang="en-US" altLang="zh-CN" dirty="0" smtClean="0"/>
              <a:t>   </a:t>
            </a:r>
            <a:r>
              <a:rPr lang="zh-CN" altLang="en-US" dirty="0" smtClean="0"/>
              <a:t>从下往上排列</a:t>
            </a:r>
            <a:endParaRPr lang="en-US" altLang="zh-CN" dirty="0" smtClean="0"/>
          </a:p>
          <a:p>
            <a:pPr lvl="2"/>
            <a:endParaRPr lang="en-US" altLang="zh-CN" dirty="0"/>
          </a:p>
        </p:txBody>
      </p:sp>
      <p:pic>
        <p:nvPicPr>
          <p:cNvPr id="2" name="图片 1"/>
          <p:cNvPicPr>
            <a:picLocks noChangeAspect="1"/>
          </p:cNvPicPr>
          <p:nvPr/>
        </p:nvPicPr>
        <p:blipFill>
          <a:blip r:embed="rId3"/>
          <a:stretch>
            <a:fillRect/>
          </a:stretch>
        </p:blipFill>
        <p:spPr>
          <a:xfrm>
            <a:off x="2042635" y="2565950"/>
            <a:ext cx="7729448" cy="4079431"/>
          </a:xfrm>
          <a:prstGeom prst="rect">
            <a:avLst/>
          </a:prstGeom>
        </p:spPr>
      </p:pic>
      <p:sp>
        <p:nvSpPr>
          <p:cNvPr id="3" name="文本框 2"/>
          <p:cNvSpPr txBox="1"/>
          <p:nvPr/>
        </p:nvSpPr>
        <p:spPr>
          <a:xfrm>
            <a:off x="10047417" y="3790057"/>
            <a:ext cx="1905685" cy="1631216"/>
          </a:xfrm>
          <a:prstGeom prst="rect">
            <a:avLst/>
          </a:prstGeom>
          <a:noFill/>
        </p:spPr>
        <p:txBody>
          <a:bodyPr wrap="square" rtlCol="0">
            <a:spAutoFit/>
          </a:bodyPr>
          <a:lstStyle/>
          <a:p>
            <a:r>
              <a:rPr lang="en-US" altLang="zh-CN" sz="2000" b="1" dirty="0" smtClean="0">
                <a:solidFill>
                  <a:srgbClr val="FF0000"/>
                </a:solidFill>
                <a:latin typeface="微软雅黑" panose="020B0503020204020204" pitchFamily="34" charset="-122"/>
                <a:ea typeface="微软雅黑" panose="020B0503020204020204" pitchFamily="34" charset="-122"/>
              </a:rPr>
              <a:t>* </a:t>
            </a:r>
            <a:r>
              <a:rPr lang="zh-CN" altLang="en-US" sz="2000" b="1" dirty="0" smtClean="0">
                <a:solidFill>
                  <a:srgbClr val="FF0000"/>
                </a:solidFill>
                <a:latin typeface="微软雅黑" panose="020B0503020204020204" pitchFamily="34" charset="-122"/>
                <a:ea typeface="微软雅黑" panose="020B0503020204020204" pitchFamily="34" charset="-122"/>
              </a:rPr>
              <a:t>如果项目总长度</a:t>
            </a:r>
            <a:r>
              <a:rPr lang="en-US" altLang="zh-CN" sz="2000" b="1" dirty="0" smtClean="0">
                <a:solidFill>
                  <a:srgbClr val="FF0000"/>
                </a:solidFill>
                <a:latin typeface="微软雅黑" panose="020B0503020204020204" pitchFamily="34" charset="-122"/>
                <a:ea typeface="微软雅黑" panose="020B0503020204020204" pitchFamily="34" charset="-122"/>
              </a:rPr>
              <a:t>/</a:t>
            </a:r>
            <a:r>
              <a:rPr lang="zh-CN" altLang="en-US" sz="2000" b="1" dirty="0" smtClean="0">
                <a:solidFill>
                  <a:srgbClr val="FF0000"/>
                </a:solidFill>
                <a:latin typeface="微软雅黑" panose="020B0503020204020204" pitchFamily="34" charset="-122"/>
                <a:ea typeface="微软雅黑" panose="020B0503020204020204" pitchFamily="34" charset="-122"/>
              </a:rPr>
              <a:t>高度如果超出容器长度 </a:t>
            </a:r>
            <a:r>
              <a:rPr lang="en-US" altLang="zh-CN" sz="2000" b="1" dirty="0" smtClean="0">
                <a:solidFill>
                  <a:srgbClr val="FF0000"/>
                </a:solidFill>
                <a:latin typeface="微软雅黑" panose="020B0503020204020204" pitchFamily="34" charset="-122"/>
                <a:ea typeface="微软雅黑" panose="020B0503020204020204" pitchFamily="34" charset="-122"/>
              </a:rPr>
              <a:t>, </a:t>
            </a:r>
            <a:r>
              <a:rPr lang="zh-CN" altLang="en-US" sz="2000" b="1" dirty="0" smtClean="0">
                <a:solidFill>
                  <a:srgbClr val="FF0000"/>
                </a:solidFill>
                <a:latin typeface="微软雅黑" panose="020B0503020204020204" pitchFamily="34" charset="-122"/>
                <a:ea typeface="微软雅黑" panose="020B0503020204020204" pitchFamily="34" charset="-122"/>
              </a:rPr>
              <a:t>会自动缩小项目长度</a:t>
            </a:r>
            <a:r>
              <a:rPr lang="en-US" altLang="zh-CN" sz="2000" b="1" dirty="0" smtClean="0">
                <a:solidFill>
                  <a:srgbClr val="FF0000"/>
                </a:solidFill>
                <a:latin typeface="微软雅黑" panose="020B0503020204020204" pitchFamily="34" charset="-122"/>
                <a:ea typeface="微软雅黑" panose="020B0503020204020204" pitchFamily="34" charset="-122"/>
              </a:rPr>
              <a:t>/</a:t>
            </a:r>
            <a:r>
              <a:rPr lang="zh-CN" altLang="en-US" sz="2000" b="1" dirty="0" smtClean="0">
                <a:solidFill>
                  <a:srgbClr val="FF0000"/>
                </a:solidFill>
                <a:latin typeface="微软雅黑" panose="020B0503020204020204" pitchFamily="34" charset="-122"/>
                <a:ea typeface="微软雅黑" panose="020B0503020204020204" pitchFamily="34" charset="-122"/>
              </a:rPr>
              <a:t>高度</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371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122003" y="1186249"/>
            <a:ext cx="9570712" cy="35587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lvl="1"/>
            <a:r>
              <a:rPr lang="en-US" altLang="zh-CN" dirty="0" smtClean="0"/>
              <a:t>flex-wrap </a:t>
            </a:r>
            <a:r>
              <a:rPr lang="en-US" altLang="zh-CN" dirty="0"/>
              <a:t>	  - - -  </a:t>
            </a:r>
            <a:r>
              <a:rPr lang="zh-CN" altLang="en-US" dirty="0" smtClean="0"/>
              <a:t>控制换行及如何换行</a:t>
            </a:r>
            <a:endParaRPr lang="en-US" altLang="zh-CN" dirty="0" smtClean="0"/>
          </a:p>
          <a:p>
            <a:pPr lvl="2"/>
            <a:r>
              <a:rPr lang="en-US" altLang="zh-CN" sz="2400" dirty="0" err="1" smtClean="0">
                <a:solidFill>
                  <a:srgbClr val="FF0000"/>
                </a:solidFill>
              </a:rPr>
              <a:t>nowrap</a:t>
            </a:r>
            <a:r>
              <a:rPr lang="zh-CN" altLang="en-US" sz="2400" dirty="0" smtClean="0"/>
              <a:t>默认不换行</a:t>
            </a:r>
            <a:r>
              <a:rPr lang="en-US" altLang="zh-CN" sz="2400" dirty="0" smtClean="0"/>
              <a:t>	</a:t>
            </a:r>
            <a:r>
              <a:rPr lang="en-US" altLang="zh-CN" sz="2400" dirty="0"/>
              <a:t> </a:t>
            </a:r>
            <a:r>
              <a:rPr lang="en-US" altLang="zh-CN" sz="2400" dirty="0" smtClean="0">
                <a:solidFill>
                  <a:srgbClr val="FF0000"/>
                </a:solidFill>
              </a:rPr>
              <a:t>wrap</a:t>
            </a:r>
            <a:r>
              <a:rPr lang="zh-CN" altLang="en-US" sz="2400" dirty="0" smtClean="0"/>
              <a:t>换行        </a:t>
            </a:r>
            <a:r>
              <a:rPr lang="en-US" altLang="zh-CN" sz="2400" dirty="0" smtClean="0">
                <a:solidFill>
                  <a:srgbClr val="FF0000"/>
                </a:solidFill>
              </a:rPr>
              <a:t>wrap-reverse </a:t>
            </a:r>
            <a:r>
              <a:rPr lang="zh-CN" altLang="en-US" sz="2400" dirty="0" smtClean="0"/>
              <a:t>反向换行</a:t>
            </a:r>
            <a:endParaRPr lang="en-US" altLang="zh-CN" sz="2400" dirty="0"/>
          </a:p>
        </p:txBody>
      </p:sp>
      <p:pic>
        <p:nvPicPr>
          <p:cNvPr id="3" name="图片 2"/>
          <p:cNvPicPr>
            <a:picLocks noChangeAspect="1"/>
          </p:cNvPicPr>
          <p:nvPr/>
        </p:nvPicPr>
        <p:blipFill>
          <a:blip r:embed="rId3"/>
          <a:stretch>
            <a:fillRect/>
          </a:stretch>
        </p:blipFill>
        <p:spPr>
          <a:xfrm>
            <a:off x="2050472" y="2267638"/>
            <a:ext cx="7141917" cy="4346847"/>
          </a:xfrm>
          <a:prstGeom prst="rect">
            <a:avLst/>
          </a:prstGeom>
        </p:spPr>
      </p:pic>
    </p:spTree>
    <p:extLst>
      <p:ext uri="{BB962C8B-B14F-4D97-AF65-F5344CB8AC3E}">
        <p14:creationId xmlns:p14="http://schemas.microsoft.com/office/powerpoint/2010/main" val="3800895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122003" y="1186249"/>
            <a:ext cx="9570712" cy="127686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en-US" altLang="zh-CN" dirty="0"/>
              <a:t>flex-flow 	  - - -  flex-direction</a:t>
            </a:r>
            <a:r>
              <a:rPr lang="zh-CN" altLang="en-US" dirty="0"/>
              <a:t>和</a:t>
            </a:r>
            <a:r>
              <a:rPr lang="en-US" altLang="zh-CN" dirty="0"/>
              <a:t>flex-wrap</a:t>
            </a:r>
            <a:r>
              <a:rPr lang="zh-CN" altLang="en-US" dirty="0"/>
              <a:t>的合</a:t>
            </a:r>
            <a:r>
              <a:rPr lang="zh-CN" altLang="en-US" dirty="0" smtClean="0"/>
              <a:t>写</a:t>
            </a:r>
            <a:endParaRPr lang="en-US" altLang="zh-CN" dirty="0" smtClean="0"/>
          </a:p>
          <a:p>
            <a:pPr lvl="1"/>
            <a:r>
              <a:rPr lang="en-US" altLang="zh-CN" dirty="0" smtClean="0"/>
              <a:t>flex-flow : flex-direction  </a:t>
            </a:r>
            <a:r>
              <a:rPr lang="en-US" altLang="zh-CN" dirty="0"/>
              <a:t>flex-wrap</a:t>
            </a:r>
          </a:p>
          <a:p>
            <a:pPr lvl="1"/>
            <a:endParaRPr lang="en-US" altLang="zh-CN" dirty="0"/>
          </a:p>
          <a:p>
            <a:pPr lvl="1"/>
            <a:endParaRPr lang="en-US" altLang="zh-CN" dirty="0" smtClean="0"/>
          </a:p>
          <a:p>
            <a:pPr marL="457200" lvl="1" indent="0">
              <a:buNone/>
            </a:pPr>
            <a:endParaRPr lang="en-US" altLang="zh-CN" dirty="0"/>
          </a:p>
        </p:txBody>
      </p:sp>
      <p:sp>
        <p:nvSpPr>
          <p:cNvPr id="2" name="矩形 1"/>
          <p:cNvSpPr/>
          <p:nvPr/>
        </p:nvSpPr>
        <p:spPr>
          <a:xfrm>
            <a:off x="1787611" y="2593025"/>
            <a:ext cx="9020432" cy="2308324"/>
          </a:xfrm>
          <a:prstGeom prst="rect">
            <a:avLst/>
          </a:prstGeom>
        </p:spPr>
        <p:txBody>
          <a:bodyPr wrap="square">
            <a:spAutoFit/>
          </a:bodyPr>
          <a:lstStyle/>
          <a:p>
            <a:pPr lvl="1"/>
            <a:r>
              <a:rPr lang="en-US" altLang="zh-CN" sz="2400" b="1" dirty="0">
                <a:ea typeface="微软雅黑" panose="020B0503020204020204" pitchFamily="34" charset="-122"/>
              </a:rPr>
              <a:t>.main{</a:t>
            </a:r>
          </a:p>
          <a:p>
            <a:pPr lvl="1"/>
            <a:r>
              <a:rPr lang="en-US" altLang="zh-CN" sz="2400" b="1" dirty="0">
                <a:ea typeface="微软雅黑" panose="020B0503020204020204" pitchFamily="34" charset="-122"/>
              </a:rPr>
              <a:t>                height: 250px;</a:t>
            </a:r>
          </a:p>
          <a:p>
            <a:pPr lvl="1"/>
            <a:r>
              <a:rPr lang="en-US" altLang="zh-CN" sz="2400" b="1" dirty="0">
                <a:ea typeface="微软雅黑" panose="020B0503020204020204" pitchFamily="34" charset="-122"/>
              </a:rPr>
              <a:t>                display: flex</a:t>
            </a:r>
            <a:r>
              <a:rPr lang="en-US" altLang="zh-CN" sz="2400" b="1" dirty="0" smtClean="0">
                <a:ea typeface="微软雅黑" panose="020B0503020204020204" pitchFamily="34" charset="-122"/>
              </a:rPr>
              <a:t>;</a:t>
            </a:r>
          </a:p>
          <a:p>
            <a:pPr lvl="1"/>
            <a:r>
              <a:rPr lang="en-US" altLang="zh-CN" sz="2400" b="1" dirty="0" smtClean="0">
                <a:ea typeface="微软雅黑" panose="020B0503020204020204" pitchFamily="34" charset="-122"/>
              </a:rPr>
              <a:t>	         </a:t>
            </a:r>
            <a:r>
              <a:rPr lang="en-US" altLang="zh-CN" sz="2400" b="1" dirty="0" smtClean="0">
                <a:solidFill>
                  <a:srgbClr val="FF0000"/>
                </a:solidFill>
                <a:ea typeface="微软雅黑" panose="020B0503020204020204" pitchFamily="34" charset="-122"/>
              </a:rPr>
              <a:t>/*</a:t>
            </a:r>
            <a:r>
              <a:rPr lang="en-US" altLang="zh-CN" sz="2400" b="1" dirty="0">
                <a:solidFill>
                  <a:srgbClr val="FF0000"/>
                </a:solidFill>
                <a:ea typeface="微软雅黑" panose="020B0503020204020204" pitchFamily="34" charset="-122"/>
              </a:rPr>
              <a:t>flex-flow</a:t>
            </a:r>
            <a:r>
              <a:rPr lang="zh-CN" altLang="en-US" sz="2400" b="1" dirty="0">
                <a:solidFill>
                  <a:srgbClr val="FF0000"/>
                </a:solidFill>
                <a:ea typeface="微软雅黑" panose="020B0503020204020204" pitchFamily="34" charset="-122"/>
              </a:rPr>
              <a:t>是</a:t>
            </a:r>
            <a:r>
              <a:rPr lang="en-US" altLang="zh-CN" sz="2400" b="1" dirty="0">
                <a:solidFill>
                  <a:srgbClr val="FF0000"/>
                </a:solidFill>
                <a:ea typeface="微软雅黑" panose="020B0503020204020204" pitchFamily="34" charset="-122"/>
              </a:rPr>
              <a:t>flex-direction</a:t>
            </a:r>
            <a:r>
              <a:rPr lang="zh-CN" altLang="en-US" sz="2400" b="1" dirty="0">
                <a:solidFill>
                  <a:srgbClr val="FF0000"/>
                </a:solidFill>
                <a:ea typeface="微软雅黑" panose="020B0503020204020204" pitchFamily="34" charset="-122"/>
              </a:rPr>
              <a:t>和</a:t>
            </a:r>
            <a:r>
              <a:rPr lang="en-US" altLang="zh-CN" sz="2400" b="1" dirty="0">
                <a:solidFill>
                  <a:srgbClr val="FF0000"/>
                </a:solidFill>
                <a:ea typeface="微软雅黑" panose="020B0503020204020204" pitchFamily="34" charset="-122"/>
              </a:rPr>
              <a:t>flex-wrap</a:t>
            </a:r>
            <a:r>
              <a:rPr lang="zh-CN" altLang="en-US" sz="2400" b="1" dirty="0">
                <a:solidFill>
                  <a:srgbClr val="FF0000"/>
                </a:solidFill>
                <a:ea typeface="微软雅黑" panose="020B0503020204020204" pitchFamily="34" charset="-122"/>
              </a:rPr>
              <a:t>的简写*</a:t>
            </a:r>
            <a:r>
              <a:rPr lang="en-US" altLang="zh-CN" sz="2400" b="1" dirty="0" smtClean="0">
                <a:solidFill>
                  <a:srgbClr val="FF0000"/>
                </a:solidFill>
                <a:ea typeface="微软雅黑" panose="020B0503020204020204" pitchFamily="34" charset="-122"/>
              </a:rPr>
              <a:t>/</a:t>
            </a:r>
          </a:p>
          <a:p>
            <a:pPr lvl="1"/>
            <a:r>
              <a:rPr lang="en-US" altLang="zh-CN" sz="2400" b="1" dirty="0" smtClean="0">
                <a:solidFill>
                  <a:srgbClr val="FF0000"/>
                </a:solidFill>
                <a:ea typeface="微软雅黑" panose="020B0503020204020204" pitchFamily="34" charset="-122"/>
              </a:rPr>
              <a:t>                </a:t>
            </a:r>
            <a:r>
              <a:rPr lang="en-US" altLang="zh-CN" sz="2400" b="1" dirty="0">
                <a:solidFill>
                  <a:srgbClr val="FF0000"/>
                </a:solidFill>
                <a:ea typeface="微软雅黑" panose="020B0503020204020204" pitchFamily="34" charset="-122"/>
              </a:rPr>
              <a:t>flex-flow: column wrap</a:t>
            </a:r>
            <a:r>
              <a:rPr lang="en-US" altLang="zh-CN" sz="2400" b="1" dirty="0" smtClean="0">
                <a:solidFill>
                  <a:srgbClr val="FF0000"/>
                </a:solidFill>
                <a:ea typeface="微软雅黑" panose="020B0503020204020204" pitchFamily="34" charset="-122"/>
              </a:rPr>
              <a:t>;</a:t>
            </a:r>
          </a:p>
          <a:p>
            <a:pPr lvl="1"/>
            <a:r>
              <a:rPr lang="en-US" altLang="zh-CN" sz="2400" b="1" dirty="0" smtClean="0">
                <a:ea typeface="微软雅黑" panose="020B0503020204020204" pitchFamily="34" charset="-122"/>
              </a:rPr>
              <a:t> }</a:t>
            </a:r>
            <a:endParaRPr lang="en-US" altLang="zh-CN" sz="2400" b="1" dirty="0">
              <a:ea typeface="微软雅黑" panose="020B0503020204020204" pitchFamily="34" charset="-122"/>
            </a:endParaRPr>
          </a:p>
        </p:txBody>
      </p:sp>
    </p:spTree>
    <p:extLst>
      <p:ext uri="{BB962C8B-B14F-4D97-AF65-F5344CB8AC3E}">
        <p14:creationId xmlns:p14="http://schemas.microsoft.com/office/powerpoint/2010/main" val="3782157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40701" y="1340521"/>
            <a:ext cx="5646652" cy="35587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lvl="1"/>
            <a:r>
              <a:rPr lang="zh-CN" altLang="en-US" dirty="0" smtClean="0"/>
              <a:t>项目</a:t>
            </a:r>
            <a:r>
              <a:rPr lang="zh-CN" altLang="en-US" dirty="0"/>
              <a:t>在轴线上的对齐</a:t>
            </a:r>
            <a:r>
              <a:rPr lang="zh-CN" altLang="en-US" dirty="0" smtClean="0"/>
              <a:t>方式</a:t>
            </a:r>
            <a:r>
              <a:rPr lang="en-US" altLang="zh-CN" dirty="0" smtClean="0"/>
              <a:t>(</a:t>
            </a:r>
            <a:r>
              <a:rPr lang="zh-CN" altLang="en-US" dirty="0" smtClean="0"/>
              <a:t>水平</a:t>
            </a:r>
            <a:r>
              <a:rPr lang="en-US" altLang="zh-CN" dirty="0" smtClean="0"/>
              <a:t>)</a:t>
            </a:r>
          </a:p>
          <a:p>
            <a:pPr lvl="1"/>
            <a:r>
              <a:rPr lang="en-US" altLang="zh-CN" dirty="0"/>
              <a:t>justify-content</a:t>
            </a:r>
            <a:r>
              <a:rPr lang="zh-CN" altLang="en-US" dirty="0"/>
              <a:t>属性</a:t>
            </a:r>
            <a:endParaRPr lang="en-US" altLang="zh-CN" dirty="0"/>
          </a:p>
          <a:p>
            <a:pPr lvl="2"/>
            <a:r>
              <a:rPr lang="en-US" altLang="zh-CN" sz="2400" dirty="0" smtClean="0"/>
              <a:t> flex-start   	</a:t>
            </a:r>
            <a:r>
              <a:rPr lang="zh-CN" altLang="en-US" sz="2400" dirty="0" smtClean="0"/>
              <a:t>起始对齐</a:t>
            </a:r>
            <a:endParaRPr lang="en-US" altLang="zh-CN" sz="2400" dirty="0" smtClean="0"/>
          </a:p>
          <a:p>
            <a:pPr lvl="2"/>
            <a:r>
              <a:rPr lang="en-US" altLang="zh-CN" sz="2400" dirty="0" smtClean="0"/>
              <a:t> flex-end 	</a:t>
            </a:r>
            <a:r>
              <a:rPr lang="zh-CN" altLang="en-US" sz="2400" dirty="0" smtClean="0"/>
              <a:t>尾端对齐</a:t>
            </a:r>
            <a:endParaRPr lang="en-US" altLang="zh-CN" sz="2400" dirty="0" smtClean="0"/>
          </a:p>
          <a:p>
            <a:pPr lvl="2"/>
            <a:r>
              <a:rPr lang="en-US" altLang="zh-CN" sz="2400" dirty="0" smtClean="0"/>
              <a:t> center 	</a:t>
            </a:r>
            <a:r>
              <a:rPr lang="zh-CN" altLang="en-US" sz="2400" dirty="0" smtClean="0"/>
              <a:t>居中对齐</a:t>
            </a:r>
            <a:endParaRPr lang="en-US" altLang="zh-CN" sz="2400" dirty="0" smtClean="0"/>
          </a:p>
          <a:p>
            <a:pPr lvl="2"/>
            <a:r>
              <a:rPr lang="en-US" altLang="zh-CN" sz="2400" dirty="0" smtClean="0"/>
              <a:t> space-between  </a:t>
            </a:r>
            <a:r>
              <a:rPr lang="zh-CN" altLang="en-US" sz="2400" dirty="0" smtClean="0"/>
              <a:t>分散对齐</a:t>
            </a:r>
            <a:endParaRPr lang="en-US" altLang="zh-CN" sz="2400" dirty="0" smtClean="0"/>
          </a:p>
          <a:p>
            <a:pPr lvl="2"/>
            <a:r>
              <a:rPr lang="en-US" altLang="zh-CN" sz="2400" dirty="0" smtClean="0"/>
              <a:t> space-around  </a:t>
            </a:r>
            <a:r>
              <a:rPr lang="zh-CN" altLang="en-US" sz="2400" dirty="0" smtClean="0"/>
              <a:t>两侧间隔相等</a:t>
            </a:r>
            <a:endParaRPr lang="en-US" altLang="zh-CN" sz="2400" dirty="0" smtClean="0"/>
          </a:p>
          <a:p>
            <a:pPr lvl="2"/>
            <a:r>
              <a:rPr lang="en-US" altLang="zh-CN" sz="2400" dirty="0" smtClean="0"/>
              <a:t> space-evenly  </a:t>
            </a:r>
            <a:r>
              <a:rPr lang="zh-CN" altLang="en-US" sz="2400" dirty="0"/>
              <a:t>间隔都相等 </a:t>
            </a:r>
            <a:r>
              <a:rPr lang="en-US" altLang="zh-CN" sz="2400" dirty="0"/>
              <a:t>, </a:t>
            </a:r>
            <a:r>
              <a:rPr lang="zh-CN" altLang="en-US" sz="2400" dirty="0"/>
              <a:t>但是兼容性差 </a:t>
            </a:r>
            <a:r>
              <a:rPr lang="en-US" altLang="zh-CN" sz="2400" dirty="0"/>
              <a:t>, </a:t>
            </a:r>
            <a:r>
              <a:rPr lang="zh-CN" altLang="en-US" sz="2400" dirty="0"/>
              <a:t>暂不使用</a:t>
            </a:r>
            <a:endParaRPr lang="en-US" altLang="zh-CN" sz="2400" dirty="0"/>
          </a:p>
          <a:p>
            <a:pPr lvl="2"/>
            <a:endParaRPr lang="en-US" altLang="zh-CN" dirty="0" smtClean="0"/>
          </a:p>
          <a:p>
            <a:pPr lvl="1"/>
            <a:endParaRPr lang="en-US" altLang="zh-CN" dirty="0"/>
          </a:p>
        </p:txBody>
      </p:sp>
      <p:pic>
        <p:nvPicPr>
          <p:cNvPr id="2" name="图片 1"/>
          <p:cNvPicPr>
            <a:picLocks noChangeAspect="1"/>
          </p:cNvPicPr>
          <p:nvPr/>
        </p:nvPicPr>
        <p:blipFill>
          <a:blip r:embed="rId3"/>
          <a:stretch>
            <a:fillRect/>
          </a:stretch>
        </p:blipFill>
        <p:spPr>
          <a:xfrm>
            <a:off x="6042726" y="618919"/>
            <a:ext cx="4133728" cy="6066959"/>
          </a:xfrm>
          <a:prstGeom prst="rect">
            <a:avLst/>
          </a:prstGeom>
        </p:spPr>
      </p:pic>
    </p:spTree>
    <p:extLst>
      <p:ext uri="{BB962C8B-B14F-4D97-AF65-F5344CB8AC3E}">
        <p14:creationId xmlns:p14="http://schemas.microsoft.com/office/powerpoint/2010/main" val="1754504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40700" y="1340521"/>
            <a:ext cx="7034457" cy="35587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lvl="1"/>
            <a:r>
              <a:rPr lang="zh-CN" altLang="en-US" dirty="0"/>
              <a:t>项目在交叉轴上如何</a:t>
            </a:r>
            <a:r>
              <a:rPr lang="zh-CN" altLang="en-US" dirty="0" smtClean="0"/>
              <a:t>对齐</a:t>
            </a:r>
            <a:r>
              <a:rPr lang="en-US" altLang="zh-CN" dirty="0" smtClean="0"/>
              <a:t>(</a:t>
            </a:r>
            <a:r>
              <a:rPr lang="zh-CN" altLang="en-US" dirty="0" smtClean="0"/>
              <a:t>垂直</a:t>
            </a:r>
            <a:r>
              <a:rPr lang="en-US" altLang="zh-CN" dirty="0" smtClean="0"/>
              <a:t>)</a:t>
            </a:r>
            <a:endParaRPr lang="en-US" altLang="zh-CN" dirty="0"/>
          </a:p>
          <a:p>
            <a:pPr lvl="1"/>
            <a:r>
              <a:rPr lang="en-US" altLang="zh-CN" dirty="0" smtClean="0"/>
              <a:t>align-items</a:t>
            </a:r>
            <a:r>
              <a:rPr lang="zh-CN" altLang="en-US" dirty="0" smtClean="0"/>
              <a:t>属性</a:t>
            </a:r>
            <a:endParaRPr lang="en-US" altLang="zh-CN" dirty="0"/>
          </a:p>
          <a:p>
            <a:pPr lvl="2"/>
            <a:r>
              <a:rPr lang="en-US" altLang="zh-CN" sz="2400" dirty="0"/>
              <a:t> </a:t>
            </a:r>
            <a:r>
              <a:rPr lang="en-US" altLang="zh-CN" sz="2400" dirty="0" smtClean="0"/>
              <a:t>flex-start	</a:t>
            </a:r>
            <a:r>
              <a:rPr lang="zh-CN" altLang="en-US" sz="2400" dirty="0" smtClean="0"/>
              <a:t>交叉</a:t>
            </a:r>
            <a:r>
              <a:rPr lang="zh-CN" altLang="en-US" sz="2400" dirty="0"/>
              <a:t>轴的起始位置</a:t>
            </a:r>
            <a:endParaRPr lang="en-US" altLang="zh-CN" sz="2400" dirty="0"/>
          </a:p>
          <a:p>
            <a:pPr lvl="2"/>
            <a:r>
              <a:rPr lang="en-US" altLang="zh-CN" sz="2400" dirty="0"/>
              <a:t> flex-end </a:t>
            </a:r>
            <a:r>
              <a:rPr lang="en-US" altLang="zh-CN" sz="2400" dirty="0" smtClean="0"/>
              <a:t>	</a:t>
            </a:r>
            <a:r>
              <a:rPr lang="zh-CN" altLang="en-US" sz="2400" dirty="0"/>
              <a:t>交叉轴的终点位置</a:t>
            </a:r>
            <a:endParaRPr lang="en-US" altLang="zh-CN" sz="2400" dirty="0"/>
          </a:p>
          <a:p>
            <a:pPr lvl="2"/>
            <a:r>
              <a:rPr lang="en-US" altLang="zh-CN" sz="2400" dirty="0"/>
              <a:t> center </a:t>
            </a:r>
            <a:r>
              <a:rPr lang="en-US" altLang="zh-CN" sz="2400" dirty="0" smtClean="0"/>
              <a:t>	</a:t>
            </a:r>
            <a:r>
              <a:rPr lang="zh-CN" altLang="en-US" sz="2400" dirty="0"/>
              <a:t>交叉轴中间对齐</a:t>
            </a:r>
            <a:endParaRPr lang="en-US" altLang="zh-CN" sz="2400" dirty="0"/>
          </a:p>
          <a:p>
            <a:pPr lvl="2"/>
            <a:r>
              <a:rPr lang="en-US" altLang="zh-CN" sz="2400" dirty="0" smtClean="0"/>
              <a:t> stretch	</a:t>
            </a:r>
            <a:r>
              <a:rPr lang="zh-CN" altLang="en-US" sz="2400" dirty="0" smtClean="0"/>
              <a:t>如果项目设置高度</a:t>
            </a:r>
            <a:r>
              <a:rPr lang="en-US" altLang="zh-CN" sz="2400" dirty="0" smtClean="0"/>
              <a:t>,  </a:t>
            </a:r>
            <a:r>
              <a:rPr lang="zh-CN" altLang="en-US" sz="2400" dirty="0" smtClean="0"/>
              <a:t>无效果</a:t>
            </a:r>
            <a:r>
              <a:rPr lang="en-US" altLang="zh-CN" sz="2400" dirty="0" smtClean="0"/>
              <a:t>			</a:t>
            </a:r>
            <a:r>
              <a:rPr lang="zh-CN" altLang="en-US" sz="2400" dirty="0" smtClean="0"/>
              <a:t>如果</a:t>
            </a:r>
            <a:r>
              <a:rPr lang="zh-CN" altLang="en-US" sz="2400" dirty="0"/>
              <a:t>项目未设置高度或设</a:t>
            </a:r>
            <a:r>
              <a:rPr lang="zh-CN" altLang="en-US" sz="2400" dirty="0" smtClean="0"/>
              <a:t>为</a:t>
            </a:r>
            <a:r>
              <a:rPr lang="en-US" altLang="zh-CN" sz="2400" dirty="0" smtClean="0"/>
              <a:t>		auto</a:t>
            </a:r>
            <a:r>
              <a:rPr lang="zh-CN" altLang="en-US" sz="2400" dirty="0"/>
              <a:t>，将占满整个容器的</a:t>
            </a:r>
            <a:r>
              <a:rPr lang="zh-CN" altLang="en-US" sz="2400" dirty="0" smtClean="0"/>
              <a:t>高度 </a:t>
            </a:r>
            <a:endParaRPr lang="en-US" altLang="zh-CN" sz="2400" dirty="0"/>
          </a:p>
          <a:p>
            <a:pPr lvl="2">
              <a:lnSpc>
                <a:spcPct val="150000"/>
              </a:lnSpc>
            </a:pPr>
            <a:r>
              <a:rPr lang="en-US" altLang="zh-CN" sz="2400" dirty="0" smtClean="0"/>
              <a:t> baseline </a:t>
            </a:r>
            <a:r>
              <a:rPr lang="en-US" altLang="zh-CN" sz="2400" dirty="0"/>
              <a:t>	</a:t>
            </a:r>
            <a:r>
              <a:rPr lang="zh-CN" altLang="en-US" sz="2400" dirty="0"/>
              <a:t>项目的第一行文字的基线对齐</a:t>
            </a:r>
            <a:endParaRPr lang="en-US" altLang="zh-CN" sz="2400" dirty="0"/>
          </a:p>
          <a:p>
            <a:pPr lvl="2"/>
            <a:endParaRPr lang="en-US" altLang="zh-CN" sz="2400" dirty="0"/>
          </a:p>
          <a:p>
            <a:pPr lvl="1"/>
            <a:endParaRPr lang="en-US" altLang="zh-CN" dirty="0"/>
          </a:p>
        </p:txBody>
      </p:sp>
      <p:pic>
        <p:nvPicPr>
          <p:cNvPr id="3" name="图片 2"/>
          <p:cNvPicPr>
            <a:picLocks noChangeAspect="1"/>
          </p:cNvPicPr>
          <p:nvPr/>
        </p:nvPicPr>
        <p:blipFill>
          <a:blip r:embed="rId3"/>
          <a:stretch>
            <a:fillRect/>
          </a:stretch>
        </p:blipFill>
        <p:spPr>
          <a:xfrm>
            <a:off x="7084142" y="1204899"/>
            <a:ext cx="4687728" cy="5143702"/>
          </a:xfrm>
          <a:prstGeom prst="rect">
            <a:avLst/>
          </a:prstGeom>
        </p:spPr>
      </p:pic>
    </p:spTree>
    <p:extLst>
      <p:ext uri="{BB962C8B-B14F-4D97-AF65-F5344CB8AC3E}">
        <p14:creationId xmlns:p14="http://schemas.microsoft.com/office/powerpoint/2010/main" val="589063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40699" y="1340521"/>
            <a:ext cx="11598219" cy="435182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lvl="1"/>
            <a:r>
              <a:rPr lang="en-US" altLang="zh-CN" dirty="0"/>
              <a:t>align-content	  - - -  </a:t>
            </a:r>
            <a:r>
              <a:rPr lang="zh-CN" altLang="en-US" dirty="0"/>
              <a:t>定义了多根轴线的对齐方式</a:t>
            </a:r>
          </a:p>
          <a:p>
            <a:pPr lvl="2"/>
            <a:r>
              <a:rPr lang="zh-CN" altLang="en-US" sz="2400" dirty="0"/>
              <a:t>当容器中有多行项目（前提是允许换行），每一行项目就会产生一根主轴，多行项目就有多根主轴。这个属性决定这多根主轴之间的位置关系</a:t>
            </a:r>
            <a:r>
              <a:rPr lang="zh-CN" altLang="en-US" sz="2400" dirty="0" smtClean="0"/>
              <a:t>。</a:t>
            </a:r>
            <a:endParaRPr lang="en-US" altLang="zh-CN" sz="2400" dirty="0" smtClean="0"/>
          </a:p>
          <a:p>
            <a:pPr lvl="2"/>
            <a:r>
              <a:rPr lang="en-US" altLang="zh-CN" sz="2400" dirty="0" smtClean="0"/>
              <a:t> flex-start   </a:t>
            </a:r>
            <a:r>
              <a:rPr lang="en-US" altLang="zh-CN" sz="2400" dirty="0"/>
              <a:t>	</a:t>
            </a:r>
            <a:r>
              <a:rPr lang="zh-CN" altLang="en-US" sz="2400" dirty="0"/>
              <a:t>起始对齐</a:t>
            </a:r>
            <a:endParaRPr lang="en-US" altLang="zh-CN" sz="2400" dirty="0"/>
          </a:p>
          <a:p>
            <a:pPr lvl="2"/>
            <a:r>
              <a:rPr lang="en-US" altLang="zh-CN" sz="2400" dirty="0"/>
              <a:t> flex-end 	</a:t>
            </a:r>
            <a:r>
              <a:rPr lang="zh-CN" altLang="en-US" sz="2400" dirty="0"/>
              <a:t>尾端对齐</a:t>
            </a:r>
            <a:endParaRPr lang="en-US" altLang="zh-CN" sz="2400" dirty="0"/>
          </a:p>
          <a:p>
            <a:pPr lvl="2"/>
            <a:r>
              <a:rPr lang="en-US" altLang="zh-CN" sz="2400" dirty="0"/>
              <a:t> center 	</a:t>
            </a:r>
            <a:r>
              <a:rPr lang="zh-CN" altLang="en-US" sz="2400" dirty="0"/>
              <a:t>居中对齐</a:t>
            </a:r>
            <a:endParaRPr lang="en-US" altLang="zh-CN" sz="2400" dirty="0"/>
          </a:p>
          <a:p>
            <a:pPr lvl="2"/>
            <a:r>
              <a:rPr lang="en-US" altLang="zh-CN" sz="2400" dirty="0"/>
              <a:t> space-between  </a:t>
            </a:r>
            <a:r>
              <a:rPr lang="zh-CN" altLang="en-US" sz="2400" dirty="0"/>
              <a:t>分散</a:t>
            </a:r>
            <a:r>
              <a:rPr lang="zh-CN" altLang="en-US" sz="2400" dirty="0" smtClean="0"/>
              <a:t>对齐</a:t>
            </a:r>
            <a:endParaRPr lang="en-US" altLang="zh-CN" sz="2400" dirty="0" smtClean="0"/>
          </a:p>
          <a:p>
            <a:pPr lvl="2"/>
            <a:r>
              <a:rPr lang="en-US" altLang="zh-CN" sz="2400" dirty="0" smtClean="0"/>
              <a:t> stretch	</a:t>
            </a:r>
            <a:r>
              <a:rPr lang="zh-CN" altLang="en-US" sz="2400" dirty="0"/>
              <a:t>如果项目设置高度</a:t>
            </a:r>
            <a:r>
              <a:rPr lang="en-US" altLang="zh-CN" sz="2400" dirty="0"/>
              <a:t>,  </a:t>
            </a:r>
            <a:r>
              <a:rPr lang="zh-CN" altLang="en-US" sz="2400" dirty="0"/>
              <a:t>无效果</a:t>
            </a:r>
            <a:r>
              <a:rPr lang="en-US" altLang="zh-CN" sz="2400" dirty="0"/>
              <a:t>			</a:t>
            </a:r>
            <a:endParaRPr lang="en-US" altLang="zh-CN" sz="2400" dirty="0" smtClean="0"/>
          </a:p>
          <a:p>
            <a:pPr marL="1828800" lvl="4" indent="0">
              <a:buNone/>
            </a:pPr>
            <a:r>
              <a:rPr lang="en-US" altLang="zh-CN" sz="2000" dirty="0"/>
              <a:t>	</a:t>
            </a:r>
            <a:r>
              <a:rPr lang="zh-CN" altLang="en-US" sz="2400" dirty="0">
                <a:cs typeface="+mn-cs"/>
              </a:rPr>
              <a:t>如果项目未设置高度或设为</a:t>
            </a:r>
            <a:r>
              <a:rPr lang="en-US" altLang="zh-CN" sz="2400" dirty="0">
                <a:cs typeface="+mn-cs"/>
              </a:rPr>
              <a:t>auto</a:t>
            </a:r>
            <a:r>
              <a:rPr lang="zh-CN" altLang="en-US" sz="2400" dirty="0" smtClean="0">
                <a:cs typeface="+mn-cs"/>
              </a:rPr>
              <a:t>，将</a:t>
            </a:r>
            <a:r>
              <a:rPr lang="zh-CN" altLang="en-US" sz="2400" dirty="0">
                <a:cs typeface="+mn-cs"/>
              </a:rPr>
              <a:t>占满整个容器的高度 </a:t>
            </a:r>
            <a:endParaRPr lang="en-US" altLang="zh-CN" sz="2400" dirty="0">
              <a:cs typeface="+mn-cs"/>
            </a:endParaRPr>
          </a:p>
          <a:p>
            <a:pPr lvl="2"/>
            <a:r>
              <a:rPr lang="en-US" altLang="zh-CN" sz="2400" dirty="0"/>
              <a:t> space-around  </a:t>
            </a:r>
            <a:r>
              <a:rPr lang="zh-CN" altLang="en-US" sz="2400" dirty="0"/>
              <a:t>两侧间隔相等</a:t>
            </a:r>
            <a:endParaRPr lang="en-US" altLang="zh-CN" sz="2400" dirty="0"/>
          </a:p>
          <a:p>
            <a:pPr marL="914400" lvl="2" indent="0">
              <a:buNone/>
            </a:pPr>
            <a:endParaRPr lang="zh-CN" altLang="en-US" sz="2400" dirty="0"/>
          </a:p>
          <a:p>
            <a:pPr marL="914400" lvl="2" indent="0">
              <a:buNone/>
            </a:pPr>
            <a:r>
              <a:rPr lang="en-US" altLang="zh-CN" sz="3200" dirty="0" smtClean="0">
                <a:solidFill>
                  <a:srgbClr val="FF0000"/>
                </a:solidFill>
                <a:latin typeface="微软雅黑" panose="020B0503020204020204" pitchFamily="34" charset="-122"/>
                <a:ea typeface="微软雅黑" panose="020B0503020204020204" pitchFamily="34" charset="-122"/>
                <a:cs typeface="+mj-cs"/>
              </a:rPr>
              <a:t>* </a:t>
            </a:r>
            <a:r>
              <a:rPr lang="zh-CN" altLang="en-US" sz="3200" dirty="0" smtClean="0">
                <a:solidFill>
                  <a:srgbClr val="FF0000"/>
                </a:solidFill>
                <a:latin typeface="微软雅黑" panose="020B0503020204020204" pitchFamily="34" charset="-122"/>
                <a:ea typeface="微软雅黑" panose="020B0503020204020204" pitchFamily="34" charset="-122"/>
                <a:cs typeface="+mj-cs"/>
              </a:rPr>
              <a:t>参考</a:t>
            </a:r>
            <a:r>
              <a:rPr lang="en-US" altLang="zh-CN" sz="3200" dirty="0" smtClean="0">
                <a:solidFill>
                  <a:srgbClr val="FF0000"/>
                </a:solidFill>
                <a:latin typeface="微软雅黑" panose="020B0503020204020204" pitchFamily="34" charset="-122"/>
                <a:ea typeface="微软雅黑" panose="020B0503020204020204" pitchFamily="34" charset="-122"/>
                <a:cs typeface="+mj-cs"/>
              </a:rPr>
              <a:t>align-items </a:t>
            </a:r>
            <a:r>
              <a:rPr lang="zh-CN" altLang="en-US" sz="3200" dirty="0" smtClean="0">
                <a:solidFill>
                  <a:srgbClr val="FF0000"/>
                </a:solidFill>
                <a:latin typeface="微软雅黑" panose="020B0503020204020204" pitchFamily="34" charset="-122"/>
                <a:ea typeface="微软雅黑" panose="020B0503020204020204" pitchFamily="34" charset="-122"/>
                <a:cs typeface="+mj-cs"/>
              </a:rPr>
              <a:t>与 </a:t>
            </a:r>
            <a:r>
              <a:rPr lang="en-US" altLang="zh-CN" sz="3200" dirty="0" smtClean="0">
                <a:solidFill>
                  <a:srgbClr val="FF0000"/>
                </a:solidFill>
                <a:latin typeface="微软雅黑" panose="020B0503020204020204" pitchFamily="34" charset="-122"/>
                <a:ea typeface="微软雅黑" panose="020B0503020204020204" pitchFamily="34" charset="-122"/>
                <a:cs typeface="+mj-cs"/>
              </a:rPr>
              <a:t>justify-content </a:t>
            </a:r>
            <a:r>
              <a:rPr lang="zh-CN" altLang="en-US" sz="3200" dirty="0" smtClean="0">
                <a:solidFill>
                  <a:srgbClr val="FF0000"/>
                </a:solidFill>
                <a:latin typeface="微软雅黑" panose="020B0503020204020204" pitchFamily="34" charset="-122"/>
                <a:ea typeface="微软雅黑" panose="020B0503020204020204" pitchFamily="34" charset="-122"/>
                <a:cs typeface="+mj-cs"/>
              </a:rPr>
              <a:t>属性的取值</a:t>
            </a:r>
            <a:endParaRPr lang="en-US" altLang="zh-CN" sz="3200" dirty="0">
              <a:solidFill>
                <a:srgbClr val="FF0000"/>
              </a:solidFill>
              <a:latin typeface="微软雅黑" panose="020B0503020204020204" pitchFamily="34" charset="-122"/>
              <a:ea typeface="微软雅黑" panose="020B0503020204020204" pitchFamily="34" charset="-122"/>
              <a:cs typeface="+mj-cs"/>
            </a:endParaRPr>
          </a:p>
          <a:p>
            <a:pPr lvl="1"/>
            <a:endParaRPr lang="en-US" altLang="zh-CN" dirty="0"/>
          </a:p>
        </p:txBody>
      </p:sp>
    </p:spTree>
    <p:extLst>
      <p:ext uri="{BB962C8B-B14F-4D97-AF65-F5344CB8AC3E}">
        <p14:creationId xmlns:p14="http://schemas.microsoft.com/office/powerpoint/2010/main" val="36476896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525655" y="2051222"/>
            <a:ext cx="9883749" cy="35587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en-US" altLang="zh-CN" dirty="0" smtClean="0">
                <a:solidFill>
                  <a:srgbClr val="FF0000"/>
                </a:solidFill>
              </a:rPr>
              <a:t>flex</a:t>
            </a:r>
            <a:r>
              <a:rPr lang="zh-CN" altLang="en-US" dirty="0" smtClean="0">
                <a:solidFill>
                  <a:srgbClr val="FF0000"/>
                </a:solidFill>
              </a:rPr>
              <a:t>项目属性</a:t>
            </a:r>
            <a:endParaRPr lang="zh-CN" altLang="en-US" dirty="0">
              <a:solidFill>
                <a:srgbClr val="FF0000"/>
              </a:solidFill>
            </a:endParaRPr>
          </a:p>
          <a:p>
            <a:pPr lvl="1"/>
            <a:r>
              <a:rPr lang="en-US" altLang="zh-CN" dirty="0" smtClean="0"/>
              <a:t>order		- - -  </a:t>
            </a:r>
            <a:r>
              <a:rPr lang="zh-CN" altLang="en-US" dirty="0" smtClean="0"/>
              <a:t>定义</a:t>
            </a:r>
            <a:r>
              <a:rPr lang="zh-CN" altLang="en-US" dirty="0"/>
              <a:t>该项目的排列属性排列顺序</a:t>
            </a:r>
            <a:endParaRPr lang="en-US" altLang="zh-CN" dirty="0"/>
          </a:p>
          <a:p>
            <a:pPr lvl="1"/>
            <a:r>
              <a:rPr lang="en-US" altLang="zh-CN" dirty="0"/>
              <a:t>flex-grow  </a:t>
            </a:r>
            <a:r>
              <a:rPr lang="en-US" altLang="zh-CN" dirty="0" smtClean="0"/>
              <a:t>	- - -  </a:t>
            </a:r>
            <a:r>
              <a:rPr lang="zh-CN" altLang="en-US" dirty="0" smtClean="0"/>
              <a:t>定义</a:t>
            </a:r>
            <a:r>
              <a:rPr lang="zh-CN" altLang="en-US" dirty="0"/>
              <a:t>项目的放大比例</a:t>
            </a:r>
            <a:endParaRPr lang="en-US" altLang="zh-CN" dirty="0"/>
          </a:p>
          <a:p>
            <a:pPr lvl="1"/>
            <a:r>
              <a:rPr lang="en-US" altLang="zh-CN" dirty="0"/>
              <a:t>flex-shrink        </a:t>
            </a:r>
            <a:r>
              <a:rPr lang="en-US" altLang="zh-CN" dirty="0" smtClean="0"/>
              <a:t>	- - -  </a:t>
            </a:r>
            <a:r>
              <a:rPr lang="zh-CN" altLang="en-US" dirty="0" smtClean="0"/>
              <a:t>定义</a:t>
            </a:r>
            <a:r>
              <a:rPr lang="zh-CN" altLang="en-US" dirty="0"/>
              <a:t>项目的缩小</a:t>
            </a:r>
            <a:r>
              <a:rPr lang="zh-CN" altLang="en-US" dirty="0" smtClean="0"/>
              <a:t>比例</a:t>
            </a:r>
            <a:endParaRPr lang="en-US" altLang="zh-CN" dirty="0" smtClean="0"/>
          </a:p>
          <a:p>
            <a:pPr lvl="1"/>
            <a:r>
              <a:rPr lang="en-US" altLang="zh-CN" dirty="0" smtClean="0"/>
              <a:t>flex-basis	- - -  </a:t>
            </a:r>
            <a:r>
              <a:rPr lang="zh-CN" altLang="en-US" dirty="0" smtClean="0"/>
              <a:t>定义项目在分配多余空间之前占据的主轴空间</a:t>
            </a:r>
            <a:endParaRPr lang="en-US" altLang="zh-CN" dirty="0" smtClean="0"/>
          </a:p>
          <a:p>
            <a:pPr lvl="1"/>
            <a:r>
              <a:rPr lang="en-US" altLang="zh-CN" dirty="0" smtClean="0"/>
              <a:t>flex		- - -  </a:t>
            </a:r>
            <a:r>
              <a:rPr lang="zh-CN" altLang="en-US" dirty="0" smtClean="0"/>
              <a:t>前三个属性的简写模式</a:t>
            </a:r>
            <a:endParaRPr lang="en-US" altLang="zh-CN" dirty="0"/>
          </a:p>
          <a:p>
            <a:pPr lvl="1"/>
            <a:r>
              <a:rPr lang="en-US" altLang="zh-CN" dirty="0"/>
              <a:t>align-self      </a:t>
            </a:r>
            <a:r>
              <a:rPr lang="en-US" altLang="zh-CN" dirty="0" smtClean="0"/>
              <a:t>	- - -  </a:t>
            </a:r>
            <a:r>
              <a:rPr lang="zh-CN" altLang="en-US" dirty="0" smtClean="0"/>
              <a:t>项目</a:t>
            </a:r>
            <a:r>
              <a:rPr lang="zh-CN" altLang="en-US" dirty="0"/>
              <a:t>单独设置的垂直对齐方式</a:t>
            </a:r>
          </a:p>
          <a:p>
            <a:pPr lvl="1"/>
            <a:endParaRPr lang="en-US" altLang="zh-CN" dirty="0"/>
          </a:p>
        </p:txBody>
      </p:sp>
      <p:sp>
        <p:nvSpPr>
          <p:cNvPr id="5" name="内容占位符 2"/>
          <p:cNvSpPr>
            <a:spLocks noGrp="1"/>
          </p:cNvSpPr>
          <p:nvPr/>
        </p:nvSpPr>
        <p:spPr>
          <a:xfrm>
            <a:off x="1122003" y="1186249"/>
            <a:ext cx="9570712" cy="161461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lvl="1"/>
            <a:r>
              <a:rPr lang="zh-CN" altLang="en-US" dirty="0" smtClean="0"/>
              <a:t>除了有容器布局属性 </a:t>
            </a:r>
            <a:r>
              <a:rPr lang="en-US" altLang="zh-CN" dirty="0" smtClean="0"/>
              <a:t>, </a:t>
            </a:r>
            <a:r>
              <a:rPr lang="zh-CN" altLang="en-US" dirty="0" smtClean="0"/>
              <a:t>还有项目属性</a:t>
            </a:r>
            <a:endParaRPr lang="en-US" altLang="zh-CN" dirty="0"/>
          </a:p>
        </p:txBody>
      </p:sp>
    </p:spTree>
    <p:extLst>
      <p:ext uri="{BB962C8B-B14F-4D97-AF65-F5344CB8AC3E}">
        <p14:creationId xmlns:p14="http://schemas.microsoft.com/office/powerpoint/2010/main" val="1235918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270283" y="1268627"/>
            <a:ext cx="9570712" cy="35587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en-US" altLang="zh-CN" dirty="0">
                <a:solidFill>
                  <a:srgbClr val="FF0000"/>
                </a:solidFill>
              </a:rPr>
              <a:t>order		- - -  </a:t>
            </a:r>
            <a:r>
              <a:rPr lang="zh-CN" altLang="en-US" dirty="0">
                <a:solidFill>
                  <a:srgbClr val="FF0000"/>
                </a:solidFill>
              </a:rPr>
              <a:t>定义该项目的排列属性排列顺序</a:t>
            </a:r>
          </a:p>
          <a:p>
            <a:pPr lvl="1"/>
            <a:r>
              <a:rPr lang="zh-CN" altLang="en-US" dirty="0" smtClean="0"/>
              <a:t>给定的属性值越小 </a:t>
            </a:r>
            <a:r>
              <a:rPr lang="en-US" altLang="zh-CN" dirty="0" smtClean="0"/>
              <a:t>, </a:t>
            </a:r>
            <a:r>
              <a:rPr lang="zh-CN" altLang="en-US" dirty="0" smtClean="0"/>
              <a:t>排列越靠前 </a:t>
            </a:r>
            <a:r>
              <a:rPr lang="en-US" altLang="zh-CN" dirty="0" smtClean="0"/>
              <a:t>, </a:t>
            </a:r>
            <a:r>
              <a:rPr lang="zh-CN" altLang="en-US" dirty="0" smtClean="0"/>
              <a:t>默认为</a:t>
            </a:r>
            <a:r>
              <a:rPr lang="en-US" altLang="zh-CN" dirty="0" smtClean="0"/>
              <a:t>0 , </a:t>
            </a:r>
            <a:r>
              <a:rPr lang="zh-CN" altLang="en-US" dirty="0" smtClean="0"/>
              <a:t>可为负数</a:t>
            </a:r>
            <a:endParaRPr lang="en-US" altLang="zh-CN" dirty="0"/>
          </a:p>
        </p:txBody>
      </p:sp>
      <p:pic>
        <p:nvPicPr>
          <p:cNvPr id="2" name="图片 1"/>
          <p:cNvPicPr>
            <a:picLocks noChangeAspect="1"/>
          </p:cNvPicPr>
          <p:nvPr/>
        </p:nvPicPr>
        <p:blipFill>
          <a:blip r:embed="rId3"/>
          <a:stretch>
            <a:fillRect/>
          </a:stretch>
        </p:blipFill>
        <p:spPr>
          <a:xfrm>
            <a:off x="2136114" y="2685535"/>
            <a:ext cx="7907975" cy="3630866"/>
          </a:xfrm>
          <a:prstGeom prst="rect">
            <a:avLst/>
          </a:prstGeom>
        </p:spPr>
      </p:pic>
    </p:spTree>
    <p:extLst>
      <p:ext uri="{BB962C8B-B14F-4D97-AF65-F5344CB8AC3E}">
        <p14:creationId xmlns:p14="http://schemas.microsoft.com/office/powerpoint/2010/main" val="3454727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270283" y="1268627"/>
            <a:ext cx="9570712" cy="35587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en-US" altLang="zh-CN" dirty="0">
                <a:solidFill>
                  <a:srgbClr val="FF0000"/>
                </a:solidFill>
              </a:rPr>
              <a:t>flex-grow  </a:t>
            </a:r>
            <a:r>
              <a:rPr lang="en-US" altLang="zh-CN" dirty="0" smtClean="0">
                <a:solidFill>
                  <a:srgbClr val="FF0000"/>
                </a:solidFill>
              </a:rPr>
              <a:t>	</a:t>
            </a:r>
            <a:r>
              <a:rPr lang="en-US" altLang="zh-CN" dirty="0">
                <a:solidFill>
                  <a:srgbClr val="FF0000"/>
                </a:solidFill>
              </a:rPr>
              <a:t>	- - -  </a:t>
            </a:r>
            <a:r>
              <a:rPr lang="zh-CN" altLang="en-US" dirty="0">
                <a:solidFill>
                  <a:srgbClr val="FF0000"/>
                </a:solidFill>
              </a:rPr>
              <a:t>定义项目的放大</a:t>
            </a:r>
            <a:r>
              <a:rPr lang="zh-CN" altLang="en-US" dirty="0" smtClean="0">
                <a:solidFill>
                  <a:srgbClr val="FF0000"/>
                </a:solidFill>
              </a:rPr>
              <a:t>比例</a:t>
            </a:r>
            <a:endParaRPr lang="en-US" altLang="zh-CN" dirty="0" smtClean="0">
              <a:solidFill>
                <a:srgbClr val="FF0000"/>
              </a:solidFill>
            </a:endParaRPr>
          </a:p>
          <a:p>
            <a:pPr lvl="1"/>
            <a:r>
              <a:rPr lang="zh-CN" altLang="en-US" dirty="0" smtClean="0">
                <a:solidFill>
                  <a:schemeClr val="tx1">
                    <a:lumMod val="95000"/>
                    <a:lumOff val="5000"/>
                  </a:schemeClr>
                </a:solidFill>
              </a:rPr>
              <a:t>指的是</a:t>
            </a:r>
            <a:r>
              <a:rPr lang="zh-CN" altLang="en-US" dirty="0" smtClean="0">
                <a:solidFill>
                  <a:schemeClr val="accent1">
                    <a:lumMod val="75000"/>
                  </a:schemeClr>
                </a:solidFill>
              </a:rPr>
              <a:t>剩余的空间</a:t>
            </a:r>
            <a:r>
              <a:rPr lang="zh-CN" altLang="en-US" dirty="0" smtClean="0">
                <a:solidFill>
                  <a:schemeClr val="tx1">
                    <a:lumMod val="95000"/>
                    <a:lumOff val="5000"/>
                  </a:schemeClr>
                </a:solidFill>
              </a:rPr>
              <a:t>比例分配 </a:t>
            </a:r>
            <a:r>
              <a:rPr lang="en-US" altLang="zh-CN" dirty="0" smtClean="0">
                <a:solidFill>
                  <a:schemeClr val="tx1">
                    <a:lumMod val="95000"/>
                    <a:lumOff val="5000"/>
                  </a:schemeClr>
                </a:solidFill>
              </a:rPr>
              <a:t>,</a:t>
            </a:r>
            <a:r>
              <a:rPr lang="zh-CN" altLang="en-US" dirty="0">
                <a:solidFill>
                  <a:schemeClr val="tx1">
                    <a:lumMod val="95000"/>
                    <a:lumOff val="5000"/>
                  </a:schemeClr>
                </a:solidFill>
              </a:rPr>
              <a:t>默认为</a:t>
            </a:r>
            <a:r>
              <a:rPr lang="en-US" altLang="zh-CN" dirty="0" smtClean="0">
                <a:solidFill>
                  <a:schemeClr val="tx1">
                    <a:lumMod val="95000"/>
                    <a:lumOff val="5000"/>
                  </a:schemeClr>
                </a:solidFill>
              </a:rPr>
              <a:t>0 , </a:t>
            </a:r>
            <a:r>
              <a:rPr lang="zh-CN" altLang="en-US" dirty="0" smtClean="0">
                <a:solidFill>
                  <a:schemeClr val="tx1">
                    <a:lumMod val="95000"/>
                    <a:lumOff val="5000"/>
                  </a:schemeClr>
                </a:solidFill>
              </a:rPr>
              <a:t>意思是有存在也不放大</a:t>
            </a:r>
            <a:endParaRPr lang="zh-CN" altLang="en-US" dirty="0">
              <a:solidFill>
                <a:schemeClr val="tx1">
                  <a:lumMod val="95000"/>
                  <a:lumOff val="5000"/>
                </a:schemeClr>
              </a:solidFill>
            </a:endParaRPr>
          </a:p>
        </p:txBody>
      </p:sp>
      <p:pic>
        <p:nvPicPr>
          <p:cNvPr id="3" name="图片 2"/>
          <p:cNvPicPr>
            <a:picLocks noChangeAspect="1"/>
          </p:cNvPicPr>
          <p:nvPr/>
        </p:nvPicPr>
        <p:blipFill>
          <a:blip r:embed="rId3"/>
          <a:stretch>
            <a:fillRect/>
          </a:stretch>
        </p:blipFill>
        <p:spPr>
          <a:xfrm>
            <a:off x="1721708" y="2930748"/>
            <a:ext cx="8851785" cy="2947572"/>
          </a:xfrm>
          <a:prstGeom prst="rect">
            <a:avLst/>
          </a:prstGeom>
        </p:spPr>
      </p:pic>
    </p:spTree>
    <p:extLst>
      <p:ext uri="{BB962C8B-B14F-4D97-AF65-F5344CB8AC3E}">
        <p14:creationId xmlns:p14="http://schemas.microsoft.com/office/powerpoint/2010/main" val="3248340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270283" y="1268627"/>
            <a:ext cx="9570712" cy="35587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en-US" altLang="zh-CN" dirty="0">
                <a:solidFill>
                  <a:srgbClr val="FF0000"/>
                </a:solidFill>
              </a:rPr>
              <a:t>flex-shrink        	- - -  </a:t>
            </a:r>
            <a:r>
              <a:rPr lang="zh-CN" altLang="en-US" dirty="0">
                <a:solidFill>
                  <a:srgbClr val="FF0000"/>
                </a:solidFill>
              </a:rPr>
              <a:t>定义项目的缩小</a:t>
            </a:r>
            <a:r>
              <a:rPr lang="zh-CN" altLang="en-US" dirty="0" smtClean="0">
                <a:solidFill>
                  <a:srgbClr val="FF0000"/>
                </a:solidFill>
              </a:rPr>
              <a:t>比例</a:t>
            </a:r>
            <a:endParaRPr lang="en-US" altLang="zh-CN" dirty="0" smtClean="0">
              <a:solidFill>
                <a:srgbClr val="FF0000"/>
              </a:solidFill>
            </a:endParaRPr>
          </a:p>
          <a:p>
            <a:pPr lvl="1"/>
            <a:r>
              <a:rPr lang="zh-CN" altLang="en-US" dirty="0" smtClean="0"/>
              <a:t>与</a:t>
            </a:r>
            <a:r>
              <a:rPr lang="en-US" altLang="zh-CN" dirty="0" smtClean="0">
                <a:solidFill>
                  <a:schemeClr val="accent1"/>
                </a:solidFill>
              </a:rPr>
              <a:t>flex-grow</a:t>
            </a:r>
            <a:r>
              <a:rPr lang="zh-CN" altLang="en-US" dirty="0" smtClean="0">
                <a:solidFill>
                  <a:schemeClr val="accent1"/>
                </a:solidFill>
              </a:rPr>
              <a:t>相反 </a:t>
            </a:r>
            <a:r>
              <a:rPr lang="en-US" altLang="zh-CN" dirty="0" smtClean="0"/>
              <a:t>, </a:t>
            </a:r>
            <a:r>
              <a:rPr lang="zh-CN" altLang="en-US" dirty="0" smtClean="0"/>
              <a:t>当父容器空间不足时 </a:t>
            </a:r>
            <a:r>
              <a:rPr lang="en-US" altLang="zh-CN" dirty="0" smtClean="0"/>
              <a:t>, </a:t>
            </a:r>
            <a:r>
              <a:rPr lang="zh-CN" altLang="en-US" dirty="0" smtClean="0"/>
              <a:t>给项目设置缩小值</a:t>
            </a:r>
            <a:endParaRPr lang="en-US" altLang="zh-CN" dirty="0" smtClean="0"/>
          </a:p>
          <a:p>
            <a:pPr lvl="1"/>
            <a:r>
              <a:rPr lang="zh-CN" altLang="en-US" dirty="0" smtClean="0"/>
              <a:t>默认值为</a:t>
            </a:r>
            <a:r>
              <a:rPr lang="en-US" altLang="zh-CN" dirty="0" smtClean="0"/>
              <a:t>1 , </a:t>
            </a:r>
            <a:r>
              <a:rPr lang="zh-CN" altLang="en-US" dirty="0" smtClean="0"/>
              <a:t>意思为按等比例缩小  </a:t>
            </a:r>
            <a:r>
              <a:rPr lang="en-US" altLang="zh-CN" dirty="0" smtClean="0"/>
              <a:t>, </a:t>
            </a:r>
            <a:r>
              <a:rPr lang="zh-CN" altLang="en-US" dirty="0" smtClean="0">
                <a:solidFill>
                  <a:schemeClr val="accent1"/>
                </a:solidFill>
              </a:rPr>
              <a:t>数值越大</a:t>
            </a:r>
            <a:r>
              <a:rPr lang="en-US" altLang="zh-CN" dirty="0" smtClean="0">
                <a:solidFill>
                  <a:schemeClr val="accent1"/>
                </a:solidFill>
              </a:rPr>
              <a:t>, </a:t>
            </a:r>
            <a:r>
              <a:rPr lang="zh-CN" altLang="en-US" dirty="0" smtClean="0">
                <a:solidFill>
                  <a:schemeClr val="accent1"/>
                </a:solidFill>
              </a:rPr>
              <a:t>缩小比例越大</a:t>
            </a:r>
            <a:endParaRPr lang="en-US" altLang="zh-CN" dirty="0">
              <a:solidFill>
                <a:schemeClr val="accent1"/>
              </a:solidFill>
            </a:endParaRPr>
          </a:p>
          <a:p>
            <a:pPr lvl="1"/>
            <a:r>
              <a:rPr lang="zh-CN" altLang="en-US" dirty="0" smtClean="0"/>
              <a:t>该属性只有在容器未设置换行时有效</a:t>
            </a:r>
            <a:endParaRPr lang="en-US" altLang="zh-CN" dirty="0" smtClean="0"/>
          </a:p>
          <a:p>
            <a:pPr lvl="1"/>
            <a:r>
              <a:rPr lang="zh-CN" altLang="en-US" dirty="0" smtClean="0"/>
              <a:t>常设置多个项目为</a:t>
            </a:r>
            <a:r>
              <a:rPr lang="en-US" altLang="zh-CN" dirty="0" smtClean="0"/>
              <a:t>1 , </a:t>
            </a:r>
            <a:r>
              <a:rPr lang="zh-CN" altLang="en-US" dirty="0" smtClean="0"/>
              <a:t>一个为</a:t>
            </a:r>
            <a:r>
              <a:rPr lang="en-US" altLang="zh-CN" dirty="0" smtClean="0"/>
              <a:t>0 ,  0</a:t>
            </a:r>
            <a:r>
              <a:rPr lang="zh-CN" altLang="en-US" dirty="0" smtClean="0"/>
              <a:t>的则不变化</a:t>
            </a:r>
            <a:r>
              <a:rPr lang="en-US" altLang="zh-CN" dirty="0" smtClean="0"/>
              <a:t>, </a:t>
            </a:r>
            <a:r>
              <a:rPr lang="zh-CN" altLang="en-US" dirty="0" smtClean="0"/>
              <a:t>其余的则等比缩小 </a:t>
            </a:r>
            <a:endParaRPr lang="zh-CN" altLang="en-US" dirty="0"/>
          </a:p>
        </p:txBody>
      </p:sp>
      <p:pic>
        <p:nvPicPr>
          <p:cNvPr id="3" name="图片 2"/>
          <p:cNvPicPr>
            <a:picLocks noChangeAspect="1"/>
          </p:cNvPicPr>
          <p:nvPr/>
        </p:nvPicPr>
        <p:blipFill>
          <a:blip r:embed="rId3"/>
          <a:stretch>
            <a:fillRect/>
          </a:stretch>
        </p:blipFill>
        <p:spPr>
          <a:xfrm>
            <a:off x="2240088" y="3630379"/>
            <a:ext cx="6909518" cy="2970362"/>
          </a:xfrm>
          <a:prstGeom prst="rect">
            <a:avLst/>
          </a:prstGeom>
        </p:spPr>
      </p:pic>
    </p:spTree>
    <p:extLst>
      <p:ext uri="{BB962C8B-B14F-4D97-AF65-F5344CB8AC3E}">
        <p14:creationId xmlns:p14="http://schemas.microsoft.com/office/powerpoint/2010/main" val="3915528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zh-CN" altLang="en-US" sz="3600" dirty="0" smtClean="0"/>
              <a:t>布局模型概述</a:t>
            </a:r>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7" name="内容占位符 2"/>
          <p:cNvSpPr>
            <a:spLocks noGrp="1"/>
          </p:cNvSpPr>
          <p:nvPr/>
        </p:nvSpPr>
        <p:spPr>
          <a:xfrm>
            <a:off x="1278524" y="1368475"/>
            <a:ext cx="9381238"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r>
              <a:rPr lang="zh-CN" altLang="en-US" sz="2400" dirty="0"/>
              <a:t>布局模型</a:t>
            </a:r>
            <a:r>
              <a:rPr lang="en-US" altLang="zh-CN" sz="2400" dirty="0"/>
              <a:t> , </a:t>
            </a:r>
            <a:r>
              <a:rPr lang="zh-CN" altLang="en-US" sz="2400" dirty="0"/>
              <a:t>就是对于网页的一种排版模式 </a:t>
            </a:r>
            <a:r>
              <a:rPr lang="en-US" altLang="zh-CN" sz="2400" dirty="0"/>
              <a:t>, </a:t>
            </a:r>
            <a:r>
              <a:rPr lang="zh-CN" altLang="en-US" sz="2400" dirty="0" smtClean="0"/>
              <a:t>作为一个前端工程师</a:t>
            </a:r>
            <a:r>
              <a:rPr lang="en-US" altLang="zh-CN" sz="2400" dirty="0" smtClean="0"/>
              <a:t>(</a:t>
            </a:r>
            <a:r>
              <a:rPr lang="zh-CN" altLang="en-US" sz="2400" dirty="0" smtClean="0"/>
              <a:t>远古时期称为页面仔</a:t>
            </a:r>
            <a:r>
              <a:rPr lang="en-US" altLang="zh-CN" sz="2400" dirty="0" smtClean="0"/>
              <a:t>) , </a:t>
            </a:r>
            <a:r>
              <a:rPr lang="zh-CN" altLang="en-US" sz="2400" dirty="0" smtClean="0"/>
              <a:t>现在的任务与责任越来越大 </a:t>
            </a:r>
            <a:r>
              <a:rPr lang="en-US" altLang="zh-CN" sz="2400" dirty="0" smtClean="0"/>
              <a:t>, </a:t>
            </a:r>
            <a:r>
              <a:rPr lang="zh-CN" altLang="en-US" sz="2400" dirty="0" smtClean="0"/>
              <a:t>再往后工作生涯中</a:t>
            </a:r>
            <a:r>
              <a:rPr lang="en-US" altLang="zh-CN" sz="2400" dirty="0" smtClean="0"/>
              <a:t>, </a:t>
            </a:r>
            <a:r>
              <a:rPr lang="zh-CN" altLang="en-US" sz="2400" dirty="0" smtClean="0"/>
              <a:t>必须要有一种能力 </a:t>
            </a:r>
            <a:r>
              <a:rPr lang="en-US" altLang="zh-CN" sz="2400" dirty="0" smtClean="0"/>
              <a:t>, </a:t>
            </a:r>
            <a:r>
              <a:rPr lang="zh-CN" altLang="en-US" sz="2400" dirty="0" smtClean="0"/>
              <a:t>那就是对页面的排版能力 </a:t>
            </a:r>
            <a:r>
              <a:rPr lang="en-US" altLang="zh-CN" sz="2400" dirty="0" smtClean="0"/>
              <a:t>, </a:t>
            </a:r>
            <a:r>
              <a:rPr lang="zh-CN" altLang="en-US" sz="2400" dirty="0" smtClean="0"/>
              <a:t>如果最基本的网页布局不清不楚不明不白 </a:t>
            </a:r>
            <a:r>
              <a:rPr lang="en-US" altLang="zh-CN" sz="2400" dirty="0" smtClean="0"/>
              <a:t>, </a:t>
            </a:r>
            <a:r>
              <a:rPr lang="zh-CN" altLang="en-US" sz="2400" dirty="0" smtClean="0"/>
              <a:t>何谈“组件化 ”</a:t>
            </a:r>
            <a:r>
              <a:rPr lang="en-US" altLang="zh-CN" sz="2400" dirty="0" smtClean="0"/>
              <a:t>?</a:t>
            </a:r>
          </a:p>
          <a:p>
            <a:pPr>
              <a:lnSpc>
                <a:spcPct val="160000"/>
              </a:lnSpc>
            </a:pPr>
            <a:r>
              <a:rPr lang="zh-CN" altLang="en-US" sz="2400" dirty="0" smtClean="0"/>
              <a:t>通常</a:t>
            </a:r>
            <a:r>
              <a:rPr lang="zh-CN" altLang="en-US" sz="2400" dirty="0"/>
              <a:t>来说</a:t>
            </a:r>
            <a:r>
              <a:rPr lang="en-US" altLang="zh-CN" sz="2400" dirty="0"/>
              <a:t>  ,CSS</a:t>
            </a:r>
            <a:r>
              <a:rPr lang="zh-CN" altLang="en-US" sz="2400" dirty="0"/>
              <a:t>分为三种布局模式</a:t>
            </a:r>
            <a:r>
              <a:rPr lang="en-US" altLang="zh-CN" sz="2400" dirty="0"/>
              <a:t>:</a:t>
            </a:r>
          </a:p>
          <a:p>
            <a:pPr lvl="1">
              <a:lnSpc>
                <a:spcPct val="160000"/>
              </a:lnSpc>
            </a:pPr>
            <a:r>
              <a:rPr lang="zh-CN" altLang="en-US" dirty="0"/>
              <a:t>流动模型（</a:t>
            </a:r>
            <a:r>
              <a:rPr lang="en-US" altLang="zh-CN" dirty="0"/>
              <a:t>Flow</a:t>
            </a:r>
            <a:r>
              <a:rPr lang="zh-CN" altLang="en-US" dirty="0"/>
              <a:t>）</a:t>
            </a:r>
            <a:endParaRPr lang="en-US" altLang="zh-CN" dirty="0"/>
          </a:p>
          <a:p>
            <a:pPr lvl="1">
              <a:lnSpc>
                <a:spcPct val="160000"/>
              </a:lnSpc>
            </a:pPr>
            <a:r>
              <a:rPr lang="zh-CN" altLang="en-US" dirty="0"/>
              <a:t>浮动模型（</a:t>
            </a:r>
            <a:r>
              <a:rPr lang="en-US" altLang="zh-CN" dirty="0"/>
              <a:t>Float</a:t>
            </a:r>
            <a:r>
              <a:rPr lang="zh-CN" altLang="en-US" dirty="0"/>
              <a:t>）</a:t>
            </a:r>
            <a:endParaRPr lang="en-US" altLang="zh-CN" dirty="0"/>
          </a:p>
          <a:p>
            <a:pPr lvl="1">
              <a:lnSpc>
                <a:spcPct val="160000"/>
              </a:lnSpc>
            </a:pPr>
            <a:r>
              <a:rPr lang="zh-CN" altLang="en-US" dirty="0"/>
              <a:t>层模型（</a:t>
            </a:r>
            <a:r>
              <a:rPr lang="en-US" altLang="zh-CN" dirty="0"/>
              <a:t>Layer</a:t>
            </a:r>
            <a:r>
              <a:rPr lang="zh-CN" altLang="en-US" dirty="0"/>
              <a:t>）</a:t>
            </a:r>
            <a:endParaRPr lang="en-US" altLang="zh-CN" dirty="0"/>
          </a:p>
        </p:txBody>
      </p:sp>
    </p:spTree>
    <p:extLst>
      <p:ext uri="{BB962C8B-B14F-4D97-AF65-F5344CB8AC3E}">
        <p14:creationId xmlns:p14="http://schemas.microsoft.com/office/powerpoint/2010/main" val="42161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627732" y="1367481"/>
            <a:ext cx="10534538" cy="35587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en-US" altLang="zh-CN" dirty="0" smtClean="0">
                <a:solidFill>
                  <a:srgbClr val="FF0000"/>
                </a:solidFill>
              </a:rPr>
              <a:t>flex-basis        </a:t>
            </a:r>
            <a:r>
              <a:rPr lang="en-US" altLang="zh-CN" dirty="0">
                <a:solidFill>
                  <a:srgbClr val="FF0000"/>
                </a:solidFill>
              </a:rPr>
              <a:t>	- - </a:t>
            </a:r>
            <a:r>
              <a:rPr lang="en-US" altLang="zh-CN" dirty="0" smtClean="0">
                <a:solidFill>
                  <a:srgbClr val="FF0000"/>
                </a:solidFill>
              </a:rPr>
              <a:t>-</a:t>
            </a:r>
            <a:r>
              <a:rPr lang="zh-CN" altLang="en-US" dirty="0">
                <a:solidFill>
                  <a:srgbClr val="FF0000"/>
                </a:solidFill>
              </a:rPr>
              <a:t>定义项目在分配多余空间之前占据的主轴</a:t>
            </a:r>
            <a:r>
              <a:rPr lang="zh-CN" altLang="en-US" dirty="0" smtClean="0">
                <a:solidFill>
                  <a:srgbClr val="FF0000"/>
                </a:solidFill>
              </a:rPr>
              <a:t>空间</a:t>
            </a:r>
            <a:endParaRPr lang="en-US" altLang="zh-CN" dirty="0" smtClean="0">
              <a:solidFill>
                <a:srgbClr val="FF0000"/>
              </a:solidFill>
            </a:endParaRPr>
          </a:p>
          <a:p>
            <a:endParaRPr lang="en-US" altLang="zh-CN" dirty="0" smtClean="0">
              <a:solidFill>
                <a:srgbClr val="FF0000"/>
              </a:solidFill>
            </a:endParaRPr>
          </a:p>
          <a:p>
            <a:pPr lvl="1"/>
            <a:r>
              <a:rPr lang="zh-CN" altLang="en-US" dirty="0" smtClean="0"/>
              <a:t>与</a:t>
            </a:r>
            <a:r>
              <a:rPr lang="en-US" altLang="zh-CN" dirty="0" smtClean="0"/>
              <a:t>width</a:t>
            </a:r>
            <a:r>
              <a:rPr lang="zh-CN" altLang="en-US" dirty="0" smtClean="0"/>
              <a:t>相似但又不同 </a:t>
            </a:r>
            <a:r>
              <a:rPr lang="en-US" altLang="zh-CN" dirty="0" smtClean="0"/>
              <a:t>:</a:t>
            </a:r>
          </a:p>
          <a:p>
            <a:pPr lvl="2"/>
            <a:r>
              <a:rPr lang="zh-CN" altLang="en-US" sz="2400" dirty="0" smtClean="0"/>
              <a:t>单独使用</a:t>
            </a:r>
            <a:r>
              <a:rPr lang="en-US" altLang="zh-CN" sz="2400" dirty="0" smtClean="0"/>
              <a:t>width , </a:t>
            </a:r>
            <a:r>
              <a:rPr lang="zh-CN" altLang="en-US" sz="2400" dirty="0" smtClean="0"/>
              <a:t>正常使用 </a:t>
            </a:r>
            <a:r>
              <a:rPr lang="en-US" altLang="zh-CN" sz="2400" dirty="0" smtClean="0"/>
              <a:t>, </a:t>
            </a:r>
            <a:r>
              <a:rPr lang="zh-CN" altLang="en-US" sz="2400" dirty="0" smtClean="0"/>
              <a:t>内容溢出不处理</a:t>
            </a:r>
            <a:endParaRPr lang="en-US" altLang="zh-CN" sz="2400" dirty="0" smtClean="0"/>
          </a:p>
          <a:p>
            <a:pPr lvl="2"/>
            <a:r>
              <a:rPr lang="zh-CN" altLang="en-US" sz="2400" dirty="0" smtClean="0"/>
              <a:t>单独使用</a:t>
            </a:r>
            <a:r>
              <a:rPr lang="en-US" altLang="zh-CN" sz="2400" dirty="0" smtClean="0"/>
              <a:t>flex-basis , </a:t>
            </a:r>
            <a:r>
              <a:rPr lang="zh-CN" altLang="en-US" sz="2400" dirty="0" smtClean="0"/>
              <a:t>内容溢出会自动变大</a:t>
            </a:r>
            <a:r>
              <a:rPr lang="en-US" altLang="zh-CN" sz="2400" dirty="0" smtClean="0"/>
              <a:t>(</a:t>
            </a:r>
            <a:r>
              <a:rPr lang="zh-CN" altLang="en-US" sz="2400" dirty="0" smtClean="0"/>
              <a:t>类似行内</a:t>
            </a:r>
            <a:r>
              <a:rPr lang="en-US" altLang="zh-CN" sz="2400" dirty="0" smtClean="0"/>
              <a:t>) , </a:t>
            </a:r>
            <a:r>
              <a:rPr lang="zh-CN" altLang="en-US" sz="2400" dirty="0" smtClean="0"/>
              <a:t>设置的值相当于最小</a:t>
            </a:r>
            <a:r>
              <a:rPr lang="en-US" altLang="zh-CN" sz="2400" dirty="0" smtClean="0"/>
              <a:t>width</a:t>
            </a:r>
          </a:p>
          <a:p>
            <a:pPr lvl="2"/>
            <a:r>
              <a:rPr lang="zh-CN" altLang="en-US" sz="2400" dirty="0" smtClean="0"/>
              <a:t>同时使用时</a:t>
            </a:r>
            <a:r>
              <a:rPr lang="en-US" altLang="zh-CN" sz="2400" dirty="0" smtClean="0"/>
              <a:t>, </a:t>
            </a:r>
            <a:r>
              <a:rPr lang="zh-CN" altLang="en-US" sz="2400" dirty="0" smtClean="0"/>
              <a:t>宽度最大为两者最大值 </a:t>
            </a:r>
            <a:r>
              <a:rPr lang="en-US" altLang="zh-CN" sz="2400" dirty="0" smtClean="0"/>
              <a:t>, </a:t>
            </a:r>
            <a:r>
              <a:rPr lang="zh-CN" altLang="en-US" sz="2400" dirty="0" smtClean="0"/>
              <a:t>最小为最小值 </a:t>
            </a:r>
            <a:r>
              <a:rPr lang="en-US" altLang="zh-CN" sz="2400" dirty="0" smtClean="0"/>
              <a:t>, </a:t>
            </a:r>
            <a:r>
              <a:rPr lang="zh-CN" altLang="en-US" sz="2400" dirty="0" smtClean="0"/>
              <a:t>内容溢出不处理</a:t>
            </a:r>
            <a:endParaRPr lang="en-US" altLang="zh-CN" sz="2400" dirty="0" smtClean="0"/>
          </a:p>
          <a:p>
            <a:pPr lvl="2"/>
            <a:r>
              <a:rPr lang="zh-CN" altLang="en-US" sz="2400" dirty="0" smtClean="0"/>
              <a:t>没有</a:t>
            </a:r>
            <a:r>
              <a:rPr lang="en-US" altLang="zh-CN" sz="2400" dirty="0" smtClean="0"/>
              <a:t>flex-basis , </a:t>
            </a:r>
            <a:r>
              <a:rPr lang="zh-CN" altLang="en-US" sz="2400" dirty="0" smtClean="0"/>
              <a:t>则与</a:t>
            </a:r>
            <a:r>
              <a:rPr lang="en-US" altLang="zh-CN" sz="2400" dirty="0" smtClean="0"/>
              <a:t>width</a:t>
            </a:r>
            <a:r>
              <a:rPr lang="zh-CN" altLang="en-US" sz="2400" dirty="0" smtClean="0"/>
              <a:t>相等 </a:t>
            </a:r>
            <a:r>
              <a:rPr lang="en-US" altLang="zh-CN" sz="2400" dirty="0" smtClean="0"/>
              <a:t>, </a:t>
            </a:r>
            <a:r>
              <a:rPr lang="zh-CN" altLang="en-US" sz="2400" dirty="0" smtClean="0"/>
              <a:t>两者都没有 </a:t>
            </a:r>
            <a:r>
              <a:rPr lang="en-US" altLang="zh-CN" sz="2400" dirty="0" smtClean="0"/>
              <a:t>, flex-basis</a:t>
            </a:r>
            <a:r>
              <a:rPr lang="zh-CN" altLang="en-US" sz="2400" dirty="0" smtClean="0"/>
              <a:t>为内容宽度</a:t>
            </a:r>
            <a:r>
              <a:rPr lang="en-US" altLang="zh-CN" sz="2400" dirty="0"/>
              <a:t> </a:t>
            </a:r>
            <a:endParaRPr lang="en-US" altLang="zh-CN" sz="2400" dirty="0" smtClean="0"/>
          </a:p>
          <a:p>
            <a:pPr lvl="2"/>
            <a:endParaRPr lang="zh-CN" altLang="en-US" sz="2400" dirty="0"/>
          </a:p>
        </p:txBody>
      </p:sp>
    </p:spTree>
    <p:extLst>
      <p:ext uri="{BB962C8B-B14F-4D97-AF65-F5344CB8AC3E}">
        <p14:creationId xmlns:p14="http://schemas.microsoft.com/office/powerpoint/2010/main" val="2012055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270283" y="1268627"/>
            <a:ext cx="9570712" cy="35587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en-US" altLang="zh-CN" dirty="0" smtClean="0">
                <a:solidFill>
                  <a:srgbClr val="FF0000"/>
                </a:solidFill>
              </a:rPr>
              <a:t>flex  		- - -  </a:t>
            </a:r>
            <a:r>
              <a:rPr lang="zh-CN" altLang="en-US" dirty="0" smtClean="0">
                <a:solidFill>
                  <a:srgbClr val="FF0000"/>
                </a:solidFill>
              </a:rPr>
              <a:t>简化形式</a:t>
            </a:r>
            <a:endParaRPr lang="en-US" altLang="zh-CN" dirty="0">
              <a:solidFill>
                <a:srgbClr val="FF0000"/>
              </a:solidFill>
            </a:endParaRPr>
          </a:p>
          <a:p>
            <a:pPr lvl="1"/>
            <a:r>
              <a:rPr lang="en-US" altLang="zh-CN" dirty="0"/>
              <a:t>flex-grow  </a:t>
            </a:r>
            <a:r>
              <a:rPr lang="en-US" altLang="zh-CN" dirty="0" smtClean="0"/>
              <a:t>    flex-shrink        flex-basis</a:t>
            </a:r>
          </a:p>
          <a:p>
            <a:pPr lvl="1"/>
            <a:r>
              <a:rPr lang="zh-CN" altLang="en-US" dirty="0" smtClean="0">
                <a:solidFill>
                  <a:schemeClr val="tx1">
                    <a:lumMod val="95000"/>
                    <a:lumOff val="5000"/>
                  </a:schemeClr>
                </a:solidFill>
              </a:rPr>
              <a:t>默认为  </a:t>
            </a:r>
            <a:r>
              <a:rPr lang="en-US" altLang="zh-CN" dirty="0" smtClean="0">
                <a:solidFill>
                  <a:schemeClr val="tx1">
                    <a:lumMod val="95000"/>
                    <a:lumOff val="5000"/>
                  </a:schemeClr>
                </a:solidFill>
              </a:rPr>
              <a:t>0  1  auto</a:t>
            </a:r>
          </a:p>
          <a:p>
            <a:pPr lvl="1"/>
            <a:r>
              <a:rPr lang="en-US" altLang="zh-CN" dirty="0" err="1" smtClean="0">
                <a:solidFill>
                  <a:schemeClr val="tx1">
                    <a:lumMod val="95000"/>
                    <a:lumOff val="5000"/>
                  </a:schemeClr>
                </a:solidFill>
              </a:rPr>
              <a:t>flex:auto</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等同于  </a:t>
            </a:r>
            <a:r>
              <a:rPr lang="en-US" altLang="zh-CN" dirty="0" smtClean="0">
                <a:solidFill>
                  <a:schemeClr val="tx1">
                    <a:lumMod val="95000"/>
                    <a:lumOff val="5000"/>
                  </a:schemeClr>
                </a:solidFill>
              </a:rPr>
              <a:t>flex:  1   1 auto  , </a:t>
            </a:r>
            <a:r>
              <a:rPr lang="zh-CN" altLang="en-US" dirty="0" smtClean="0">
                <a:solidFill>
                  <a:schemeClr val="tx1">
                    <a:lumMod val="95000"/>
                    <a:lumOff val="5000"/>
                  </a:schemeClr>
                </a:solidFill>
              </a:rPr>
              <a:t>可放大也可缩小</a:t>
            </a:r>
            <a:endParaRPr lang="en-US" altLang="zh-CN" dirty="0" smtClean="0">
              <a:solidFill>
                <a:schemeClr val="tx1">
                  <a:lumMod val="95000"/>
                  <a:lumOff val="5000"/>
                </a:schemeClr>
              </a:solidFill>
            </a:endParaRPr>
          </a:p>
          <a:p>
            <a:pPr lvl="1"/>
            <a:r>
              <a:rPr lang="en-US" altLang="zh-CN" dirty="0" err="1" smtClean="0">
                <a:solidFill>
                  <a:schemeClr val="tx1">
                    <a:lumMod val="95000"/>
                    <a:lumOff val="5000"/>
                  </a:schemeClr>
                </a:solidFill>
              </a:rPr>
              <a:t>flex:none</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等同于  </a:t>
            </a:r>
            <a:r>
              <a:rPr lang="en-US" altLang="zh-CN" dirty="0" smtClean="0">
                <a:solidFill>
                  <a:schemeClr val="tx1">
                    <a:lumMod val="95000"/>
                    <a:lumOff val="5000"/>
                  </a:schemeClr>
                </a:solidFill>
              </a:rPr>
              <a:t>flex:  0  </a:t>
            </a:r>
            <a:r>
              <a:rPr lang="en-US" altLang="zh-CN" dirty="0">
                <a:solidFill>
                  <a:schemeClr val="tx1">
                    <a:lumMod val="95000"/>
                    <a:lumOff val="5000"/>
                  </a:schemeClr>
                </a:solidFill>
              </a:rPr>
              <a:t>0 </a:t>
            </a:r>
            <a:r>
              <a:rPr lang="en-US" altLang="zh-CN" dirty="0" smtClean="0">
                <a:solidFill>
                  <a:schemeClr val="tx1">
                    <a:lumMod val="95000"/>
                    <a:lumOff val="5000"/>
                  </a:schemeClr>
                </a:solidFill>
              </a:rPr>
              <a:t> auto , </a:t>
            </a:r>
            <a:r>
              <a:rPr lang="zh-CN" altLang="en-US" dirty="0" smtClean="0">
                <a:solidFill>
                  <a:schemeClr val="tx1">
                    <a:lumMod val="95000"/>
                    <a:lumOff val="5000"/>
                  </a:schemeClr>
                </a:solidFill>
              </a:rPr>
              <a:t>不可</a:t>
            </a:r>
            <a:r>
              <a:rPr lang="zh-CN" altLang="en-US" dirty="0">
                <a:solidFill>
                  <a:schemeClr val="tx1">
                    <a:lumMod val="95000"/>
                    <a:lumOff val="5000"/>
                  </a:schemeClr>
                </a:solidFill>
              </a:rPr>
              <a:t>放大，也不可</a:t>
            </a:r>
            <a:r>
              <a:rPr lang="zh-CN" altLang="en-US" dirty="0" smtClean="0">
                <a:solidFill>
                  <a:schemeClr val="tx1">
                    <a:lumMod val="95000"/>
                    <a:lumOff val="5000"/>
                  </a:schemeClr>
                </a:solidFill>
              </a:rPr>
              <a:t>缩小。</a:t>
            </a:r>
          </a:p>
        </p:txBody>
      </p:sp>
    </p:spTree>
    <p:extLst>
      <p:ext uri="{BB962C8B-B14F-4D97-AF65-F5344CB8AC3E}">
        <p14:creationId xmlns:p14="http://schemas.microsoft.com/office/powerpoint/2010/main" val="3699892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en-US" altLang="zh-CN" sz="3600" dirty="0" smtClean="0"/>
              <a:t>Flexbox</a:t>
            </a:r>
            <a:r>
              <a:rPr lang="zh-CN" altLang="en-US" sz="3600" dirty="0" smtClean="0"/>
              <a:t>布局</a:t>
            </a:r>
          </a:p>
        </p:txBody>
      </p:sp>
      <p:sp>
        <p:nvSpPr>
          <p:cNvPr id="4" name="内容占位符 2"/>
          <p:cNvSpPr>
            <a:spLocks noGrp="1"/>
          </p:cNvSpPr>
          <p:nvPr/>
        </p:nvSpPr>
        <p:spPr>
          <a:xfrm>
            <a:off x="1270283" y="1268627"/>
            <a:ext cx="9570712" cy="35587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en-US" altLang="zh-CN" dirty="0">
                <a:solidFill>
                  <a:srgbClr val="FF0000"/>
                </a:solidFill>
              </a:rPr>
              <a:t>align-self      	- - -  </a:t>
            </a:r>
            <a:r>
              <a:rPr lang="zh-CN" altLang="en-US" dirty="0">
                <a:solidFill>
                  <a:srgbClr val="FF0000"/>
                </a:solidFill>
              </a:rPr>
              <a:t>项目单独设置的垂直对齐</a:t>
            </a:r>
            <a:r>
              <a:rPr lang="zh-CN" altLang="en-US" dirty="0" smtClean="0">
                <a:solidFill>
                  <a:srgbClr val="FF0000"/>
                </a:solidFill>
              </a:rPr>
              <a:t>方式</a:t>
            </a:r>
            <a:endParaRPr lang="en-US" altLang="zh-CN" dirty="0" smtClean="0">
              <a:solidFill>
                <a:srgbClr val="FF0000"/>
              </a:solidFill>
            </a:endParaRPr>
          </a:p>
          <a:p>
            <a:pPr lvl="1"/>
            <a:r>
              <a:rPr lang="zh-CN" altLang="en-US" dirty="0" smtClean="0"/>
              <a:t>允许单个项目与其他项目有不一样的对齐方式</a:t>
            </a:r>
            <a:endParaRPr lang="en-US" altLang="zh-CN" dirty="0" smtClean="0"/>
          </a:p>
          <a:p>
            <a:pPr lvl="1"/>
            <a:r>
              <a:rPr lang="zh-CN" altLang="en-US" dirty="0" smtClean="0"/>
              <a:t>与</a:t>
            </a:r>
            <a:r>
              <a:rPr lang="en-US" altLang="zh-CN" dirty="0" smtClean="0"/>
              <a:t>align-items</a:t>
            </a:r>
            <a:r>
              <a:rPr lang="zh-CN" altLang="en-US" dirty="0" smtClean="0"/>
              <a:t>作用类似</a:t>
            </a:r>
            <a:r>
              <a:rPr lang="en-US" altLang="zh-CN" dirty="0" smtClean="0"/>
              <a:t>(</a:t>
            </a:r>
            <a:r>
              <a:rPr lang="zh-CN" altLang="en-US" dirty="0" smtClean="0"/>
              <a:t>单个与所有的区别</a:t>
            </a:r>
            <a:r>
              <a:rPr lang="en-US" altLang="zh-CN" dirty="0" smtClean="0"/>
              <a:t>)</a:t>
            </a:r>
            <a:r>
              <a:rPr lang="zh-CN" altLang="en-US" dirty="0" smtClean="0"/>
              <a:t> </a:t>
            </a:r>
            <a:r>
              <a:rPr lang="en-US" altLang="zh-CN" dirty="0" smtClean="0"/>
              <a:t>, </a:t>
            </a:r>
            <a:r>
              <a:rPr lang="zh-CN" altLang="en-US" dirty="0" smtClean="0"/>
              <a:t>默认值为</a:t>
            </a:r>
            <a:r>
              <a:rPr lang="en-US" altLang="zh-CN" dirty="0" smtClean="0"/>
              <a:t>auto , </a:t>
            </a:r>
            <a:r>
              <a:rPr lang="zh-CN" altLang="en-US" dirty="0" smtClean="0"/>
              <a:t>表示继承</a:t>
            </a:r>
            <a:r>
              <a:rPr lang="en-US" altLang="zh-CN" dirty="0" smtClean="0"/>
              <a:t>align-items</a:t>
            </a:r>
            <a:r>
              <a:rPr lang="en-US" altLang="zh-CN" dirty="0"/>
              <a:t> </a:t>
            </a:r>
            <a:r>
              <a:rPr lang="en-US" altLang="zh-CN" dirty="0" smtClean="0"/>
              <a:t> , </a:t>
            </a:r>
            <a:r>
              <a:rPr lang="zh-CN" altLang="en-US" dirty="0" smtClean="0"/>
              <a:t>所以会覆盖</a:t>
            </a:r>
            <a:r>
              <a:rPr lang="en-US" altLang="zh-CN" dirty="0" smtClean="0"/>
              <a:t>align-items</a:t>
            </a:r>
            <a:r>
              <a:rPr lang="zh-CN" altLang="en-US" dirty="0" smtClean="0"/>
              <a:t>属性</a:t>
            </a:r>
            <a:endParaRPr lang="en-US" altLang="zh-CN" dirty="0"/>
          </a:p>
          <a:p>
            <a:pPr lvl="1"/>
            <a:r>
              <a:rPr lang="zh-CN" altLang="en-US" dirty="0" smtClean="0"/>
              <a:t>如果没有父容器 </a:t>
            </a:r>
            <a:r>
              <a:rPr lang="en-US" altLang="zh-CN" dirty="0" smtClean="0"/>
              <a:t>, </a:t>
            </a:r>
            <a:r>
              <a:rPr lang="zh-CN" altLang="en-US" dirty="0" smtClean="0"/>
              <a:t>则等同于</a:t>
            </a:r>
            <a:r>
              <a:rPr lang="en-US" altLang="zh-CN" dirty="0" smtClean="0"/>
              <a:t>stretch</a:t>
            </a:r>
          </a:p>
          <a:p>
            <a:pPr lvl="2"/>
            <a:r>
              <a:rPr lang="en-US" altLang="zh-CN" dirty="0" err="1"/>
              <a:t>align-self:flex-start</a:t>
            </a:r>
            <a:endParaRPr lang="en-US" altLang="zh-CN" dirty="0"/>
          </a:p>
          <a:p>
            <a:pPr lvl="2"/>
            <a:r>
              <a:rPr lang="en-US" altLang="zh-CN" dirty="0" err="1"/>
              <a:t>align-self:flex-end</a:t>
            </a:r>
            <a:endParaRPr lang="en-US" altLang="zh-CN" dirty="0"/>
          </a:p>
          <a:p>
            <a:pPr lvl="2"/>
            <a:r>
              <a:rPr lang="en-US" altLang="zh-CN" dirty="0" err="1"/>
              <a:t>align-self:center</a:t>
            </a:r>
            <a:endParaRPr lang="en-US" altLang="zh-CN" dirty="0"/>
          </a:p>
          <a:p>
            <a:pPr lvl="2"/>
            <a:r>
              <a:rPr lang="en-US" altLang="zh-CN" dirty="0" err="1"/>
              <a:t>align-self:baseline</a:t>
            </a:r>
            <a:endParaRPr lang="en-US" altLang="zh-CN" dirty="0"/>
          </a:p>
          <a:p>
            <a:pPr lvl="2"/>
            <a:r>
              <a:rPr lang="en-US" altLang="zh-CN" dirty="0" err="1"/>
              <a:t>align-self:stretch</a:t>
            </a:r>
            <a:endParaRPr lang="en-US" altLang="zh-CN" dirty="0"/>
          </a:p>
          <a:p>
            <a:pPr lvl="2"/>
            <a:endParaRPr lang="en-US" altLang="zh-CN" dirty="0" smtClean="0"/>
          </a:p>
        </p:txBody>
      </p:sp>
      <p:pic>
        <p:nvPicPr>
          <p:cNvPr id="3" name="图片 2"/>
          <p:cNvPicPr>
            <a:picLocks noChangeAspect="1"/>
          </p:cNvPicPr>
          <p:nvPr/>
        </p:nvPicPr>
        <p:blipFill>
          <a:blip r:embed="rId3"/>
          <a:stretch>
            <a:fillRect/>
          </a:stretch>
        </p:blipFill>
        <p:spPr>
          <a:xfrm>
            <a:off x="5371071" y="3439812"/>
            <a:ext cx="5607495" cy="3137312"/>
          </a:xfrm>
          <a:prstGeom prst="rect">
            <a:avLst/>
          </a:prstGeom>
        </p:spPr>
      </p:pic>
    </p:spTree>
    <p:extLst>
      <p:ext uri="{BB962C8B-B14F-4D97-AF65-F5344CB8AC3E}">
        <p14:creationId xmlns:p14="http://schemas.microsoft.com/office/powerpoint/2010/main" val="3584314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372745" y="480695"/>
            <a:ext cx="2592705" cy="1198880"/>
          </a:xfrm>
        </p:spPr>
        <p:txBody>
          <a:bodyPr/>
          <a:lstStyle/>
          <a:p>
            <a:pPr eaLnBrk="1" hangingPunct="1"/>
            <a:r>
              <a:rPr sz="3600" smtClean="0">
                <a:solidFill>
                  <a:srgbClr val="C00000"/>
                </a:solidFill>
              </a:rPr>
              <a:t>总结</a:t>
            </a:r>
          </a:p>
        </p:txBody>
      </p:sp>
      <p:sp>
        <p:nvSpPr>
          <p:cNvPr id="70664" name="TextBox 15"/>
          <p:cNvSpPr txBox="1">
            <a:spLocks noChangeArrowheads="1"/>
          </p:cNvSpPr>
          <p:nvPr/>
        </p:nvSpPr>
        <p:spPr bwMode="auto">
          <a:xfrm>
            <a:off x="-121508" y="3510012"/>
            <a:ext cx="2701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smtClean="0">
                <a:ea typeface="微软雅黑" panose="020B0503020204020204" pitchFamily="34" charset="-122"/>
                <a:cs typeface="Arial" panose="020B0604020202020204" pitchFamily="34" charset="0"/>
              </a:rPr>
              <a:t>flexbox</a:t>
            </a:r>
            <a:r>
              <a:rPr lang="zh-CN" altLang="en-US" sz="2400" b="1" dirty="0" smtClean="0">
                <a:ea typeface="微软雅黑" panose="020B0503020204020204" pitchFamily="34" charset="-122"/>
                <a:cs typeface="Arial" panose="020B0604020202020204" pitchFamily="34" charset="0"/>
              </a:rPr>
              <a:t>布局</a:t>
            </a:r>
            <a:endParaRPr lang="zh-CN" altLang="en-US" sz="2400" b="1" dirty="0">
              <a:ea typeface="微软雅黑" panose="020B0503020204020204" pitchFamily="34" charset="-122"/>
              <a:cs typeface="Arial" panose="020B0604020202020204" pitchFamily="34" charset="0"/>
            </a:endParaRPr>
          </a:p>
        </p:txBody>
      </p:sp>
      <p:sp>
        <p:nvSpPr>
          <p:cNvPr id="70665" name="AutoShape 3"/>
          <p:cNvSpPr/>
          <p:nvPr/>
        </p:nvSpPr>
        <p:spPr bwMode="auto">
          <a:xfrm>
            <a:off x="2185865" y="618837"/>
            <a:ext cx="503014" cy="5800436"/>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00">
              <a:ea typeface="黑体" panose="02010609060101010101" pitchFamily="2" charset="-122"/>
            </a:endParaRPr>
          </a:p>
        </p:txBody>
      </p:sp>
      <p:pic>
        <p:nvPicPr>
          <p:cNvPr id="2" name="图片 1"/>
          <p:cNvPicPr>
            <a:picLocks noChangeAspect="1"/>
          </p:cNvPicPr>
          <p:nvPr/>
        </p:nvPicPr>
        <p:blipFill>
          <a:blip r:embed="rId3"/>
          <a:stretch>
            <a:fillRect/>
          </a:stretch>
        </p:blipFill>
        <p:spPr>
          <a:xfrm>
            <a:off x="2829510" y="401257"/>
            <a:ext cx="7127290" cy="3077312"/>
          </a:xfrm>
          <a:prstGeom prst="rect">
            <a:avLst/>
          </a:prstGeom>
        </p:spPr>
      </p:pic>
      <p:pic>
        <p:nvPicPr>
          <p:cNvPr id="3" name="图片 2"/>
          <p:cNvPicPr>
            <a:picLocks noChangeAspect="1"/>
          </p:cNvPicPr>
          <p:nvPr/>
        </p:nvPicPr>
        <p:blipFill>
          <a:blip r:embed="rId4"/>
          <a:stretch>
            <a:fillRect/>
          </a:stretch>
        </p:blipFill>
        <p:spPr>
          <a:xfrm>
            <a:off x="2829510" y="3478569"/>
            <a:ext cx="8624592" cy="3073702"/>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Thanks</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zh-CN" altLang="en-US" sz="3600" dirty="0" smtClean="0"/>
              <a:t>布局模型概述</a:t>
            </a:r>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7" name="内容占位符 2"/>
          <p:cNvSpPr>
            <a:spLocks noGrp="1"/>
          </p:cNvSpPr>
          <p:nvPr/>
        </p:nvSpPr>
        <p:spPr>
          <a:xfrm>
            <a:off x="520642" y="980440"/>
            <a:ext cx="10600439"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lvl="2">
              <a:lnSpc>
                <a:spcPct val="150000"/>
              </a:lnSpc>
            </a:pPr>
            <a:r>
              <a:rPr lang="zh-CN" altLang="en-US" sz="2400" dirty="0" smtClean="0">
                <a:latin typeface="微软雅黑" panose="020B0503020204020204" pitchFamily="34" charset="-122"/>
                <a:ea typeface="微软雅黑" panose="020B0503020204020204" pitchFamily="34" charset="-122"/>
              </a:rPr>
              <a:t>流动</a:t>
            </a:r>
            <a:r>
              <a:rPr lang="zh-CN" altLang="en-US" sz="2400" dirty="0">
                <a:latin typeface="微软雅黑" panose="020B0503020204020204" pitchFamily="34" charset="-122"/>
                <a:ea typeface="微软雅黑" panose="020B0503020204020204" pitchFamily="34" charset="-122"/>
              </a:rPr>
              <a:t>模型（</a:t>
            </a:r>
            <a:r>
              <a:rPr lang="en-US" altLang="zh-CN" sz="2400" dirty="0">
                <a:latin typeface="微软雅黑" panose="020B0503020204020204" pitchFamily="34" charset="-122"/>
                <a:ea typeface="微软雅黑" panose="020B0503020204020204" pitchFamily="34" charset="-122"/>
              </a:rPr>
              <a:t>Flow</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3">
              <a:lnSpc>
                <a:spcPct val="150000"/>
              </a:lnSpc>
            </a:pPr>
            <a:r>
              <a:rPr lang="zh-CN" altLang="en-US" dirty="0" smtClean="0"/>
              <a:t>块状</a:t>
            </a:r>
            <a:r>
              <a:rPr lang="zh-CN" altLang="en-US" dirty="0"/>
              <a:t>元素都会在所处的包含元素内自上而下按顺序垂直延伸分布，因为在默认状态下，块状元素的宽度都为</a:t>
            </a:r>
            <a:r>
              <a:rPr lang="en-US" altLang="zh-CN" dirty="0"/>
              <a:t>100%</a:t>
            </a:r>
            <a:r>
              <a:rPr lang="zh-CN" altLang="en-US" dirty="0"/>
              <a:t>。实际上，块状元素都会以行的形式占据位置</a:t>
            </a:r>
            <a:r>
              <a:rPr lang="zh-CN" altLang="en-US" dirty="0" smtClean="0"/>
              <a:t>。</a:t>
            </a:r>
            <a:endParaRPr lang="en-US" altLang="zh-CN" dirty="0" smtClean="0"/>
          </a:p>
          <a:p>
            <a:pPr lvl="3">
              <a:lnSpc>
                <a:spcPct val="150000"/>
              </a:lnSpc>
            </a:pPr>
            <a:r>
              <a:rPr lang="zh-CN" altLang="en-US" dirty="0" smtClean="0"/>
              <a:t>在</a:t>
            </a:r>
            <a:r>
              <a:rPr lang="zh-CN" altLang="en-US" dirty="0"/>
              <a:t>流动模型下，内联元素都会在所处的包含元素内从左到右水平分布显示</a:t>
            </a:r>
            <a:r>
              <a:rPr lang="zh-CN" altLang="en-US" dirty="0" smtClean="0"/>
              <a:t>。</a:t>
            </a:r>
            <a:endParaRPr lang="en-US" altLang="zh-CN" sz="2200" dirty="0" smtClean="0"/>
          </a:p>
          <a:p>
            <a:pPr lvl="2">
              <a:lnSpc>
                <a:spcPct val="150000"/>
              </a:lnSpc>
            </a:pPr>
            <a:r>
              <a:rPr lang="zh-CN" altLang="en-US" sz="2400" dirty="0">
                <a:latin typeface="微软雅黑" panose="020B0503020204020204" pitchFamily="34" charset="-122"/>
                <a:ea typeface="微软雅黑" panose="020B0503020204020204" pitchFamily="34" charset="-122"/>
              </a:rPr>
              <a:t>浮动模型（</a:t>
            </a:r>
            <a:r>
              <a:rPr lang="en-US" altLang="zh-CN" sz="2400" dirty="0">
                <a:latin typeface="微软雅黑" panose="020B0503020204020204" pitchFamily="34" charset="-122"/>
                <a:ea typeface="微软雅黑" panose="020B0503020204020204" pitchFamily="34" charset="-122"/>
              </a:rPr>
              <a:t>Float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3">
              <a:lnSpc>
                <a:spcPct val="150000"/>
              </a:lnSpc>
            </a:pPr>
            <a:r>
              <a:rPr lang="zh-CN" altLang="en-US" dirty="0"/>
              <a:t>任何元素在默认情况下是不能浮动的，但可以用 </a:t>
            </a:r>
            <a:r>
              <a:rPr lang="en-US" altLang="zh-CN" dirty="0"/>
              <a:t>CSS </a:t>
            </a:r>
            <a:r>
              <a:rPr lang="zh-CN" altLang="en-US" dirty="0"/>
              <a:t>定义为浮动，如 </a:t>
            </a:r>
            <a:r>
              <a:rPr lang="en-US" altLang="zh-CN" dirty="0"/>
              <a:t>div</a:t>
            </a:r>
            <a:r>
              <a:rPr lang="zh-CN" altLang="en-US" dirty="0"/>
              <a:t>、</a:t>
            </a:r>
            <a:r>
              <a:rPr lang="en-US" altLang="zh-CN" dirty="0"/>
              <a:t>p</a:t>
            </a:r>
            <a:r>
              <a:rPr lang="zh-CN" altLang="en-US" dirty="0"/>
              <a:t>、</a:t>
            </a:r>
            <a:r>
              <a:rPr lang="en-US" altLang="zh-CN" dirty="0"/>
              <a:t>table</a:t>
            </a:r>
            <a:r>
              <a:rPr lang="zh-CN" altLang="en-US" dirty="0"/>
              <a:t>、</a:t>
            </a:r>
            <a:r>
              <a:rPr lang="en-US" altLang="zh-CN" dirty="0" err="1"/>
              <a:t>img</a:t>
            </a:r>
            <a:r>
              <a:rPr lang="en-US" altLang="zh-CN" dirty="0"/>
              <a:t> </a:t>
            </a:r>
            <a:r>
              <a:rPr lang="zh-CN" altLang="en-US" dirty="0"/>
              <a:t>等元素都可以被定义为浮动。</a:t>
            </a:r>
            <a:endParaRPr lang="en-US" altLang="zh-CN" dirty="0"/>
          </a:p>
          <a:p>
            <a:pPr lvl="2">
              <a:lnSpc>
                <a:spcPct val="150000"/>
              </a:lnSpc>
            </a:pPr>
            <a:r>
              <a:rPr lang="zh-CN" altLang="en-US" sz="2400" dirty="0">
                <a:latin typeface="微软雅黑" panose="020B0503020204020204" pitchFamily="34" charset="-122"/>
                <a:ea typeface="微软雅黑" panose="020B0503020204020204" pitchFamily="34" charset="-122"/>
              </a:rPr>
              <a:t>层模型（</a:t>
            </a:r>
            <a:r>
              <a:rPr lang="en-US" altLang="zh-CN" sz="2400" dirty="0">
                <a:latin typeface="微软雅黑" panose="020B0503020204020204" pitchFamily="34" charset="-122"/>
                <a:ea typeface="微软雅黑" panose="020B0503020204020204" pitchFamily="34" charset="-122"/>
              </a:rPr>
              <a:t>Layer</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3">
              <a:lnSpc>
                <a:spcPct val="150000"/>
              </a:lnSpc>
            </a:pPr>
            <a:r>
              <a:rPr lang="zh-CN" altLang="en-US" dirty="0" smtClean="0"/>
              <a:t>绝对</a:t>
            </a:r>
            <a:r>
              <a:rPr lang="zh-CN" altLang="en-US" dirty="0"/>
              <a:t>定位</a:t>
            </a:r>
            <a:r>
              <a:rPr lang="en-US" altLang="zh-CN" dirty="0"/>
              <a:t>(position: absolute</a:t>
            </a:r>
            <a:r>
              <a:rPr lang="en-US" altLang="zh-CN" dirty="0" smtClean="0"/>
              <a:t>)</a:t>
            </a:r>
          </a:p>
          <a:p>
            <a:pPr lvl="3">
              <a:lnSpc>
                <a:spcPct val="150000"/>
              </a:lnSpc>
            </a:pPr>
            <a:r>
              <a:rPr lang="zh-CN" altLang="en-US" dirty="0" smtClean="0"/>
              <a:t>相对</a:t>
            </a:r>
            <a:r>
              <a:rPr lang="zh-CN" altLang="en-US" dirty="0"/>
              <a:t>定位</a:t>
            </a:r>
            <a:r>
              <a:rPr lang="en-US" altLang="zh-CN" dirty="0"/>
              <a:t>(position: </a:t>
            </a:r>
            <a:r>
              <a:rPr lang="en-US" altLang="zh-CN" dirty="0" smtClean="0"/>
              <a:t>relative)</a:t>
            </a:r>
          </a:p>
          <a:p>
            <a:pPr lvl="3">
              <a:lnSpc>
                <a:spcPct val="150000"/>
              </a:lnSpc>
            </a:pPr>
            <a:r>
              <a:rPr lang="zh-CN" altLang="en-US" dirty="0" smtClean="0"/>
              <a:t>固定</a:t>
            </a:r>
            <a:r>
              <a:rPr lang="zh-CN" altLang="en-US" dirty="0"/>
              <a:t>定位</a:t>
            </a:r>
            <a:r>
              <a:rPr lang="en-US" altLang="zh-CN" dirty="0"/>
              <a:t>(position: fixed)</a:t>
            </a:r>
          </a:p>
        </p:txBody>
      </p:sp>
    </p:spTree>
    <p:extLst>
      <p:ext uri="{BB962C8B-B14F-4D97-AF65-F5344CB8AC3E}">
        <p14:creationId xmlns:p14="http://schemas.microsoft.com/office/powerpoint/2010/main" val="101090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wipe(down)">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barn(inVertical)">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xEl>
                                              <p:pRg st="6" end="6"/>
                                            </p:txEl>
                                          </p:spTgt>
                                        </p:tgtEl>
                                        <p:attrNameLst>
                                          <p:attrName>style.visibility</p:attrName>
                                        </p:attrNameLst>
                                      </p:cBhvr>
                                      <p:to>
                                        <p:strVal val="visible"/>
                                      </p:to>
                                    </p:set>
                                    <p:animEffect transition="in" filter="wipe(down)">
                                      <p:cBhvr>
                                        <p:cTn id="20" dur="500"/>
                                        <p:tgtEl>
                                          <p:spTgt spid="7">
                                            <p:txEl>
                                              <p:pRg st="6" end="6"/>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animEffect transition="in" filter="wipe(down)">
                                      <p:cBhvr>
                                        <p:cTn id="23" dur="500"/>
                                        <p:tgtEl>
                                          <p:spTgt spid="7">
                                            <p:txEl>
                                              <p:pRg st="7" end="7"/>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7">
                                            <p:txEl>
                                              <p:pRg st="8" end="8"/>
                                            </p:txEl>
                                          </p:spTgt>
                                        </p:tgtEl>
                                        <p:attrNameLst>
                                          <p:attrName>style.visibility</p:attrName>
                                        </p:attrNameLst>
                                      </p:cBhvr>
                                      <p:to>
                                        <p:strVal val="visible"/>
                                      </p:to>
                                    </p:set>
                                    <p:animEffect transition="in" filter="wipe(down)">
                                      <p:cBhvr>
                                        <p:cTn id="26"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3053715" cy="523240"/>
          </a:xfrm>
        </p:spPr>
        <p:txBody>
          <a:bodyPr/>
          <a:lstStyle/>
          <a:p>
            <a:r>
              <a:rPr lang="zh-CN" altLang="en-US" sz="3600" dirty="0" smtClean="0"/>
              <a:t>布局模型概述</a:t>
            </a:r>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7" name="内容占位符 2"/>
          <p:cNvSpPr>
            <a:spLocks noGrp="1"/>
          </p:cNvSpPr>
          <p:nvPr/>
        </p:nvSpPr>
        <p:spPr>
          <a:xfrm>
            <a:off x="1146717" y="980440"/>
            <a:ext cx="10600439"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r>
              <a:rPr lang="zh-CN" altLang="en-US" dirty="0"/>
              <a:t>如果按照类型来对布局模型分类</a:t>
            </a:r>
            <a:r>
              <a:rPr lang="en-US" altLang="zh-CN" dirty="0"/>
              <a:t> , </a:t>
            </a:r>
            <a:r>
              <a:rPr lang="zh-CN" altLang="en-US" dirty="0" smtClean="0"/>
              <a:t>则可分为 </a:t>
            </a:r>
            <a:r>
              <a:rPr lang="en-US" altLang="zh-CN" dirty="0"/>
              <a:t>: </a:t>
            </a:r>
          </a:p>
          <a:p>
            <a:pPr lvl="1">
              <a:lnSpc>
                <a:spcPct val="150000"/>
              </a:lnSpc>
            </a:pPr>
            <a:r>
              <a:rPr lang="zh-CN" altLang="en-US" dirty="0" smtClean="0"/>
              <a:t>无</a:t>
            </a:r>
            <a:r>
              <a:rPr lang="zh-CN" altLang="en-US" dirty="0"/>
              <a:t>任何布局模式；</a:t>
            </a:r>
          </a:p>
          <a:p>
            <a:pPr lvl="1">
              <a:lnSpc>
                <a:spcPct val="150000"/>
              </a:lnSpc>
            </a:pPr>
            <a:r>
              <a:rPr lang="zh-CN" altLang="en-US" dirty="0"/>
              <a:t>表格布布局模式；</a:t>
            </a:r>
          </a:p>
          <a:p>
            <a:pPr lvl="1">
              <a:lnSpc>
                <a:spcPct val="150000"/>
              </a:lnSpc>
            </a:pPr>
            <a:r>
              <a:rPr lang="zh-CN" altLang="en-US" dirty="0">
                <a:solidFill>
                  <a:srgbClr val="FF0000"/>
                </a:solidFill>
              </a:rPr>
              <a:t>浮动布局模式；</a:t>
            </a:r>
          </a:p>
          <a:p>
            <a:pPr lvl="1">
              <a:lnSpc>
                <a:spcPct val="150000"/>
              </a:lnSpc>
            </a:pPr>
            <a:r>
              <a:rPr lang="zh-CN" altLang="en-US" dirty="0">
                <a:solidFill>
                  <a:srgbClr val="FF0000"/>
                </a:solidFill>
              </a:rPr>
              <a:t>定位布局模式；</a:t>
            </a:r>
          </a:p>
          <a:p>
            <a:pPr lvl="1">
              <a:lnSpc>
                <a:spcPct val="150000"/>
              </a:lnSpc>
            </a:pPr>
            <a:r>
              <a:rPr lang="en-US" altLang="zh-CN" dirty="0" smtClean="0">
                <a:solidFill>
                  <a:srgbClr val="FF0000"/>
                </a:solidFill>
              </a:rPr>
              <a:t>Flexbox </a:t>
            </a:r>
            <a:r>
              <a:rPr lang="zh-CN" altLang="en-US" dirty="0">
                <a:solidFill>
                  <a:srgbClr val="FF0000"/>
                </a:solidFill>
              </a:rPr>
              <a:t>布局模式</a:t>
            </a:r>
            <a:r>
              <a:rPr lang="zh-CN" altLang="en-US" dirty="0" smtClean="0">
                <a:solidFill>
                  <a:srgbClr val="FF0000"/>
                </a:solidFill>
              </a:rPr>
              <a:t>；</a:t>
            </a:r>
            <a:endParaRPr lang="en-US" altLang="zh-CN" dirty="0" smtClean="0">
              <a:solidFill>
                <a:srgbClr val="FF0000"/>
              </a:solidFill>
            </a:endParaRPr>
          </a:p>
          <a:p>
            <a:pPr lvl="1">
              <a:lnSpc>
                <a:spcPct val="150000"/>
              </a:lnSpc>
            </a:pPr>
            <a:r>
              <a:rPr lang="zh-CN" altLang="en-US" dirty="0"/>
              <a:t>多列布局模式</a:t>
            </a:r>
            <a:r>
              <a:rPr lang="zh-CN" altLang="en-US" dirty="0" smtClean="0"/>
              <a:t>；</a:t>
            </a:r>
            <a:endParaRPr lang="zh-CN" altLang="en-US" dirty="0"/>
          </a:p>
          <a:p>
            <a:pPr lvl="1">
              <a:lnSpc>
                <a:spcPct val="150000"/>
              </a:lnSpc>
            </a:pPr>
            <a:r>
              <a:rPr lang="en-US" altLang="zh-CN" dirty="0"/>
              <a:t>Grid </a:t>
            </a:r>
            <a:r>
              <a:rPr lang="zh-CN" altLang="en-US" dirty="0"/>
              <a:t>布局模式；</a:t>
            </a:r>
          </a:p>
          <a:p>
            <a:pPr lvl="1">
              <a:lnSpc>
                <a:spcPct val="150000"/>
              </a:lnSpc>
            </a:pPr>
            <a:r>
              <a:rPr lang="zh-CN" altLang="en-US" dirty="0"/>
              <a:t>不规则布局模式；</a:t>
            </a:r>
          </a:p>
          <a:p>
            <a:pPr marL="914400" lvl="2" indent="0">
              <a:lnSpc>
                <a:spcPct val="150000"/>
              </a:lnSpc>
              <a:buNone/>
            </a:pPr>
            <a:endParaRPr lang="en-US" altLang="zh-CN" dirty="0"/>
          </a:p>
        </p:txBody>
      </p:sp>
    </p:spTree>
    <p:extLst>
      <p:ext uri="{BB962C8B-B14F-4D97-AF65-F5344CB8AC3E}">
        <p14:creationId xmlns:p14="http://schemas.microsoft.com/office/powerpoint/2010/main" val="239707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4697232" cy="523240"/>
          </a:xfrm>
        </p:spPr>
        <p:txBody>
          <a:bodyPr/>
          <a:lstStyle/>
          <a:p>
            <a:r>
              <a:rPr lang="zh-CN" altLang="en-US" sz="3600" dirty="0"/>
              <a:t>无任何布局</a:t>
            </a:r>
            <a:r>
              <a:rPr lang="zh-CN" altLang="en-US" sz="3600" dirty="0" smtClean="0"/>
              <a:t>模式</a:t>
            </a:r>
            <a:endParaRPr lang="zh-CN" altLang="en-US" sz="3600" dirty="0"/>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7" name="内容占位符 2"/>
          <p:cNvSpPr>
            <a:spLocks noGrp="1"/>
          </p:cNvSpPr>
          <p:nvPr/>
        </p:nvSpPr>
        <p:spPr>
          <a:xfrm>
            <a:off x="916057" y="1050462"/>
            <a:ext cx="10600439"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r>
              <a:rPr lang="zh-CN" altLang="en-US" sz="2400" dirty="0"/>
              <a:t>历史上最早的一个网页是 </a:t>
            </a:r>
            <a:r>
              <a:rPr lang="en-US" altLang="zh-CN" sz="2400" dirty="0"/>
              <a:t>1990 </a:t>
            </a:r>
            <a:r>
              <a:rPr lang="zh-CN" altLang="en-US" sz="2400" dirty="0"/>
              <a:t>年 </a:t>
            </a:r>
            <a:r>
              <a:rPr lang="en-US" altLang="zh-CN" sz="2400" dirty="0"/>
              <a:t>12 </a:t>
            </a:r>
            <a:r>
              <a:rPr lang="zh-CN" altLang="en-US" sz="2400" dirty="0"/>
              <a:t>月 </a:t>
            </a:r>
            <a:r>
              <a:rPr lang="en-US" altLang="zh-CN" sz="2400" dirty="0"/>
              <a:t>20 </a:t>
            </a:r>
            <a:r>
              <a:rPr lang="zh-CN" altLang="en-US" sz="2400" dirty="0"/>
              <a:t>日，欧洲核子研究组织（</a:t>
            </a:r>
            <a:r>
              <a:rPr lang="en-US" altLang="zh-CN" sz="2400" dirty="0"/>
              <a:t>CERN</a:t>
            </a:r>
            <a:r>
              <a:rPr lang="zh-CN" altLang="en-US" sz="2400" dirty="0"/>
              <a:t>）的科学家家蒂姆 </a:t>
            </a:r>
            <a:r>
              <a:rPr lang="en-US" altLang="zh-CN" sz="2400" dirty="0"/>
              <a:t>. </a:t>
            </a:r>
            <a:r>
              <a:rPr lang="zh-CN" altLang="en-US" sz="2400" dirty="0"/>
              <a:t>伯纳斯 </a:t>
            </a:r>
            <a:r>
              <a:rPr lang="en-US" altLang="zh-CN" sz="2400" dirty="0"/>
              <a:t>. </a:t>
            </a:r>
            <a:r>
              <a:rPr lang="zh-CN" altLang="en-US" sz="2400" dirty="0"/>
              <a:t>李在瑞士的研究中心创建的，最初仅为 </a:t>
            </a:r>
            <a:r>
              <a:rPr lang="en-US" altLang="zh-CN" sz="2400" dirty="0"/>
              <a:t>CERN </a:t>
            </a:r>
            <a:r>
              <a:rPr lang="zh-CN" altLang="en-US" sz="2400" dirty="0"/>
              <a:t>内部的科学家所使用。在这个阶段，网站的内容主要是文字内容和图片为主，制作方法非常的简易。比如万维网（</a:t>
            </a:r>
            <a:r>
              <a:rPr lang="en-US" altLang="zh-CN" sz="2400" dirty="0"/>
              <a:t>WWW</a:t>
            </a:r>
            <a:r>
              <a:rPr lang="zh-CN" altLang="en-US" sz="2400" dirty="0"/>
              <a:t>），欧洲核子研究组织的一帮科学家为了方便看文档，传论文而创造的</a:t>
            </a:r>
            <a:r>
              <a:rPr lang="zh-CN" altLang="en-US" sz="2400" dirty="0" smtClean="0"/>
              <a:t>。</a:t>
            </a:r>
            <a:endParaRPr lang="zh-CN" altLang="en-US" sz="2400" dirty="0"/>
          </a:p>
          <a:p>
            <a:pPr>
              <a:lnSpc>
                <a:spcPct val="150000"/>
              </a:lnSpc>
            </a:pPr>
            <a:r>
              <a:rPr lang="zh-CN" altLang="en-US" sz="2400" dirty="0"/>
              <a:t>这个时候的 </a:t>
            </a:r>
            <a:r>
              <a:rPr lang="en-US" altLang="zh-CN" sz="2400" dirty="0"/>
              <a:t>Web </a:t>
            </a:r>
            <a:r>
              <a:rPr lang="zh-CN" altLang="en-US" sz="2400" dirty="0"/>
              <a:t>网页主要是基于 </a:t>
            </a:r>
            <a:r>
              <a:rPr lang="en-US" altLang="zh-CN" sz="2400" dirty="0"/>
              <a:t>Document</a:t>
            </a:r>
            <a:r>
              <a:rPr lang="zh-CN" altLang="en-US" sz="2400" dirty="0"/>
              <a:t>。</a:t>
            </a:r>
            <a:r>
              <a:rPr lang="en-US" altLang="zh-CN" sz="2400" dirty="0"/>
              <a:t>Document </a:t>
            </a:r>
            <a:r>
              <a:rPr lang="zh-CN" altLang="en-US" sz="2400" dirty="0"/>
              <a:t>就是</a:t>
            </a:r>
            <a:r>
              <a:rPr lang="zh-CN" altLang="en-US" sz="2400" dirty="0">
                <a:solidFill>
                  <a:srgbClr val="FF0000"/>
                </a:solidFill>
              </a:rPr>
              <a:t>用标记语言加上超链接写成的由文字和图片构成的 </a:t>
            </a:r>
            <a:r>
              <a:rPr lang="en-US" altLang="zh-CN" sz="2400" dirty="0">
                <a:solidFill>
                  <a:srgbClr val="FF0000"/>
                </a:solidFill>
              </a:rPr>
              <a:t>HTML </a:t>
            </a:r>
            <a:r>
              <a:rPr lang="zh-CN" altLang="en-US" sz="2400" dirty="0">
                <a:solidFill>
                  <a:srgbClr val="FF0000"/>
                </a:solidFill>
              </a:rPr>
              <a:t>页面</a:t>
            </a:r>
            <a:r>
              <a:rPr lang="zh-CN" altLang="en-US" sz="2400" dirty="0"/>
              <a:t>，这样的功能已经完全能满足学术交流的需要，所以网页的早期形态和 </a:t>
            </a:r>
            <a:r>
              <a:rPr lang="en-US" altLang="zh-CN" sz="2400" dirty="0"/>
              <a:t>Document </a:t>
            </a:r>
            <a:r>
              <a:rPr lang="zh-CN" altLang="en-US" sz="2400" dirty="0"/>
              <a:t>一样，完全基于 </a:t>
            </a:r>
            <a:r>
              <a:rPr lang="en-US" altLang="zh-CN" sz="2400" dirty="0"/>
              <a:t>HTML </a:t>
            </a:r>
            <a:r>
              <a:rPr lang="zh-CN" altLang="en-US" sz="2400" dirty="0"/>
              <a:t>页面，并且所有内容都是静态</a:t>
            </a:r>
            <a:r>
              <a:rPr lang="zh-CN" altLang="en-US" sz="2400" dirty="0" smtClean="0"/>
              <a:t>的</a:t>
            </a:r>
            <a:endParaRPr lang="zh-CN" altLang="en-US" sz="2400" dirty="0"/>
          </a:p>
        </p:txBody>
      </p:sp>
    </p:spTree>
    <p:extLst>
      <p:ext uri="{BB962C8B-B14F-4D97-AF65-F5344CB8AC3E}">
        <p14:creationId xmlns:p14="http://schemas.microsoft.com/office/powerpoint/2010/main" val="138099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4697232" cy="523240"/>
          </a:xfrm>
        </p:spPr>
        <p:txBody>
          <a:bodyPr/>
          <a:lstStyle/>
          <a:p>
            <a:r>
              <a:rPr lang="zh-CN" altLang="en-US" sz="3600" dirty="0" smtClean="0"/>
              <a:t>表格布局模式</a:t>
            </a:r>
            <a:endParaRPr lang="zh-CN" altLang="en-US" sz="3600" dirty="0"/>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7" name="内容占位符 2"/>
          <p:cNvSpPr>
            <a:spLocks noGrp="1"/>
          </p:cNvSpPr>
          <p:nvPr/>
        </p:nvSpPr>
        <p:spPr>
          <a:xfrm>
            <a:off x="916057" y="1050462"/>
            <a:ext cx="10600439"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r>
              <a:rPr lang="zh-CN" altLang="en-US" sz="2000" dirty="0" smtClean="0"/>
              <a:t>表格模式的出现 </a:t>
            </a:r>
            <a:r>
              <a:rPr lang="en-US" altLang="zh-CN" sz="2000" dirty="0" smtClean="0"/>
              <a:t>, </a:t>
            </a:r>
            <a:r>
              <a:rPr lang="zh-CN" altLang="en-US" sz="2000" dirty="0" smtClean="0"/>
              <a:t>是在</a:t>
            </a:r>
            <a:r>
              <a:rPr lang="en-US" altLang="zh-CN" sz="2000" dirty="0" smtClean="0"/>
              <a:t>CSS</a:t>
            </a:r>
            <a:r>
              <a:rPr lang="zh-CN" altLang="en-US" sz="2000" dirty="0" smtClean="0"/>
              <a:t>没有出现之前 </a:t>
            </a:r>
            <a:r>
              <a:rPr lang="en-US" altLang="zh-CN" sz="2000" dirty="0" smtClean="0"/>
              <a:t>, </a:t>
            </a:r>
            <a:r>
              <a:rPr lang="zh-CN" altLang="en-US" sz="2000" dirty="0" smtClean="0"/>
              <a:t>因为从第一个网页问世开始后 </a:t>
            </a:r>
            <a:r>
              <a:rPr lang="en-US" altLang="zh-CN" sz="2000" dirty="0" smtClean="0"/>
              <a:t>, </a:t>
            </a:r>
            <a:r>
              <a:rPr lang="zh-CN" altLang="en-US" sz="2000" dirty="0" smtClean="0"/>
              <a:t>开始追求美观方便等</a:t>
            </a:r>
            <a:r>
              <a:rPr lang="en-US" altLang="zh-CN" sz="2000" dirty="0" smtClean="0"/>
              <a:t>, </a:t>
            </a:r>
            <a:r>
              <a:rPr lang="zh-CN" altLang="en-US" sz="2000" dirty="0" smtClean="0"/>
              <a:t>但是因为没有</a:t>
            </a:r>
            <a:r>
              <a:rPr lang="en-US" altLang="zh-CN" sz="2000" dirty="0" smtClean="0"/>
              <a:t>CSS , </a:t>
            </a:r>
            <a:r>
              <a:rPr lang="zh-CN" altLang="en-US" sz="2000" dirty="0" smtClean="0"/>
              <a:t>所以只能拿基本标签做一些简单布局</a:t>
            </a:r>
            <a:r>
              <a:rPr lang="en-US" altLang="zh-CN" sz="2000" dirty="0" smtClean="0"/>
              <a:t>, </a:t>
            </a:r>
            <a:r>
              <a:rPr lang="zh-CN" altLang="en-US" sz="2000" dirty="0" smtClean="0"/>
              <a:t>恰巧 </a:t>
            </a:r>
            <a:r>
              <a:rPr lang="en-US" altLang="zh-CN" sz="2000" dirty="0" smtClean="0"/>
              <a:t>, </a:t>
            </a:r>
            <a:r>
              <a:rPr lang="zh-CN" altLang="en-US" sz="2000" dirty="0" smtClean="0"/>
              <a:t>表格好像正好能实现这种效果 </a:t>
            </a:r>
            <a:r>
              <a:rPr lang="en-US" altLang="zh-CN" sz="2000" dirty="0" smtClean="0"/>
              <a:t>, </a:t>
            </a:r>
            <a:r>
              <a:rPr lang="zh-CN" altLang="en-US" sz="2000" dirty="0" smtClean="0"/>
              <a:t>在最初的网页设计中 </a:t>
            </a:r>
            <a:r>
              <a:rPr lang="en-US" altLang="zh-CN" sz="2000" dirty="0" smtClean="0"/>
              <a:t>,</a:t>
            </a:r>
            <a:r>
              <a:rPr lang="zh-CN" altLang="en-US" sz="2000" dirty="0" smtClean="0"/>
              <a:t>  喜欢</a:t>
            </a:r>
            <a:r>
              <a:rPr lang="zh-CN" altLang="en-US" sz="2000" dirty="0"/>
              <a:t>使用可视化软件来直接制作</a:t>
            </a:r>
            <a:r>
              <a:rPr lang="zh-CN" altLang="en-US" sz="2000" dirty="0" smtClean="0"/>
              <a:t>网页 </a:t>
            </a:r>
            <a:r>
              <a:rPr lang="en-US" altLang="zh-CN" sz="2000" dirty="0" smtClean="0"/>
              <a:t>, </a:t>
            </a:r>
            <a:r>
              <a:rPr lang="zh-CN" altLang="en-US" sz="2000" dirty="0" smtClean="0"/>
              <a:t>比如</a:t>
            </a:r>
            <a:r>
              <a:rPr lang="en-US" altLang="zh-CN" sz="2000" dirty="0" err="1" smtClean="0"/>
              <a:t>DreamWeaver</a:t>
            </a:r>
            <a:r>
              <a:rPr lang="en-US" altLang="zh-CN" sz="2000" dirty="0" smtClean="0"/>
              <a:t> </a:t>
            </a:r>
            <a:r>
              <a:rPr lang="en-US" altLang="zh-CN" sz="2000" dirty="0" smtClean="0"/>
              <a:t>, </a:t>
            </a:r>
            <a:r>
              <a:rPr lang="zh-CN" altLang="en-US" sz="2000" dirty="0" smtClean="0"/>
              <a:t>特点在于能直接拉拽元素进行设计 </a:t>
            </a:r>
            <a:r>
              <a:rPr lang="en-US" altLang="zh-CN" sz="2000" dirty="0" smtClean="0"/>
              <a:t>.</a:t>
            </a:r>
            <a:endParaRPr lang="en-US" altLang="zh-CN" sz="2000" dirty="0" smtClean="0"/>
          </a:p>
          <a:p>
            <a:pPr>
              <a:lnSpc>
                <a:spcPct val="150000"/>
              </a:lnSpc>
            </a:pPr>
            <a:r>
              <a:rPr lang="zh-CN" altLang="en-US" sz="2400" dirty="0" smtClean="0"/>
              <a:t>为什么会用表格来进行布局</a:t>
            </a:r>
            <a:r>
              <a:rPr lang="en-US" altLang="zh-CN" sz="2400" dirty="0" smtClean="0"/>
              <a:t>?(</a:t>
            </a:r>
            <a:r>
              <a:rPr lang="zh-CN" altLang="en-US" sz="2400" dirty="0" smtClean="0"/>
              <a:t>就是我们所熟知的</a:t>
            </a:r>
            <a:r>
              <a:rPr lang="en-US" altLang="zh-CN" sz="2400" dirty="0" smtClean="0"/>
              <a:t>table)</a:t>
            </a:r>
            <a:r>
              <a:rPr lang="zh-CN" altLang="en-US" sz="2200" dirty="0" smtClean="0"/>
              <a:t> </a:t>
            </a:r>
            <a:endParaRPr lang="en-US" altLang="zh-CN" sz="2200" dirty="0"/>
          </a:p>
          <a:p>
            <a:pPr lvl="1">
              <a:lnSpc>
                <a:spcPct val="150000"/>
              </a:lnSpc>
            </a:pPr>
            <a:r>
              <a:rPr lang="zh-CN" altLang="en-US" sz="2000" dirty="0" smtClean="0"/>
              <a:t>表格可以容纳</a:t>
            </a:r>
            <a:r>
              <a:rPr lang="zh-CN" altLang="en-US" sz="2000" dirty="0"/>
              <a:t>文字、图片、链接、表单以及表格等</a:t>
            </a:r>
            <a:r>
              <a:rPr lang="zh-CN" altLang="en-US" sz="2000" dirty="0" smtClean="0"/>
              <a:t>。</a:t>
            </a:r>
            <a:endParaRPr lang="en-US" altLang="zh-CN" sz="2000" dirty="0" smtClean="0"/>
          </a:p>
          <a:p>
            <a:pPr lvl="1">
              <a:lnSpc>
                <a:spcPct val="150000"/>
              </a:lnSpc>
            </a:pPr>
            <a:r>
              <a:rPr lang="zh-CN" altLang="en-US" sz="2000" dirty="0" smtClean="0"/>
              <a:t>表格的行列模式</a:t>
            </a:r>
            <a:r>
              <a:rPr lang="en-US" altLang="zh-CN" sz="2000" dirty="0" smtClean="0"/>
              <a:t>, </a:t>
            </a:r>
            <a:r>
              <a:rPr lang="zh-CN" altLang="en-US" sz="2000" dirty="0" smtClean="0"/>
              <a:t>配合合并</a:t>
            </a:r>
            <a:r>
              <a:rPr lang="en-US" altLang="zh-CN" sz="2000" dirty="0" smtClean="0"/>
              <a:t>, </a:t>
            </a:r>
            <a:r>
              <a:rPr lang="zh-CN" altLang="en-US" sz="2000" dirty="0" smtClean="0"/>
              <a:t>正好可以实现出想要的简单页面效果</a:t>
            </a:r>
            <a:endParaRPr lang="en-US" altLang="zh-CN" sz="2000" dirty="0"/>
          </a:p>
          <a:p>
            <a:pPr lvl="1">
              <a:lnSpc>
                <a:spcPct val="150000"/>
              </a:lnSpc>
            </a:pPr>
            <a:r>
              <a:rPr lang="zh-CN" altLang="en-US" sz="2000" dirty="0"/>
              <a:t>可观性好，当用户插入一个表格的时候就可以立即看到效果；</a:t>
            </a:r>
          </a:p>
          <a:p>
            <a:pPr lvl="1">
              <a:lnSpc>
                <a:spcPct val="150000"/>
              </a:lnSpc>
            </a:pPr>
            <a:r>
              <a:rPr lang="zh-CN" altLang="en-US" sz="2000" dirty="0"/>
              <a:t>简单方便，适合初入门的用户操作；</a:t>
            </a:r>
          </a:p>
          <a:p>
            <a:pPr lvl="1">
              <a:lnSpc>
                <a:spcPct val="150000"/>
              </a:lnSpc>
            </a:pPr>
            <a:r>
              <a:rPr lang="zh-CN" altLang="en-US" sz="2000" dirty="0"/>
              <a:t>可读性好，稍微懂一点 </a:t>
            </a:r>
            <a:r>
              <a:rPr lang="en-US" altLang="zh-CN" sz="2000" dirty="0"/>
              <a:t>HTML </a:t>
            </a:r>
            <a:r>
              <a:rPr lang="zh-CN" altLang="en-US" sz="2000" dirty="0"/>
              <a:t>的同学就能看懂。</a:t>
            </a:r>
          </a:p>
          <a:p>
            <a:pPr lvl="1">
              <a:lnSpc>
                <a:spcPct val="150000"/>
              </a:lnSpc>
            </a:pPr>
            <a:endParaRPr lang="en-US" altLang="zh-CN" sz="2200" dirty="0"/>
          </a:p>
        </p:txBody>
      </p:sp>
    </p:spTree>
    <p:extLst>
      <p:ext uri="{BB962C8B-B14F-4D97-AF65-F5344CB8AC3E}">
        <p14:creationId xmlns:p14="http://schemas.microsoft.com/office/powerpoint/2010/main" val="130190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wheel(1)">
                                      <p:cBhvr>
                                        <p:cTn id="14" dur="2000"/>
                                        <p:tgtEl>
                                          <p:spTgt spid="7">
                                            <p:txEl>
                                              <p:pRg st="2" end="2"/>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heel(1)">
                                      <p:cBhvr>
                                        <p:cTn id="17" dur="2000"/>
                                        <p:tgtEl>
                                          <p:spTgt spid="7">
                                            <p:txEl>
                                              <p:pRg st="3" end="3"/>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wheel(1)">
                                      <p:cBhvr>
                                        <p:cTn id="20" dur="2000"/>
                                        <p:tgtEl>
                                          <p:spTgt spid="7">
                                            <p:txEl>
                                              <p:pRg st="4" end="4"/>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wheel(1)">
                                      <p:cBhvr>
                                        <p:cTn id="23" dur="2000"/>
                                        <p:tgtEl>
                                          <p:spTgt spid="7">
                                            <p:txEl>
                                              <p:pRg st="5" end="5"/>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wheel(1)">
                                      <p:cBhvr>
                                        <p:cTn id="26"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4697232" cy="523240"/>
          </a:xfrm>
        </p:spPr>
        <p:txBody>
          <a:bodyPr/>
          <a:lstStyle/>
          <a:p>
            <a:r>
              <a:rPr lang="zh-CN" altLang="en-US" sz="3600" dirty="0" smtClean="0"/>
              <a:t>表格布局模式</a:t>
            </a:r>
            <a:endParaRPr lang="zh-CN" altLang="en-US" sz="3600" dirty="0"/>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pic>
        <p:nvPicPr>
          <p:cNvPr id="2" name="图片 1"/>
          <p:cNvPicPr>
            <a:picLocks noChangeAspect="1"/>
          </p:cNvPicPr>
          <p:nvPr/>
        </p:nvPicPr>
        <p:blipFill>
          <a:blip r:embed="rId3"/>
          <a:stretch>
            <a:fillRect/>
          </a:stretch>
        </p:blipFill>
        <p:spPr>
          <a:xfrm>
            <a:off x="3178973" y="2018548"/>
            <a:ext cx="8948848" cy="4586284"/>
          </a:xfrm>
          <a:prstGeom prst="rect">
            <a:avLst/>
          </a:prstGeom>
        </p:spPr>
      </p:pic>
      <p:pic>
        <p:nvPicPr>
          <p:cNvPr id="3" name="图片 2"/>
          <p:cNvPicPr>
            <a:picLocks noChangeAspect="1"/>
          </p:cNvPicPr>
          <p:nvPr/>
        </p:nvPicPr>
        <p:blipFill>
          <a:blip r:embed="rId4"/>
          <a:stretch>
            <a:fillRect/>
          </a:stretch>
        </p:blipFill>
        <p:spPr>
          <a:xfrm>
            <a:off x="4831035" y="1679364"/>
            <a:ext cx="6725789" cy="4797009"/>
          </a:xfrm>
          <a:prstGeom prst="rect">
            <a:avLst/>
          </a:prstGeom>
        </p:spPr>
      </p:pic>
      <p:sp>
        <p:nvSpPr>
          <p:cNvPr id="8" name="内容占位符 2"/>
          <p:cNvSpPr>
            <a:spLocks noGrp="1"/>
          </p:cNvSpPr>
          <p:nvPr/>
        </p:nvSpPr>
        <p:spPr>
          <a:xfrm>
            <a:off x="528880" y="1034124"/>
            <a:ext cx="10600439"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endParaRPr lang="en-US" altLang="zh-CN" dirty="0"/>
          </a:p>
        </p:txBody>
      </p:sp>
      <p:sp>
        <p:nvSpPr>
          <p:cNvPr id="9" name="内容占位符 2"/>
          <p:cNvSpPr>
            <a:spLocks noGrp="1"/>
          </p:cNvSpPr>
          <p:nvPr/>
        </p:nvSpPr>
        <p:spPr>
          <a:xfrm>
            <a:off x="716626" y="1034124"/>
            <a:ext cx="10600439"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r>
              <a:rPr lang="zh-CN" altLang="en-US" dirty="0" smtClean="0"/>
              <a:t>灵活运用合并实现表格布局</a:t>
            </a:r>
            <a:endParaRPr lang="en-US" altLang="zh-CN" dirty="0" smtClean="0"/>
          </a:p>
          <a:p>
            <a:pPr>
              <a:lnSpc>
                <a:spcPct val="150000"/>
              </a:lnSpc>
            </a:pPr>
            <a:r>
              <a:rPr lang="en-US" altLang="zh-CN" dirty="0" smtClean="0"/>
              <a:t>2005</a:t>
            </a:r>
            <a:r>
              <a:rPr lang="zh-CN" altLang="en-US" dirty="0" smtClean="0"/>
              <a:t>年的淘宝</a:t>
            </a:r>
            <a:endParaRPr lang="en-US" altLang="zh-CN" dirty="0"/>
          </a:p>
        </p:txBody>
      </p:sp>
    </p:spTree>
    <p:extLst>
      <p:ext uri="{BB962C8B-B14F-4D97-AF65-F5344CB8AC3E}">
        <p14:creationId xmlns:p14="http://schemas.microsoft.com/office/powerpoint/2010/main" val="268568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18465" y="457200"/>
            <a:ext cx="4697232" cy="523240"/>
          </a:xfrm>
        </p:spPr>
        <p:txBody>
          <a:bodyPr/>
          <a:lstStyle/>
          <a:p>
            <a:r>
              <a:rPr lang="zh-CN" altLang="en-US" sz="3600" dirty="0" smtClean="0"/>
              <a:t>表格布局模式</a:t>
            </a:r>
            <a:endParaRPr lang="zh-CN" altLang="en-US" sz="3600" dirty="0"/>
          </a:p>
        </p:txBody>
      </p:sp>
      <p:sp>
        <p:nvSpPr>
          <p:cNvPr id="17411" name="内容占位符 2"/>
          <p:cNvSpPr>
            <a:spLocks noGrp="1"/>
          </p:cNvSpPr>
          <p:nvPr/>
        </p:nvSpPr>
        <p:spPr>
          <a:xfrm>
            <a:off x="784253" y="1214422"/>
            <a:ext cx="10864049" cy="514353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60000"/>
              </a:lnSpc>
            </a:pPr>
            <a:endParaRPr lang="zh-CN" altLang="en-US" sz="1600" b="0" dirty="0"/>
          </a:p>
        </p:txBody>
      </p:sp>
      <p:sp>
        <p:nvSpPr>
          <p:cNvPr id="8" name="内容占位符 2"/>
          <p:cNvSpPr>
            <a:spLocks noGrp="1"/>
          </p:cNvSpPr>
          <p:nvPr/>
        </p:nvSpPr>
        <p:spPr>
          <a:xfrm>
            <a:off x="528880" y="1034124"/>
            <a:ext cx="10600439"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endParaRPr lang="en-US" altLang="zh-CN" dirty="0"/>
          </a:p>
        </p:txBody>
      </p:sp>
      <p:sp>
        <p:nvSpPr>
          <p:cNvPr id="9" name="内容占位符 2"/>
          <p:cNvSpPr>
            <a:spLocks noGrp="1"/>
          </p:cNvSpPr>
          <p:nvPr/>
        </p:nvSpPr>
        <p:spPr>
          <a:xfrm>
            <a:off x="528880" y="1050462"/>
            <a:ext cx="11203525" cy="580753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pPr>
            <a:r>
              <a:rPr lang="zh-CN" altLang="en-US" sz="2000" b="0" dirty="0" smtClean="0"/>
              <a:t>表格布局在早期实现页面简单布局确实可行</a:t>
            </a:r>
            <a:r>
              <a:rPr lang="en-US" altLang="zh-CN" sz="2000" b="0" dirty="0" smtClean="0"/>
              <a:t>, </a:t>
            </a:r>
            <a:r>
              <a:rPr lang="zh-CN" altLang="en-US" sz="2000" b="0" dirty="0" smtClean="0"/>
              <a:t>但是当页面复杂程度越来越高 </a:t>
            </a:r>
            <a:r>
              <a:rPr lang="en-US" altLang="zh-CN" sz="2000" b="0" dirty="0" smtClean="0"/>
              <a:t>, </a:t>
            </a:r>
            <a:r>
              <a:rPr lang="zh-CN" altLang="en-US" sz="2000" b="0" dirty="0" smtClean="0"/>
              <a:t>表格就显得比较鸡肋 </a:t>
            </a:r>
            <a:r>
              <a:rPr lang="en-US" altLang="zh-CN" sz="2000" b="0" dirty="0" smtClean="0"/>
              <a:t>, </a:t>
            </a:r>
            <a:r>
              <a:rPr lang="en-US" altLang="zh-CN" sz="2000" b="0" dirty="0"/>
              <a:t>Web </a:t>
            </a:r>
            <a:r>
              <a:rPr lang="zh-CN" altLang="en-US" sz="2000" b="0" dirty="0"/>
              <a:t>被非可视化设备渲染的时候，表格会</a:t>
            </a:r>
            <a:r>
              <a:rPr lang="zh-CN" altLang="en-US" sz="2000" b="0" dirty="0" smtClean="0"/>
              <a:t>出问题。</a:t>
            </a:r>
            <a:r>
              <a:rPr lang="zh-CN" altLang="en-US" sz="2000" b="0" dirty="0"/>
              <a:t>另外，表格在大型显示设备上会强迫用户左右滚动</a:t>
            </a:r>
            <a:r>
              <a:rPr lang="zh-CN" altLang="en-US" sz="2000" b="0" dirty="0" smtClean="0"/>
              <a:t>。特别是</a:t>
            </a:r>
            <a:r>
              <a:rPr lang="zh-CN" altLang="en-US" sz="2000" b="0" dirty="0"/>
              <a:t>在 </a:t>
            </a:r>
            <a:r>
              <a:rPr lang="en-US" altLang="zh-CN" sz="2000" b="0" dirty="0"/>
              <a:t>CSS </a:t>
            </a:r>
            <a:r>
              <a:rPr lang="zh-CN" altLang="en-US" sz="2000" b="0" dirty="0"/>
              <a:t>出现之后，更是被人嫌弃，事实上对表格的责难主要有：</a:t>
            </a:r>
          </a:p>
          <a:p>
            <a:pPr lvl="1">
              <a:lnSpc>
                <a:spcPct val="150000"/>
              </a:lnSpc>
            </a:pPr>
            <a:r>
              <a:rPr lang="zh-CN" altLang="en-US" sz="2000" dirty="0"/>
              <a:t>代码臃肿；</a:t>
            </a:r>
          </a:p>
          <a:p>
            <a:pPr lvl="1">
              <a:lnSpc>
                <a:spcPct val="150000"/>
              </a:lnSpc>
            </a:pPr>
            <a:r>
              <a:rPr lang="zh-CN" altLang="en-US" sz="2000" dirty="0"/>
              <a:t>页面渲染性能问题；</a:t>
            </a:r>
          </a:p>
          <a:p>
            <a:pPr lvl="1">
              <a:lnSpc>
                <a:spcPct val="150000"/>
              </a:lnSpc>
            </a:pPr>
            <a:r>
              <a:rPr lang="zh-CN" altLang="en-US" sz="2000" dirty="0"/>
              <a:t>不利于搜索引擎优化；</a:t>
            </a:r>
          </a:p>
          <a:p>
            <a:pPr lvl="1">
              <a:lnSpc>
                <a:spcPct val="150000"/>
              </a:lnSpc>
            </a:pPr>
            <a:r>
              <a:rPr lang="zh-CN" altLang="en-US" sz="2000" dirty="0"/>
              <a:t>可访问性差；</a:t>
            </a:r>
          </a:p>
          <a:p>
            <a:pPr lvl="1">
              <a:lnSpc>
                <a:spcPct val="150000"/>
              </a:lnSpc>
            </a:pPr>
            <a:r>
              <a:rPr lang="zh-CN" altLang="en-US" sz="2000" dirty="0"/>
              <a:t>不够语义。</a:t>
            </a:r>
          </a:p>
          <a:p>
            <a:pPr>
              <a:lnSpc>
                <a:spcPct val="150000"/>
              </a:lnSpc>
            </a:pPr>
            <a:r>
              <a:rPr lang="zh-CN" altLang="en-US" dirty="0" smtClean="0"/>
              <a:t>慢慢的</a:t>
            </a:r>
            <a:r>
              <a:rPr lang="en-US" altLang="zh-CN" dirty="0" smtClean="0"/>
              <a:t>, </a:t>
            </a:r>
            <a:r>
              <a:rPr lang="zh-CN" altLang="en-US" dirty="0" smtClean="0"/>
              <a:t>表格就变得越来越少作为页面布局使用</a:t>
            </a:r>
            <a:r>
              <a:rPr lang="en-US" altLang="zh-CN" dirty="0" smtClean="0"/>
              <a:t>, </a:t>
            </a:r>
            <a:r>
              <a:rPr lang="zh-CN" altLang="en-US" dirty="0" smtClean="0"/>
              <a:t>而是仅仅作为数据展示的普通表格使用</a:t>
            </a:r>
            <a:endParaRPr lang="en-US" altLang="zh-CN" dirty="0"/>
          </a:p>
        </p:txBody>
      </p:sp>
    </p:spTree>
    <p:extLst>
      <p:ext uri="{BB962C8B-B14F-4D97-AF65-F5344CB8AC3E}">
        <p14:creationId xmlns:p14="http://schemas.microsoft.com/office/powerpoint/2010/main" val="380084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anim calcmode="lin" valueType="num">
                                      <p:cBhvr>
                                        <p:cTn id="1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1000"/>
                                        <p:tgtEl>
                                          <p:spTgt spid="9">
                                            <p:txEl>
                                              <p:pRg st="2" end="2"/>
                                            </p:txEl>
                                          </p:spTgt>
                                        </p:tgtEl>
                                      </p:cBhvr>
                                    </p:animEffect>
                                    <p:anim calcmode="lin" valueType="num">
                                      <p:cBhvr>
                                        <p:cTn id="1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1000"/>
                                        <p:tgtEl>
                                          <p:spTgt spid="9">
                                            <p:txEl>
                                              <p:pRg st="3" end="3"/>
                                            </p:txEl>
                                          </p:spTgt>
                                        </p:tgtEl>
                                      </p:cBhvr>
                                    </p:animEffect>
                                    <p:anim calcmode="lin" valueType="num">
                                      <p:cBhvr>
                                        <p:cTn id="2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1000"/>
                                        <p:tgtEl>
                                          <p:spTgt spid="9">
                                            <p:txEl>
                                              <p:pRg st="4" end="4"/>
                                            </p:txEl>
                                          </p:spTgt>
                                        </p:tgtEl>
                                      </p:cBhvr>
                                    </p:animEffect>
                                    <p:anim calcmode="lin" valueType="num">
                                      <p:cBhvr>
                                        <p:cTn id="2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1000"/>
                                        <p:tgtEl>
                                          <p:spTgt spid="9">
                                            <p:txEl>
                                              <p:pRg st="5" end="5"/>
                                            </p:txEl>
                                          </p:spTgt>
                                        </p:tgtEl>
                                      </p:cBhvr>
                                    </p:animEffect>
                                    <p:anim calcmode="lin" valueType="num">
                                      <p:cBhvr>
                                        <p:cTn id="3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Effect transition="in" filter="wipe(down)">
                                      <p:cBhvr>
                                        <p:cTn id="39"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TotalTime>
  <Words>2846</Words>
  <Application>Microsoft Office PowerPoint</Application>
  <PresentationFormat>宽屏</PresentationFormat>
  <Paragraphs>214</Paragraphs>
  <Slides>34</Slides>
  <Notes>32</Notes>
  <HiddenSlides>0</HiddenSlides>
  <MMClips>0</MMClips>
  <ScaleCrop>false</ScaleCrop>
  <HeadingPairs>
    <vt:vector size="6" baseType="variant">
      <vt:variant>
        <vt:lpstr>已用的字体</vt:lpstr>
      </vt:variant>
      <vt:variant>
        <vt:i4>8</vt:i4>
      </vt:variant>
      <vt:variant>
        <vt:lpstr>主题</vt:lpstr>
      </vt:variant>
      <vt:variant>
        <vt:i4>6</vt:i4>
      </vt:variant>
      <vt:variant>
        <vt:lpstr>幻灯片标题</vt:lpstr>
      </vt:variant>
      <vt:variant>
        <vt:i4>34</vt:i4>
      </vt:variant>
    </vt:vector>
  </HeadingPairs>
  <TitlesOfParts>
    <vt:vector size="48" baseType="lpstr">
      <vt:lpstr>等线</vt:lpstr>
      <vt:lpstr>黑体</vt:lpstr>
      <vt:lpstr>楷体_GB2312</vt:lpstr>
      <vt:lpstr>宋体</vt:lpstr>
      <vt:lpstr>微软雅黑</vt:lpstr>
      <vt:lpstr>Arial</vt:lpstr>
      <vt:lpstr>Calibri</vt:lpstr>
      <vt:lpstr>Wingdings</vt:lpstr>
      <vt:lpstr>Office 主题</vt:lpstr>
      <vt:lpstr>自定义设计方案</vt:lpstr>
      <vt:lpstr>1_自定义设计方案</vt:lpstr>
      <vt:lpstr>2_自定义设计方案</vt:lpstr>
      <vt:lpstr>3_自定义设计方案</vt:lpstr>
      <vt:lpstr>4_自定义设计方案</vt:lpstr>
      <vt:lpstr>CSS3  页面布局</vt:lpstr>
      <vt:lpstr>本章目标</vt:lpstr>
      <vt:lpstr>布局模型概述</vt:lpstr>
      <vt:lpstr>布局模型概述</vt:lpstr>
      <vt:lpstr>布局模型概述</vt:lpstr>
      <vt:lpstr>无任何布局模式</vt:lpstr>
      <vt:lpstr>表格布局模式</vt:lpstr>
      <vt:lpstr>表格布局模式</vt:lpstr>
      <vt:lpstr>表格布局模式</vt:lpstr>
      <vt:lpstr>浮动布局模式</vt:lpstr>
      <vt:lpstr>圣杯与双飞翼 </vt:lpstr>
      <vt:lpstr>圣杯与双飞翼 </vt:lpstr>
      <vt:lpstr>浮动布局模式</vt:lpstr>
      <vt:lpstr>定位布局概述</vt:lpstr>
      <vt:lpstr>定位布局分类</vt:lpstr>
      <vt:lpstr>定位布局优缺点</vt:lpstr>
      <vt:lpstr>Flexbox 布局</vt:lpstr>
      <vt:lpstr>Flexbox布局</vt:lpstr>
      <vt:lpstr>Flexbox布局</vt:lpstr>
      <vt:lpstr>Flexbox布局</vt:lpstr>
      <vt:lpstr>Flexbox布局</vt:lpstr>
      <vt:lpstr>Flexbox布局</vt:lpstr>
      <vt:lpstr>Flexbox布局</vt:lpstr>
      <vt:lpstr>Flexbox布局</vt:lpstr>
      <vt:lpstr>Flexbox布局</vt:lpstr>
      <vt:lpstr>Flexbox布局</vt:lpstr>
      <vt:lpstr>Flexbox布局</vt:lpstr>
      <vt:lpstr>Flexbox布局</vt:lpstr>
      <vt:lpstr>Flexbox布局</vt:lpstr>
      <vt:lpstr>Flexbox布局</vt:lpstr>
      <vt:lpstr>Flexbox布局</vt:lpstr>
      <vt:lpstr>Flexbox布局</vt:lpstr>
      <vt:lpstr>总结</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周衍</dc:creator>
  <cp:lastModifiedBy>Lu Tao</cp:lastModifiedBy>
  <cp:revision>232</cp:revision>
  <dcterms:created xsi:type="dcterms:W3CDTF">2016-06-14T14:56:00Z</dcterms:created>
  <dcterms:modified xsi:type="dcterms:W3CDTF">2020-06-28T05:06:00Z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