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8"/>
  </p:notesMasterIdLst>
  <p:sldIdLst>
    <p:sldId id="256" r:id="rId3"/>
    <p:sldId id="503" r:id="rId4"/>
    <p:sldId id="504" r:id="rId5"/>
    <p:sldId id="505" r:id="rId6"/>
    <p:sldId id="28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ZqSSVL63MZt17W8s0fq1elp/Q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4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7556" autoAdjust="0"/>
  </p:normalViewPr>
  <p:slideViewPr>
    <p:cSldViewPr snapToGrid="0">
      <p:cViewPr varScale="1">
        <p:scale>
          <a:sx n="63" d="100"/>
          <a:sy n="63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45" Type="http://customschemas.google.com/relationships/presentationmetadata" Target="metadata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" Type="http://schemas.openxmlformats.org/officeDocument/2006/relationships/slide" Target="slides/slide2.xml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6754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332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40" name="Google Shape;5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675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1" y="361800"/>
            <a:ext cx="2599050" cy="10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49"/>
          <p:cNvPicPr preferRelativeResize="0"/>
          <p:nvPr/>
        </p:nvPicPr>
        <p:blipFill rotWithShape="1">
          <a:blip r:embed="rId2">
            <a:alphaModFix/>
          </a:blip>
          <a:srcRect t="30450" b="5273"/>
          <a:stretch/>
        </p:blipFill>
        <p:spPr>
          <a:xfrm>
            <a:off x="6892155" y="2088292"/>
            <a:ext cx="5299845" cy="440790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839788" y="2616200"/>
            <a:ext cx="5157787" cy="167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0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0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5" name="Google Shape;115;p50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0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50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1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1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51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3" name="Google Shape;123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2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3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3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7742" y="5831756"/>
            <a:ext cx="2384633" cy="100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1"/>
          <p:cNvPicPr preferRelativeResize="0"/>
          <p:nvPr/>
        </p:nvPicPr>
        <p:blipFill rotWithShape="1">
          <a:blip r:embed="rId9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34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769960" y="3611718"/>
            <a:ext cx="10610088" cy="23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s-PE" dirty="0"/>
              <a:t>Curso: </a:t>
            </a:r>
            <a:br>
              <a:rPr lang="es-PE" dirty="0"/>
            </a:br>
            <a:r>
              <a:rPr lang="es-ES" dirty="0"/>
              <a:t>DataOps</a:t>
            </a:r>
            <a:br>
              <a:rPr lang="es-PE" dirty="0"/>
            </a:br>
            <a:endParaRPr dirty="0"/>
          </a:p>
        </p:txBody>
      </p:sp>
      <p:sp>
        <p:nvSpPr>
          <p:cNvPr id="139" name="Google Shape;139;p1"/>
          <p:cNvSpPr/>
          <p:nvPr/>
        </p:nvSpPr>
        <p:spPr>
          <a:xfrm>
            <a:off x="4356858" y="783779"/>
            <a:ext cx="4293658" cy="3599536"/>
          </a:xfrm>
          <a:prstGeom prst="ellipse">
            <a:avLst/>
          </a:prstGeom>
          <a:noFill/>
          <a:ln w="28575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Bases de datos PostgreSQL: detecte errores en la base de datos con el  sensor PostgreSQL">
            <a:extLst>
              <a:ext uri="{FF2B5EF4-FFF2-40B4-BE49-F238E27FC236}">
                <a16:creationId xmlns:a16="http://schemas.microsoft.com/office/drawing/2014/main" id="{CA73AAFE-C1E6-F5CC-46EE-CE6D0BD6C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048" y="897922"/>
            <a:ext cx="2511277" cy="326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9EAF8-6120-D6E3-D7FE-90ED8435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Presentación Parcial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D67D92-AEE3-6388-1B97-5CA3F0EB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99" y="1029771"/>
            <a:ext cx="10515600" cy="534803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s-PE" b="1" dirty="0"/>
              <a:t>Consideraciones:</a:t>
            </a:r>
          </a:p>
        </p:txBody>
      </p:sp>
      <p:sp>
        <p:nvSpPr>
          <p:cNvPr id="4" name="Google Shape;200;p3">
            <a:extLst>
              <a:ext uri="{FF2B5EF4-FFF2-40B4-BE49-F238E27FC236}">
                <a16:creationId xmlns:a16="http://schemas.microsoft.com/office/drawing/2014/main" id="{A7B9852B-ED04-7067-EC62-3C6E0195A04C}"/>
              </a:ext>
            </a:extLst>
          </p:cNvPr>
          <p:cNvSpPr txBox="1">
            <a:spLocks/>
          </p:cNvSpPr>
          <p:nvPr/>
        </p:nvSpPr>
        <p:spPr>
          <a:xfrm>
            <a:off x="740621" y="1718446"/>
            <a:ext cx="10987480" cy="40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El Trabajo Parcial de va a realizar en grupos (</a:t>
            </a:r>
            <a:r>
              <a:rPr lang="es-ES" dirty="0" err="1"/>
              <a:t>max</a:t>
            </a:r>
            <a:r>
              <a:rPr lang="es-ES" dirty="0"/>
              <a:t> 2 personas).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>
                <a:highlight>
                  <a:srgbClr val="FFFF00"/>
                </a:highlight>
              </a:rPr>
              <a:t>Se va a descargar </a:t>
            </a:r>
            <a:r>
              <a:rPr lang="es-ES" dirty="0" err="1">
                <a:highlight>
                  <a:srgbClr val="FFFF00"/>
                </a:highlight>
              </a:rPr>
              <a:t>dataset</a:t>
            </a:r>
            <a:r>
              <a:rPr lang="es-ES" dirty="0">
                <a:highlight>
                  <a:srgbClr val="FFFF00"/>
                </a:highlight>
              </a:rPr>
              <a:t> desde plataforma </a:t>
            </a:r>
            <a:r>
              <a:rPr lang="es-ES" dirty="0" err="1">
                <a:highlight>
                  <a:srgbClr val="FFFF00"/>
                </a:highlight>
              </a:rPr>
              <a:t>Kaggle</a:t>
            </a:r>
            <a:r>
              <a:rPr lang="es-ES" dirty="0">
                <a:highlight>
                  <a:srgbClr val="FFFF00"/>
                </a:highlight>
              </a:rPr>
              <a:t> usando Python</a:t>
            </a:r>
            <a:r>
              <a:rPr lang="es-ES" dirty="0"/>
              <a:t>, el </a:t>
            </a:r>
            <a:r>
              <a:rPr lang="es-ES" dirty="0" err="1"/>
              <a:t>dataset</a:t>
            </a:r>
            <a:r>
              <a:rPr lang="es-ES" dirty="0"/>
              <a:t> debe ser cargado a SQL Server y esto automatizado con Jenkins.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Enviar documentación en formato Word o PDF.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Detallar mediante capturas el procedimiento de despliegue de un pipeline en Jenkins. 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Estructura: 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Beneficios de Jenkins para la automatización.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Despliegue del Pipeline en Jenkins.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Código del Pipeline.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Monitoreo del Pipeline.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Conexión Jenkins con </a:t>
            </a:r>
            <a:r>
              <a:rPr lang="es-ES" dirty="0" err="1"/>
              <a:t>Github</a:t>
            </a:r>
            <a:r>
              <a:rPr lang="es-ES" dirty="0"/>
              <a:t> (Reto).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Envío de notificaciones mediante mail (Reto).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r>
              <a:rPr lang="es-ES" dirty="0"/>
              <a:t>Conclusiones y Recomendaciones.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530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9EAF8-6120-D6E3-D7FE-90ED8435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D67D92-AEE3-6388-1B97-5CA3F0EB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99" y="1029771"/>
            <a:ext cx="10515600" cy="534803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s-PE" b="1" dirty="0"/>
              <a:t>Conexión Jenkins con </a:t>
            </a:r>
            <a:r>
              <a:rPr lang="es-PE" b="1" dirty="0" err="1"/>
              <a:t>Github</a:t>
            </a:r>
            <a:r>
              <a:rPr lang="es-PE" b="1" dirty="0"/>
              <a:t>:</a:t>
            </a:r>
          </a:p>
        </p:txBody>
      </p:sp>
      <p:sp>
        <p:nvSpPr>
          <p:cNvPr id="4" name="Google Shape;200;p3">
            <a:extLst>
              <a:ext uri="{FF2B5EF4-FFF2-40B4-BE49-F238E27FC236}">
                <a16:creationId xmlns:a16="http://schemas.microsoft.com/office/drawing/2014/main" id="{A7B9852B-ED04-7067-EC62-3C6E0195A04C}"/>
              </a:ext>
            </a:extLst>
          </p:cNvPr>
          <p:cNvSpPr txBox="1">
            <a:spLocks/>
          </p:cNvSpPr>
          <p:nvPr/>
        </p:nvSpPr>
        <p:spPr>
          <a:xfrm>
            <a:off x="740621" y="1718446"/>
            <a:ext cx="10987480" cy="40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Crear cuenta y repositorio en </a:t>
            </a:r>
            <a:r>
              <a:rPr lang="es-ES" dirty="0" err="1"/>
              <a:t>Github</a:t>
            </a:r>
            <a:r>
              <a:rPr lang="es-ES" dirty="0"/>
              <a:t>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Subir proyecto import_kaggle.py e </a:t>
            </a:r>
            <a:r>
              <a:rPr lang="es-ES" dirty="0" err="1"/>
              <a:t>import_bd.sql</a:t>
            </a:r>
            <a:r>
              <a:rPr lang="es-ES" dirty="0"/>
              <a:t> (trabajado en clase).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Conectar Jenkins con </a:t>
            </a:r>
            <a:r>
              <a:rPr lang="es-ES" dirty="0" err="1"/>
              <a:t>Github</a:t>
            </a:r>
            <a:r>
              <a:rPr lang="es-ES" dirty="0"/>
              <a:t>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endParaRPr lang="es-ES" dirty="0"/>
          </a:p>
          <a:p>
            <a:pPr marL="177800" indent="0" algn="just">
              <a:spcBef>
                <a:spcPts val="0"/>
              </a:spcBef>
              <a:buSzPts val="2800"/>
              <a:buNone/>
            </a:pPr>
            <a:r>
              <a:rPr lang="es-ES" dirty="0"/>
              <a:t>Pipeline Trabajado en Clase: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El archivo </a:t>
            </a:r>
            <a:r>
              <a:rPr lang="es-ES" i="1" dirty="0"/>
              <a:t>import_kaggle.py e </a:t>
            </a:r>
            <a:r>
              <a:rPr lang="es-ES" i="1" dirty="0" err="1"/>
              <a:t>import_bd.sql</a:t>
            </a:r>
            <a:r>
              <a:rPr lang="es-ES" dirty="0"/>
              <a:t> ya no se va a obtener desde nuestra máquina local, sino que ahora lo vamos a descargar desde </a:t>
            </a:r>
            <a:r>
              <a:rPr lang="es-ES" dirty="0" err="1"/>
              <a:t>Github</a:t>
            </a:r>
            <a:r>
              <a:rPr lang="es-ES" dirty="0"/>
              <a:t>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Ejecuta import_kaggle.py e </a:t>
            </a:r>
            <a:r>
              <a:rPr lang="es-ES" dirty="0" err="1"/>
              <a:t>import_bd.sql</a:t>
            </a:r>
            <a:r>
              <a:rPr lang="es-ES" dirty="0"/>
              <a:t>.</a:t>
            </a:r>
          </a:p>
          <a:p>
            <a:pPr marL="1435100" lvl="2" algn="just">
              <a:spcBef>
                <a:spcPts val="0"/>
              </a:spcBef>
              <a:buSzPts val="2800"/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007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9EAF8-6120-D6E3-D7FE-90ED8435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D67D92-AEE3-6388-1B97-5CA3F0EB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99" y="1029771"/>
            <a:ext cx="10515600" cy="534803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s-ES" b="1" dirty="0"/>
              <a:t>Envío de notificaciones mediante mail</a:t>
            </a:r>
            <a:r>
              <a:rPr lang="es-PE" b="1" dirty="0"/>
              <a:t>:</a:t>
            </a:r>
          </a:p>
        </p:txBody>
      </p:sp>
      <p:sp>
        <p:nvSpPr>
          <p:cNvPr id="4" name="Google Shape;200;p3">
            <a:extLst>
              <a:ext uri="{FF2B5EF4-FFF2-40B4-BE49-F238E27FC236}">
                <a16:creationId xmlns:a16="http://schemas.microsoft.com/office/drawing/2014/main" id="{A7B9852B-ED04-7067-EC62-3C6E0195A04C}"/>
              </a:ext>
            </a:extLst>
          </p:cNvPr>
          <p:cNvSpPr txBox="1">
            <a:spLocks/>
          </p:cNvSpPr>
          <p:nvPr/>
        </p:nvSpPr>
        <p:spPr>
          <a:xfrm>
            <a:off x="740621" y="1718446"/>
            <a:ext cx="10987480" cy="400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Configurar envío de correos (usar correo </a:t>
            </a:r>
            <a:r>
              <a:rPr lang="es-ES" dirty="0" err="1"/>
              <a:t>Certus</a:t>
            </a:r>
            <a:r>
              <a:rPr lang="es-ES" dirty="0"/>
              <a:t>).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endParaRPr lang="es-ES" dirty="0"/>
          </a:p>
          <a:p>
            <a:pPr marL="177800" indent="0" algn="just">
              <a:spcBef>
                <a:spcPts val="0"/>
              </a:spcBef>
              <a:buSzPts val="2800"/>
              <a:buNone/>
            </a:pPr>
            <a:endParaRPr lang="es-ES" dirty="0"/>
          </a:p>
          <a:p>
            <a:pPr marL="177800" indent="0" algn="just">
              <a:spcBef>
                <a:spcPts val="0"/>
              </a:spcBef>
              <a:buSzPts val="2800"/>
              <a:buNone/>
            </a:pPr>
            <a:endParaRPr lang="es-ES" dirty="0"/>
          </a:p>
          <a:p>
            <a:pPr marL="177800" indent="0" algn="just">
              <a:spcBef>
                <a:spcPts val="0"/>
              </a:spcBef>
              <a:buSzPts val="2800"/>
              <a:buNone/>
            </a:pPr>
            <a:r>
              <a:rPr lang="es-ES" dirty="0"/>
              <a:t>Pipeline Trabajado en Clase: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Añadir un </a:t>
            </a:r>
            <a:r>
              <a:rPr lang="es-ES" dirty="0" err="1"/>
              <a:t>stage</a:t>
            </a:r>
            <a:r>
              <a:rPr lang="es-ES" dirty="0"/>
              <a:t> al pipeline (trabajado en clase).</a:t>
            </a:r>
          </a:p>
          <a:p>
            <a:pPr marL="635000" indent="-457200" algn="just">
              <a:spcBef>
                <a:spcPts val="0"/>
              </a:spcBef>
              <a:buSzPts val="2800"/>
            </a:pPr>
            <a:r>
              <a:rPr lang="es-ES" dirty="0"/>
              <a:t>Este </a:t>
            </a:r>
            <a:r>
              <a:rPr lang="es-ES" dirty="0" err="1"/>
              <a:t>stage</a:t>
            </a:r>
            <a:r>
              <a:rPr lang="es-ES" dirty="0"/>
              <a:t> debe enviar un correo con mensaje “proceso terminado”.</a:t>
            </a:r>
          </a:p>
          <a:p>
            <a:pPr marL="177800" indent="0" algn="just">
              <a:spcBef>
                <a:spcPts val="0"/>
              </a:spcBef>
              <a:buSzPts val="2800"/>
              <a:buNone/>
            </a:pPr>
            <a:endParaRPr lang="es-ES" dirty="0"/>
          </a:p>
          <a:p>
            <a:pPr marL="1092200" lvl="2" indent="0" algn="just">
              <a:spcBef>
                <a:spcPts val="0"/>
              </a:spcBef>
              <a:buSzPts val="280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96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3267" y="365760"/>
            <a:ext cx="6498732" cy="649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6085" y="2260004"/>
            <a:ext cx="3749809" cy="375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final-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11595</TotalTime>
  <Words>242</Words>
  <Application>Microsoft Office PowerPoint</Application>
  <PresentationFormat>Panorámica</PresentationFormat>
  <Paragraphs>33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Tema de Office</vt:lpstr>
      <vt:lpstr>Temafinal-2</vt:lpstr>
      <vt:lpstr>Curso:  DataOps </vt:lpstr>
      <vt:lpstr>Presentación Parcial</vt:lpstr>
      <vt:lpstr>Retos</vt:lpstr>
      <vt:lpstr>Retos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 Operatividad de comercio exterior</dc:title>
  <dc:creator>Microsoft Office User</dc:creator>
  <cp:lastModifiedBy>Irving</cp:lastModifiedBy>
  <cp:revision>80</cp:revision>
  <dcterms:created xsi:type="dcterms:W3CDTF">2019-11-06T14:00:55Z</dcterms:created>
  <dcterms:modified xsi:type="dcterms:W3CDTF">2024-04-05T22:17:18Z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2024-01-04T23:37:19Z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8bfb6086-7b29-48df-a8af-452197d34d16</vt:lpwstr>
  </property>
  <property fmtid="{D5CDD505-2E9C-101B-9397-08002B2CF9AE}" pid="7" name="MSIP_Label_defa4170-0d19-0005-0004-bc88714345d2_ActionId">
    <vt:lpwstr>1e9631a4-f779-4871-ae88-fa5adcca0123</vt:lpwstr>
  </property>
  <property fmtid="{D5CDD505-2E9C-101B-9397-08002B2CF9AE}" pid="8" name="MSIP_Label_defa4170-0d19-0005-0004-bc88714345d2_ContentBits">
    <vt:lpwstr>0</vt:lpwstr>
  </property>
</Properties>
</file>