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0" r:id="rId6"/>
    <p:sldId id="272" r:id="rId7"/>
    <p:sldId id="271" r:id="rId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69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34998" y="1142997"/>
            <a:ext cx="6467474" cy="8001000"/>
          </a:xfrm>
          <a:prstGeom prst="rect">
            <a:avLst/>
          </a:prstGeom>
        </p:spPr>
      </p:pic>
      <p:pic>
        <p:nvPicPr>
          <p:cNvPr id="18" name="bg object 18"/>
          <p:cNvPicPr/>
          <p:nvPr/>
        </p:nvPicPr>
        <p:blipFill>
          <a:blip r:embed="rId3" cstate="print"/>
          <a:stretch>
            <a:fillRect/>
          </a:stretch>
        </p:blipFill>
        <p:spPr>
          <a:xfrm>
            <a:off x="13358369" y="3631310"/>
            <a:ext cx="1625219" cy="247789"/>
          </a:xfrm>
          <a:prstGeom prst="rect">
            <a:avLst/>
          </a:prstGeom>
        </p:spPr>
      </p:pic>
      <p:pic>
        <p:nvPicPr>
          <p:cNvPr id="19" name="bg object 19"/>
          <p:cNvPicPr/>
          <p:nvPr/>
        </p:nvPicPr>
        <p:blipFill>
          <a:blip r:embed="rId4" cstate="print"/>
          <a:stretch>
            <a:fillRect/>
          </a:stretch>
        </p:blipFill>
        <p:spPr>
          <a:xfrm>
            <a:off x="10580394" y="4012310"/>
            <a:ext cx="1872565" cy="307263"/>
          </a:xfrm>
          <a:prstGeom prst="rect">
            <a:avLst/>
          </a:prstGeom>
        </p:spPr>
      </p:pic>
      <p:pic>
        <p:nvPicPr>
          <p:cNvPr id="20" name="bg object 20"/>
          <p:cNvPicPr/>
          <p:nvPr/>
        </p:nvPicPr>
        <p:blipFill>
          <a:blip r:embed="rId5" cstate="print"/>
          <a:stretch>
            <a:fillRect/>
          </a:stretch>
        </p:blipFill>
        <p:spPr>
          <a:xfrm>
            <a:off x="12613309" y="4012310"/>
            <a:ext cx="3211017" cy="308800"/>
          </a:xfrm>
          <a:prstGeom prst="rect">
            <a:avLst/>
          </a:prstGeom>
        </p:spPr>
      </p:pic>
      <p:pic>
        <p:nvPicPr>
          <p:cNvPr id="21" name="bg object 21"/>
          <p:cNvPicPr/>
          <p:nvPr/>
        </p:nvPicPr>
        <p:blipFill>
          <a:blip r:embed="rId6" cstate="print"/>
          <a:stretch>
            <a:fillRect/>
          </a:stretch>
        </p:blipFill>
        <p:spPr>
          <a:xfrm>
            <a:off x="10562666" y="4393311"/>
            <a:ext cx="2052853" cy="308800"/>
          </a:xfrm>
          <a:prstGeom prst="rect">
            <a:avLst/>
          </a:prstGeom>
        </p:spPr>
      </p:pic>
      <p:sp>
        <p:nvSpPr>
          <p:cNvPr id="2" name="Holder 2"/>
          <p:cNvSpPr>
            <a:spLocks noGrp="1"/>
          </p:cNvSpPr>
          <p:nvPr>
            <p:ph type="title"/>
          </p:nvPr>
        </p:nvSpPr>
        <p:spPr/>
        <p:txBody>
          <a:bodyPr lIns="0" tIns="0" rIns="0" bIns="0"/>
          <a:lstStyle>
            <a:lvl1pPr>
              <a:defRPr sz="41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8097" y="1929117"/>
            <a:ext cx="4531995" cy="1282700"/>
          </a:xfrm>
          <a:prstGeom prst="rect">
            <a:avLst/>
          </a:prstGeom>
        </p:spPr>
        <p:txBody>
          <a:bodyPr wrap="square" lIns="0" tIns="0" rIns="0" bIns="0">
            <a:spAutoFit/>
          </a:bodyPr>
          <a:lstStyle>
            <a:lvl1pPr>
              <a:defRPr sz="4100" b="1" i="0">
                <a:solidFill>
                  <a:schemeClr val="tx1"/>
                </a:solidFill>
                <a:latin typeface="Cambria"/>
                <a:cs typeface="Cambria"/>
              </a:defRPr>
            </a:lvl1pPr>
          </a:lstStyle>
          <a:p>
            <a:endParaRPr/>
          </a:p>
        </p:txBody>
      </p:sp>
      <p:sp>
        <p:nvSpPr>
          <p:cNvPr id="3" name="Holder 3"/>
          <p:cNvSpPr>
            <a:spLocks noGrp="1"/>
          </p:cNvSpPr>
          <p:nvPr>
            <p:ph type="body" idx="1"/>
          </p:nvPr>
        </p:nvSpPr>
        <p:spPr>
          <a:xfrm>
            <a:off x="4361309" y="4660112"/>
            <a:ext cx="9578081" cy="2688590"/>
          </a:xfrm>
          <a:prstGeom prst="rect">
            <a:avLst/>
          </a:prstGeom>
        </p:spPr>
        <p:txBody>
          <a:bodyPr wrap="square" lIns="0" tIns="0" rIns="0" bIns="0">
            <a:spAutoFit/>
          </a:bodyPr>
          <a:lstStyle>
            <a:lvl1pPr>
              <a:defRPr sz="24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a:xfrm>
            <a:off x="2673350" y="5226050"/>
            <a:ext cx="12877800" cy="914400"/>
          </a:xfrm>
        </p:spPr>
        <p:txBody>
          <a:bodyPr/>
          <a:lstStyle/>
          <a:p>
            <a:r>
              <a:rPr lang="en-US" sz="4400" dirty="0">
                <a:latin typeface="Cambria" panose="02040503050406030204" pitchFamily="18" charset="0"/>
                <a:ea typeface="Cambria" panose="02040503050406030204" pitchFamily="18" charset="0"/>
              </a:rPr>
              <a:t>FACE RECOGNITION BASED ATTENDANCE SYSTEM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1492250"/>
            <a:ext cx="3124200" cy="3124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350" y="1084580"/>
            <a:ext cx="3505200" cy="3505200"/>
          </a:xfrm>
          <a:prstGeom prst="rect">
            <a:avLst/>
          </a:prstGeom>
        </p:spPr>
      </p:pic>
      <p:sp>
        <p:nvSpPr>
          <p:cNvPr id="13" name="TextBox 12"/>
          <p:cNvSpPr txBox="1"/>
          <p:nvPr/>
        </p:nvSpPr>
        <p:spPr>
          <a:xfrm>
            <a:off x="2978150" y="6978650"/>
            <a:ext cx="5181600" cy="646331"/>
          </a:xfrm>
          <a:prstGeom prst="rect">
            <a:avLst/>
          </a:prstGeom>
          <a:noFill/>
        </p:spPr>
        <p:txBody>
          <a:bodyPr wrap="square" rtlCol="0">
            <a:spAutoFit/>
          </a:bodyPr>
          <a:lstStyle/>
          <a:p>
            <a:r>
              <a:rPr lang="en-US" sz="3600" b="1" dirty="0" smtClean="0"/>
              <a:t>Zameer Ali Tunio</a:t>
            </a:r>
            <a:endParaRPr lang="en-US" sz="3600" b="1" dirty="0"/>
          </a:p>
        </p:txBody>
      </p:sp>
      <p:sp>
        <p:nvSpPr>
          <p:cNvPr id="14" name="TextBox 13"/>
          <p:cNvSpPr txBox="1"/>
          <p:nvPr/>
        </p:nvSpPr>
        <p:spPr>
          <a:xfrm>
            <a:off x="2978150" y="7551519"/>
            <a:ext cx="5181600" cy="646331"/>
          </a:xfrm>
          <a:prstGeom prst="rect">
            <a:avLst/>
          </a:prstGeom>
          <a:noFill/>
        </p:spPr>
        <p:txBody>
          <a:bodyPr wrap="square" rtlCol="0">
            <a:spAutoFit/>
          </a:bodyPr>
          <a:lstStyle/>
          <a:p>
            <a:r>
              <a:rPr lang="en-US" sz="3600" b="1" dirty="0" smtClean="0"/>
              <a:t>Muhammad Umar</a:t>
            </a:r>
            <a:endParaRPr lang="en-US" sz="3600" b="1" dirty="0"/>
          </a:p>
        </p:txBody>
      </p:sp>
      <p:sp>
        <p:nvSpPr>
          <p:cNvPr id="15" name="TextBox 14"/>
          <p:cNvSpPr txBox="1"/>
          <p:nvPr/>
        </p:nvSpPr>
        <p:spPr>
          <a:xfrm>
            <a:off x="9836150" y="6978650"/>
            <a:ext cx="5181600" cy="646331"/>
          </a:xfrm>
          <a:prstGeom prst="rect">
            <a:avLst/>
          </a:prstGeom>
          <a:noFill/>
        </p:spPr>
        <p:txBody>
          <a:bodyPr wrap="square" rtlCol="0">
            <a:spAutoFit/>
          </a:bodyPr>
          <a:lstStyle/>
          <a:p>
            <a:r>
              <a:rPr lang="en-US" sz="3600" b="1" dirty="0" smtClean="0"/>
              <a:t>AI-13</a:t>
            </a:r>
            <a:endParaRPr lang="en-US" sz="3600" b="1" dirty="0"/>
          </a:p>
        </p:txBody>
      </p:sp>
      <p:sp>
        <p:nvSpPr>
          <p:cNvPr id="16" name="TextBox 15"/>
          <p:cNvSpPr txBox="1"/>
          <p:nvPr/>
        </p:nvSpPr>
        <p:spPr>
          <a:xfrm>
            <a:off x="9836150" y="7512050"/>
            <a:ext cx="5181600" cy="646331"/>
          </a:xfrm>
          <a:prstGeom prst="rect">
            <a:avLst/>
          </a:prstGeom>
          <a:noFill/>
        </p:spPr>
        <p:txBody>
          <a:bodyPr wrap="square" rtlCol="0">
            <a:spAutoFit/>
          </a:bodyPr>
          <a:lstStyle/>
          <a:p>
            <a:r>
              <a:rPr lang="en-US" sz="3600" b="1" dirty="0" smtClean="0"/>
              <a:t>AI-09</a:t>
            </a:r>
            <a:endParaRPr lang="en-US"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366" y="1419873"/>
            <a:ext cx="6220460" cy="631190"/>
          </a:xfrm>
          <a:prstGeom prst="rect">
            <a:avLst/>
          </a:prstGeom>
        </p:spPr>
        <p:txBody>
          <a:bodyPr vert="horz" wrap="square" lIns="0" tIns="15875" rIns="0" bIns="0" rtlCol="0">
            <a:spAutoFit/>
          </a:bodyPr>
          <a:lstStyle/>
          <a:p>
            <a:pPr marL="12700">
              <a:lnSpc>
                <a:spcPct val="100000"/>
              </a:lnSpc>
              <a:spcBef>
                <a:spcPts val="125"/>
              </a:spcBef>
            </a:pPr>
            <a:r>
              <a:rPr lang="en-US" sz="3950" spc="40" dirty="0" smtClean="0"/>
              <a:t>Problem Statement</a:t>
            </a:r>
            <a:endParaRPr sz="3950" dirty="0"/>
          </a:p>
        </p:txBody>
      </p:sp>
      <p:pic>
        <p:nvPicPr>
          <p:cNvPr id="8" name="object 8"/>
          <p:cNvPicPr/>
          <p:nvPr/>
        </p:nvPicPr>
        <p:blipFill>
          <a:blip r:embed="rId2" cstate="print"/>
          <a:stretch>
            <a:fillRect/>
          </a:stretch>
        </p:blipFill>
        <p:spPr>
          <a:xfrm>
            <a:off x="9144000" y="1"/>
            <a:ext cx="9143847" cy="10286847"/>
          </a:xfrm>
          <a:prstGeom prst="rect">
            <a:avLst/>
          </a:prstGeom>
        </p:spPr>
      </p:pic>
      <p:sp>
        <p:nvSpPr>
          <p:cNvPr id="10" name="TextBox 9"/>
          <p:cNvSpPr txBox="1"/>
          <p:nvPr/>
        </p:nvSpPr>
        <p:spPr>
          <a:xfrm>
            <a:off x="1606551" y="2711450"/>
            <a:ext cx="7086599" cy="5016758"/>
          </a:xfrm>
          <a:prstGeom prst="rect">
            <a:avLst/>
          </a:prstGeom>
          <a:noFill/>
        </p:spPr>
        <p:txBody>
          <a:bodyPr wrap="square" rtlCol="0">
            <a:spAutoFit/>
          </a:bodyPr>
          <a:lstStyle/>
          <a:p>
            <a:r>
              <a:rPr lang="en-US" sz="3200" dirty="0" smtClean="0"/>
              <a:t>"Traditional student attendance marking techniques often face numerous challenges. Manual attendance taking by calling names or checking ID cards disrupts teaching and causes distractions. Passing attendance sheets around large classes is inefficient and prone to errors. Face recognition-based attendance systems aim to address these issues by automating the process."</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0686" y="1419873"/>
            <a:ext cx="4368165" cy="623889"/>
          </a:xfrm>
          <a:prstGeom prst="rect">
            <a:avLst/>
          </a:prstGeom>
        </p:spPr>
        <p:txBody>
          <a:bodyPr vert="horz" wrap="square" lIns="0" tIns="15875" rIns="0" bIns="0" rtlCol="0">
            <a:spAutoFit/>
          </a:bodyPr>
          <a:lstStyle/>
          <a:p>
            <a:pPr marR="5080" algn="r">
              <a:lnSpc>
                <a:spcPct val="100000"/>
              </a:lnSpc>
              <a:spcBef>
                <a:spcPts val="125"/>
              </a:spcBef>
            </a:pPr>
            <a:r>
              <a:rPr lang="en-US" sz="3950" spc="20" dirty="0"/>
              <a:t>Methodology</a:t>
            </a:r>
            <a:endParaRPr sz="3950" dirty="0"/>
          </a:p>
        </p:txBody>
      </p:sp>
      <p:sp>
        <p:nvSpPr>
          <p:cNvPr id="4" name="object 4"/>
          <p:cNvSpPr txBox="1"/>
          <p:nvPr/>
        </p:nvSpPr>
        <p:spPr>
          <a:xfrm>
            <a:off x="1911350" y="2330450"/>
            <a:ext cx="6202680" cy="5260799"/>
          </a:xfrm>
          <a:prstGeom prst="rect">
            <a:avLst/>
          </a:prstGeom>
        </p:spPr>
        <p:txBody>
          <a:bodyPr vert="horz" wrap="square" lIns="0" tIns="12065" rIns="0" bIns="0" rtlCol="0">
            <a:spAutoFit/>
          </a:bodyPr>
          <a:lstStyle/>
          <a:p>
            <a:pPr marL="401320" marR="5080" indent="-49530" algn="just">
              <a:lnSpc>
                <a:spcPct val="117300"/>
              </a:lnSpc>
              <a:spcBef>
                <a:spcPts val="95"/>
              </a:spcBef>
            </a:pPr>
            <a:r>
              <a:rPr lang="en-US" sz="2450" spc="100" dirty="0" smtClean="0">
                <a:latin typeface="Verdana"/>
                <a:cs typeface="Verdana"/>
              </a:rPr>
              <a:t> "The project utilizes face recognition technology to automate attendance marking. Key steps include face detection using </a:t>
            </a:r>
            <a:r>
              <a:rPr lang="en-US" sz="2450" spc="100" dirty="0" err="1" smtClean="0">
                <a:latin typeface="Verdana"/>
                <a:cs typeface="Verdana"/>
              </a:rPr>
              <a:t>Haarcascade</a:t>
            </a:r>
            <a:r>
              <a:rPr lang="en-US" sz="2450" spc="100" dirty="0" smtClean="0">
                <a:latin typeface="Verdana"/>
                <a:cs typeface="Verdana"/>
              </a:rPr>
              <a:t> classifier and face recognition using the LBPH algorithm. Images are captured via a web camera and processed to compare against a pre-trained dataset. Attendance is marked automatically and recorded in an Excel sheet."</a:t>
            </a:r>
            <a:endParaRPr sz="2450" dirty="0">
              <a:latin typeface="Verdana"/>
              <a:cs typeface="Verdana"/>
            </a:endParaRPr>
          </a:p>
        </p:txBody>
      </p:sp>
      <p:pic>
        <p:nvPicPr>
          <p:cNvPr id="5" name="object 5"/>
          <p:cNvPicPr/>
          <p:nvPr/>
        </p:nvPicPr>
        <p:blipFill>
          <a:blip r:embed="rId2" cstate="print"/>
          <a:stretch>
            <a:fillRect/>
          </a:stretch>
        </p:blipFill>
        <p:spPr>
          <a:xfrm>
            <a:off x="9144000" y="1"/>
            <a:ext cx="9143847" cy="102868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38097" y="1929117"/>
            <a:ext cx="4531995" cy="609719"/>
          </a:xfrm>
          <a:prstGeom prst="rect">
            <a:avLst/>
          </a:prstGeom>
        </p:spPr>
        <p:txBody>
          <a:bodyPr vert="horz" wrap="square" lIns="0" tIns="12065" rIns="0" bIns="0" rtlCol="0">
            <a:spAutoFit/>
          </a:bodyPr>
          <a:lstStyle/>
          <a:p>
            <a:pPr marL="12700" marR="5080">
              <a:lnSpc>
                <a:spcPct val="100600"/>
              </a:lnSpc>
              <a:spcBef>
                <a:spcPts val="95"/>
              </a:spcBef>
            </a:pPr>
            <a:r>
              <a:rPr lang="en-US" spc="20" dirty="0"/>
              <a:t>Result</a:t>
            </a:r>
            <a:endParaRPr spc="5" dirty="0"/>
          </a:p>
        </p:txBody>
      </p:sp>
      <p:sp>
        <p:nvSpPr>
          <p:cNvPr id="9" name="object 9"/>
          <p:cNvSpPr txBox="1"/>
          <p:nvPr/>
        </p:nvSpPr>
        <p:spPr>
          <a:xfrm>
            <a:off x="1477466" y="3092450"/>
            <a:ext cx="6327775" cy="3101975"/>
          </a:xfrm>
          <a:prstGeom prst="rect">
            <a:avLst/>
          </a:prstGeom>
        </p:spPr>
        <p:txBody>
          <a:bodyPr vert="horz" wrap="square" lIns="0" tIns="10160" rIns="0" bIns="0" rtlCol="0">
            <a:spAutoFit/>
          </a:bodyPr>
          <a:lstStyle/>
          <a:p>
            <a:pPr marL="12700" marR="5080">
              <a:lnSpc>
                <a:spcPct val="117800"/>
              </a:lnSpc>
              <a:spcBef>
                <a:spcPts val="80"/>
              </a:spcBef>
            </a:pPr>
            <a:r>
              <a:rPr lang="en-US" sz="2450" spc="70" dirty="0" smtClean="0">
                <a:latin typeface="Tahoma"/>
                <a:cs typeface="Tahoma"/>
              </a:rPr>
              <a:t>The face recognition system demonstrated high accuracy in identifying students.      Real-time processing and attendance marking were achieved with minimal delays. The system was able to handle variations in lighting and facial expressions.</a:t>
            </a:r>
            <a:endParaRPr sz="2450" dirty="0">
              <a:latin typeface="Verdana"/>
              <a:cs typeface="Verdana"/>
            </a:endParaRPr>
          </a:p>
        </p:txBody>
      </p:sp>
      <p:pic>
        <p:nvPicPr>
          <p:cNvPr id="10" name="image12.jpg"/>
          <p:cNvPicPr/>
          <p:nvPr/>
        </p:nvPicPr>
        <p:blipFill>
          <a:blip r:embed="rId2"/>
          <a:srcRect/>
          <a:stretch>
            <a:fillRect/>
          </a:stretch>
        </p:blipFill>
        <p:spPr>
          <a:xfrm>
            <a:off x="8388350" y="273050"/>
            <a:ext cx="9101456" cy="9728200"/>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5778003" y="2406599"/>
            <a:ext cx="6722745" cy="1555750"/>
          </a:xfrm>
          <a:prstGeom prst="rect">
            <a:avLst/>
          </a:prstGeom>
        </p:spPr>
        <p:txBody>
          <a:bodyPr vert="horz" wrap="square" lIns="0" tIns="17145" rIns="0" bIns="0" rtlCol="0">
            <a:spAutoFit/>
          </a:bodyPr>
          <a:lstStyle/>
          <a:p>
            <a:pPr marL="12700">
              <a:lnSpc>
                <a:spcPct val="100000"/>
              </a:lnSpc>
              <a:spcBef>
                <a:spcPts val="135"/>
              </a:spcBef>
            </a:pPr>
            <a:r>
              <a:rPr sz="10000" spc="200" dirty="0"/>
              <a:t>Conclusion</a:t>
            </a:r>
            <a:endParaRPr sz="10000"/>
          </a:p>
        </p:txBody>
      </p:sp>
      <p:sp>
        <p:nvSpPr>
          <p:cNvPr id="7" name="object 7"/>
          <p:cNvSpPr txBox="1">
            <a:spLocks noGrp="1"/>
          </p:cNvSpPr>
          <p:nvPr>
            <p:ph type="body" idx="1"/>
          </p:nvPr>
        </p:nvSpPr>
        <p:spPr>
          <a:xfrm>
            <a:off x="4502150" y="4540250"/>
            <a:ext cx="9578081" cy="2284921"/>
          </a:xfrm>
          <a:prstGeom prst="rect">
            <a:avLst/>
          </a:prstGeom>
        </p:spPr>
        <p:txBody>
          <a:bodyPr vert="horz" wrap="square" lIns="0" tIns="8255" rIns="0" bIns="0" rtlCol="0">
            <a:spAutoFit/>
          </a:bodyPr>
          <a:lstStyle/>
          <a:p>
            <a:pPr marR="5080" indent="-635" algn="ctr">
              <a:lnSpc>
                <a:spcPct val="102000"/>
              </a:lnSpc>
              <a:spcBef>
                <a:spcPts val="65"/>
              </a:spcBef>
            </a:pPr>
            <a:r>
              <a:rPr lang="en-US" spc="20" dirty="0"/>
              <a:t>The automated face recognition attendance system successfully addresses the limitations of manual </a:t>
            </a:r>
            <a:r>
              <a:rPr lang="en-US" spc="20" dirty="0" smtClean="0"/>
              <a:t>methods. It </a:t>
            </a:r>
            <a:r>
              <a:rPr lang="en-US" spc="20" dirty="0"/>
              <a:t>offers a reliable and efficient solution for attendance management in educational </a:t>
            </a:r>
            <a:r>
              <a:rPr lang="en-US" spc="20" dirty="0" smtClean="0"/>
              <a:t>institutions. The </a:t>
            </a:r>
            <a:r>
              <a:rPr lang="en-US" spc="20" dirty="0"/>
              <a:t>system reduces classroom disruptions and improves overall attendance tracking accuracy.</a:t>
            </a:r>
            <a:endParaRPr spc="-37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5035550" y="2406650"/>
            <a:ext cx="7944347" cy="1556195"/>
          </a:xfrm>
          <a:prstGeom prst="rect">
            <a:avLst/>
          </a:prstGeom>
        </p:spPr>
        <p:txBody>
          <a:bodyPr vert="horz" wrap="square" lIns="0" tIns="17145" rIns="0" bIns="0" rtlCol="0">
            <a:spAutoFit/>
          </a:bodyPr>
          <a:lstStyle/>
          <a:p>
            <a:pPr marL="12700">
              <a:lnSpc>
                <a:spcPct val="100000"/>
              </a:lnSpc>
              <a:spcBef>
                <a:spcPts val="135"/>
              </a:spcBef>
            </a:pPr>
            <a:r>
              <a:rPr lang="en-US" sz="10000" spc="200" dirty="0" smtClean="0"/>
              <a:t>Future work</a:t>
            </a:r>
            <a:endParaRPr sz="10000" dirty="0"/>
          </a:p>
        </p:txBody>
      </p:sp>
      <p:sp>
        <p:nvSpPr>
          <p:cNvPr id="7" name="object 7"/>
          <p:cNvSpPr txBox="1">
            <a:spLocks noGrp="1"/>
          </p:cNvSpPr>
          <p:nvPr>
            <p:ph type="body" idx="1"/>
          </p:nvPr>
        </p:nvSpPr>
        <p:spPr>
          <a:xfrm>
            <a:off x="4502150" y="4540250"/>
            <a:ext cx="9578081" cy="2284921"/>
          </a:xfrm>
          <a:prstGeom prst="rect">
            <a:avLst/>
          </a:prstGeom>
        </p:spPr>
        <p:txBody>
          <a:bodyPr vert="horz" wrap="square" lIns="0" tIns="8255" rIns="0" bIns="0" rtlCol="0">
            <a:spAutoFit/>
          </a:bodyPr>
          <a:lstStyle/>
          <a:p>
            <a:pPr marR="5080" indent="-635" algn="ctr">
              <a:lnSpc>
                <a:spcPct val="102000"/>
              </a:lnSpc>
              <a:spcBef>
                <a:spcPts val="65"/>
              </a:spcBef>
            </a:pPr>
            <a:r>
              <a:rPr lang="en-US" spc="20" dirty="0"/>
              <a:t>Enhancing the system's robustness to handle more diverse environmental </a:t>
            </a:r>
            <a:r>
              <a:rPr lang="en-US" spc="20" dirty="0" smtClean="0"/>
              <a:t>conditions. Integrating </a:t>
            </a:r>
            <a:r>
              <a:rPr lang="en-US" spc="20" dirty="0"/>
              <a:t>additional biometric methods for multi-factor </a:t>
            </a:r>
            <a:r>
              <a:rPr lang="en-US" spc="20" dirty="0" smtClean="0"/>
              <a:t>authentication. Developing </a:t>
            </a:r>
            <a:r>
              <a:rPr lang="en-US" spc="20" dirty="0"/>
              <a:t>a mobile application interface for easier access and </a:t>
            </a:r>
            <a:r>
              <a:rPr lang="en-US" spc="20" dirty="0" smtClean="0"/>
              <a:t>usage.       Implementing </a:t>
            </a:r>
            <a:r>
              <a:rPr lang="en-US" spc="20" dirty="0"/>
              <a:t>cloud storage for better scalability and data management.</a:t>
            </a:r>
            <a:endParaRPr spc="-370" dirty="0"/>
          </a:p>
        </p:txBody>
      </p:sp>
    </p:spTree>
    <p:extLst>
      <p:ext uri="{BB962C8B-B14F-4D97-AF65-F5344CB8AC3E}">
        <p14:creationId xmlns:p14="http://schemas.microsoft.com/office/powerpoint/2010/main" val="226589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9" name="object 9"/>
          <p:cNvSpPr txBox="1">
            <a:spLocks noGrp="1"/>
          </p:cNvSpPr>
          <p:nvPr>
            <p:ph type="title"/>
          </p:nvPr>
        </p:nvSpPr>
        <p:spPr>
          <a:xfrm>
            <a:off x="1505159" y="2530868"/>
            <a:ext cx="7125970" cy="4615366"/>
          </a:xfrm>
          <a:prstGeom prst="rect">
            <a:avLst/>
          </a:prstGeom>
        </p:spPr>
        <p:txBody>
          <a:bodyPr vert="horz" wrap="square" lIns="0" tIns="13970" rIns="0" bIns="0" rtlCol="0">
            <a:spAutoFit/>
          </a:bodyPr>
          <a:lstStyle/>
          <a:p>
            <a:pPr marL="12700">
              <a:lnSpc>
                <a:spcPct val="100000"/>
              </a:lnSpc>
              <a:spcBef>
                <a:spcPts val="110"/>
              </a:spcBef>
            </a:pPr>
            <a:r>
              <a:rPr sz="14950" spc="-50" dirty="0" smtClean="0">
                <a:solidFill>
                  <a:srgbClr val="FFFFFF"/>
                </a:solidFill>
              </a:rPr>
              <a:t>Thank</a:t>
            </a:r>
            <a:r>
              <a:rPr lang="en-US" sz="14950" spc="-50" dirty="0" smtClean="0">
                <a:solidFill>
                  <a:srgbClr val="FFFFFF"/>
                </a:solidFill>
              </a:rPr>
              <a:t> You</a:t>
            </a:r>
            <a:r>
              <a:rPr sz="14950" spc="-50" dirty="0" smtClean="0">
                <a:solidFill>
                  <a:srgbClr val="FFFFFF"/>
                </a:solidFill>
              </a:rPr>
              <a:t>!</a:t>
            </a:r>
            <a:endParaRPr sz="14950" dirty="0"/>
          </a:p>
        </p:txBody>
      </p:sp>
      <p:sp>
        <p:nvSpPr>
          <p:cNvPr id="10" name="object 10"/>
          <p:cNvSpPr txBox="1"/>
          <p:nvPr/>
        </p:nvSpPr>
        <p:spPr>
          <a:xfrm>
            <a:off x="1505153" y="5084816"/>
            <a:ext cx="4913630" cy="400687"/>
          </a:xfrm>
          <a:prstGeom prst="rect">
            <a:avLst/>
          </a:prstGeom>
        </p:spPr>
        <p:txBody>
          <a:bodyPr vert="horz" wrap="square" lIns="0" tIns="3810" rIns="0" bIns="0" rtlCol="0">
            <a:spAutoFit/>
          </a:bodyPr>
          <a:lstStyle/>
          <a:p>
            <a:pPr marL="12700" marR="5080">
              <a:lnSpc>
                <a:spcPct val="102299"/>
              </a:lnSpc>
              <a:spcBef>
                <a:spcPts val="30"/>
              </a:spcBef>
            </a:pPr>
            <a:endParaRPr sz="27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247</Words>
  <Application>Microsoft Office PowerPoint</Application>
  <PresentationFormat>Custom</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Cambria</vt:lpstr>
      <vt:lpstr>Tahoma</vt:lpstr>
      <vt:lpstr>Verdana</vt:lpstr>
      <vt:lpstr>Office Theme</vt:lpstr>
      <vt:lpstr>FACE RECOGNITION BASED ATTENDANCE SYSTEM </vt:lpstr>
      <vt:lpstr>Problem Statement</vt:lpstr>
      <vt:lpstr>Methodology</vt:lpstr>
      <vt:lpstr>Result</vt:lpstr>
      <vt:lpstr>Conclusion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Zameer Ali Tunio</cp:lastModifiedBy>
  <cp:revision>8</cp:revision>
  <dcterms:created xsi:type="dcterms:W3CDTF">2024-06-02T12:20:57Z</dcterms:created>
  <dcterms:modified xsi:type="dcterms:W3CDTF">2024-06-02T13:00:05Z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2024-06-02T00:00:00Z</vt:filetime>
  </property>
  <property fmtid="{D5CDD505-2E9C-101B-9397-08002B2CF9AE}" pid="3" name="Creator">
    <vt:lpwstr>Chromium</vt:lpwstr>
  </property>
  <property fmtid="{D5CDD505-2E9C-101B-9397-08002B2CF9AE}" pid="4" name="LastSaved">
    <vt:filetime>2024-06-02T00:00:00Z</vt:filetime>
  </property>
</Properties>
</file>