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23"/>
  </p:notesMasterIdLst>
  <p:sldIdLst>
    <p:sldId id="256" r:id="rId2"/>
    <p:sldId id="257" r:id="rId3"/>
    <p:sldId id="259" r:id="rId4"/>
    <p:sldId id="260" r:id="rId5"/>
    <p:sldId id="284" r:id="rId6"/>
    <p:sldId id="282" r:id="rId7"/>
    <p:sldId id="294" r:id="rId8"/>
    <p:sldId id="295" r:id="rId9"/>
    <p:sldId id="296" r:id="rId10"/>
    <p:sldId id="285" r:id="rId11"/>
    <p:sldId id="268" r:id="rId12"/>
    <p:sldId id="273" r:id="rId13"/>
    <p:sldId id="283" r:id="rId14"/>
    <p:sldId id="289" r:id="rId15"/>
    <p:sldId id="292" r:id="rId16"/>
    <p:sldId id="293" r:id="rId17"/>
    <p:sldId id="269" r:id="rId18"/>
    <p:sldId id="270" r:id="rId19"/>
    <p:sldId id="271" r:id="rId20"/>
    <p:sldId id="272" r:id="rId21"/>
    <p:sldId id="291" r:id="rId22"/>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242D0C-D581-4978-9B99-422EE5C5FC12}">
  <a:tblStyle styleId="{E7242D0C-D581-4978-9B99-422EE5C5FC12}" styleName="Table_0">
    <a:wholeTbl>
      <a:tcTxStyle b="off" i="off">
        <a:font>
          <a:latin typeface="Trebuchet MS"/>
          <a:ea typeface="Trebuchet MS"/>
          <a:cs typeface="Trebuchet MS"/>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0FAFD"/>
          </a:solidFill>
        </a:fill>
      </a:tcStyle>
    </a:wholeTbl>
    <a:band1H>
      <a:tcStyle>
        <a:tcBdr/>
        <a:fill>
          <a:solidFill>
            <a:srgbClr val="DEF4FB"/>
          </a:solidFill>
        </a:fill>
      </a:tcStyle>
    </a:band1H>
    <a:band1V>
      <a:tcStyle>
        <a:tcBdr/>
        <a:fill>
          <a:solidFill>
            <a:srgbClr val="DEF4F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6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3961136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832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25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07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78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2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15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94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94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65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79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66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grpSp>
        <p:nvGrpSpPr>
          <p:cNvPr id="22" name="Shape 22"/>
          <p:cNvGrpSpPr/>
          <p:nvPr/>
        </p:nvGrpSpPr>
        <p:grpSpPr>
          <a:xfrm>
            <a:off x="0" y="-8466"/>
            <a:ext cx="12192000" cy="6866467"/>
            <a:chOff x="0" y="-8466"/>
            <a:chExt cx="12192000" cy="6866467"/>
          </a:xfrm>
        </p:grpSpPr>
        <p:sp>
          <p:nvSpPr>
            <p:cNvPr id="23" name="Shape 23"/>
            <p:cNvSpPr/>
            <p:nvPr/>
          </p:nvSpPr>
          <p:spPr>
            <a:xfrm>
              <a:off x="0" y="-7862"/>
              <a:ext cx="863599" cy="5698066"/>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4" name="Shape 24"/>
            <p:cNvCxnSpPr/>
            <p:nvPr/>
          </p:nvCxnSpPr>
          <p:spPr>
            <a:xfrm>
              <a:off x="9371011" y="0"/>
              <a:ext cx="1219199" cy="6858000"/>
            </a:xfrm>
            <a:prstGeom prst="straightConnector1">
              <a:avLst/>
            </a:prstGeom>
            <a:noFill/>
            <a:ln w="9525" cap="flat">
              <a:solidFill>
                <a:schemeClr val="accent1">
                  <a:alpha val="69803"/>
                </a:schemeClr>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a:solidFill>
                <a:schemeClr val="accent1">
                  <a:alpha val="69803"/>
                </a:schemeClr>
              </a:solidFill>
              <a:prstDash val="solid"/>
              <a:round/>
              <a:headEnd type="none" w="med" len="med"/>
              <a:tailEnd type="none" w="med" len="med"/>
            </a:ln>
          </p:spPr>
        </p:cxnSp>
        <p:sp>
          <p:nvSpPr>
            <p:cNvPr id="26" name="Shape 26"/>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Shape 27"/>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sp>
          <p:nvSpPr>
            <p:cNvPr id="29" name="Shape 29"/>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0" name="Shape 30"/>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1" name="Shape 31"/>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2" name="Shape 32"/>
            <p:cNvSpPr/>
            <p:nvPr/>
          </p:nvSpPr>
          <p:spPr>
            <a:xfrm>
              <a:off x="10371665" y="3589867"/>
              <a:ext cx="1817159" cy="3268132"/>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grpSp>
      <p:sp>
        <p:nvSpPr>
          <p:cNvPr id="33" name="Shape 33"/>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indent="0" algn="r" rtl="0">
              <a:spcBef>
                <a:spcPts val="0"/>
              </a:spcBef>
              <a:buClr>
                <a:schemeClr val="accent1"/>
              </a:buClr>
              <a:buFont typeface="Trebuchet MS"/>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4" name="Shape 34"/>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indent="0" algn="r" rtl="0">
              <a:spcBef>
                <a:spcPts val="1000"/>
              </a:spcBef>
              <a:spcAft>
                <a:spcPts val="0"/>
              </a:spcAft>
              <a:buClr>
                <a:schemeClr val="accent1"/>
              </a:buClr>
              <a:buFont typeface="Trebuchet MS"/>
              <a:buNone/>
              <a:defRPr/>
            </a:lvl1pPr>
            <a:lvl2pPr marL="457200" marR="0" indent="0" algn="ctr" rtl="0">
              <a:spcBef>
                <a:spcPts val="1000"/>
              </a:spcBef>
              <a:spcAft>
                <a:spcPts val="0"/>
              </a:spcAft>
              <a:buClr>
                <a:schemeClr val="accent1"/>
              </a:buClr>
              <a:buFont typeface="Trebuchet MS"/>
              <a:buNone/>
              <a:defRPr/>
            </a:lvl2pPr>
            <a:lvl3pPr marL="914400" marR="0" indent="0" algn="ctr" rtl="0">
              <a:spcBef>
                <a:spcPts val="1000"/>
              </a:spcBef>
              <a:spcAft>
                <a:spcPts val="0"/>
              </a:spcAft>
              <a:buClr>
                <a:schemeClr val="accent1"/>
              </a:buClr>
              <a:buFont typeface="Trebuchet MS"/>
              <a:buNone/>
              <a:defRPr/>
            </a:lvl3pPr>
            <a:lvl4pPr marL="1371600" marR="0" indent="0" algn="ctr" rtl="0">
              <a:spcBef>
                <a:spcPts val="1000"/>
              </a:spcBef>
              <a:spcAft>
                <a:spcPts val="0"/>
              </a:spcAft>
              <a:buClr>
                <a:schemeClr val="accent1"/>
              </a:buClr>
              <a:buFont typeface="Trebuchet MS"/>
              <a:buNone/>
              <a:defRPr/>
            </a:lvl4pPr>
            <a:lvl5pPr marL="1828800" marR="0" indent="0" algn="ctr" rtl="0">
              <a:spcBef>
                <a:spcPts val="1000"/>
              </a:spcBef>
              <a:spcAft>
                <a:spcPts val="0"/>
              </a:spcAft>
              <a:buClr>
                <a:schemeClr val="accent1"/>
              </a:buClr>
              <a:buFont typeface="Trebuchet MS"/>
              <a:buNone/>
              <a:defRPr/>
            </a:lvl5pPr>
            <a:lvl6pPr marL="2286000" marR="0" indent="0" algn="ctr" rtl="0">
              <a:spcBef>
                <a:spcPts val="1000"/>
              </a:spcBef>
              <a:spcAft>
                <a:spcPts val="0"/>
              </a:spcAft>
              <a:buClr>
                <a:schemeClr val="accent1"/>
              </a:buClr>
              <a:buFont typeface="Trebuchet MS"/>
              <a:buNone/>
              <a:defRPr/>
            </a:lvl6pPr>
            <a:lvl7pPr marL="2743200" marR="0" indent="0" algn="ctr" rtl="0">
              <a:spcBef>
                <a:spcPts val="1000"/>
              </a:spcBef>
              <a:spcAft>
                <a:spcPts val="0"/>
              </a:spcAft>
              <a:buClr>
                <a:schemeClr val="accent1"/>
              </a:buClr>
              <a:buFont typeface="Trebuchet MS"/>
              <a:buNone/>
              <a:defRPr/>
            </a:lvl7pPr>
            <a:lvl8pPr marL="3200400" marR="0" indent="0" algn="ctr" rtl="0">
              <a:spcBef>
                <a:spcPts val="1000"/>
              </a:spcBef>
              <a:spcAft>
                <a:spcPts val="0"/>
              </a:spcAft>
              <a:buClr>
                <a:schemeClr val="accent1"/>
              </a:buClr>
              <a:buFont typeface="Trebuchet MS"/>
              <a:buNone/>
              <a:defRPr/>
            </a:lvl8pPr>
            <a:lvl9pPr marL="3657600" marR="0" indent="0" algn="ctr" rtl="0">
              <a:spcBef>
                <a:spcPts val="1000"/>
              </a:spcBef>
              <a:spcAft>
                <a:spcPts val="0"/>
              </a:spcAft>
              <a:buClr>
                <a:schemeClr val="accent1"/>
              </a:buClr>
              <a:buFont typeface="Trebuchet MS"/>
              <a:buNone/>
              <a:defRPr/>
            </a:lvl9pPr>
          </a:lstStyle>
          <a:p>
            <a:endParaRPr/>
          </a:p>
        </p:txBody>
      </p:sp>
      <p:sp>
        <p:nvSpPr>
          <p:cNvPr id="35" name="Shape 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6" name="Shape 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7" name="Shape 37"/>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1" name="Shape 91"/>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indent="0" algn="l" rtl="0">
              <a:buClr>
                <a:srgbClr val="3F3F3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92" name="Shape 9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3" name="Shape 9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4" name="Shape 94"/>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7" name="Shape 97"/>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indent="0" rtl="0">
              <a:buClr>
                <a:srgbClr val="7F7F7F"/>
              </a:buClr>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rtl="0">
              <a:defRPr/>
            </a:lvl6pPr>
            <a:lvl7pPr rtl="0">
              <a:defRPr/>
            </a:lvl7pPr>
            <a:lvl8pPr rtl="0">
              <a:defRPr/>
            </a:lvl8pPr>
            <a:lvl9pPr rtl="0">
              <a:defRPr/>
            </a:lvl9pPr>
          </a:lstStyle>
          <a:p>
            <a:endParaRPr/>
          </a:p>
        </p:txBody>
      </p:sp>
      <p:sp>
        <p:nvSpPr>
          <p:cNvPr id="98" name="Shape 98"/>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indent="0" algn="l" rtl="0">
              <a:buClr>
                <a:srgbClr val="3F3F3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99" name="Shape 9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0" name="Shape 10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1" name="Shape 101"/>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2" name="Shape 102"/>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
        <p:nvSpPr>
          <p:cNvPr id="103" name="Shape 103"/>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6" name="Shape 106"/>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indent="0" algn="l" rtl="0">
              <a:buClr>
                <a:srgbClr val="3F3F3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107" name="Shape 10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8" name="Shape 10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9" name="Shape 109"/>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12" name="Shape 11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buClr>
                <a:srgbClr val="3F3F3F"/>
              </a:buClr>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rtl="0">
              <a:defRPr/>
            </a:lvl6pPr>
            <a:lvl7pPr rtl="0">
              <a:defRPr/>
            </a:lvl7pPr>
            <a:lvl8pPr rtl="0">
              <a:defRPr/>
            </a:lvl8pPr>
            <a:lvl9pPr rtl="0">
              <a:defRPr/>
            </a:lvl9pPr>
          </a:lstStyle>
          <a:p>
            <a:endParaRPr/>
          </a:p>
        </p:txBody>
      </p:sp>
      <p:sp>
        <p:nvSpPr>
          <p:cNvPr id="113" name="Shape 11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buClr>
                <a:srgbClr val="7F7F7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114" name="Shape 11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5" name="Shape 11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6" name="Shape 116"/>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7" name="Shape 117"/>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
        <p:nvSpPr>
          <p:cNvPr id="118" name="Shape 118"/>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1" name="Shape 121"/>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buClr>
                <a:schemeClr val="accent1"/>
              </a:buClr>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rtl="0">
              <a:defRPr/>
            </a:lvl6pPr>
            <a:lvl7pPr rtl="0">
              <a:defRPr/>
            </a:lvl7pPr>
            <a:lvl8pPr rtl="0">
              <a:defRPr/>
            </a:lvl8pPr>
            <a:lvl9pPr rtl="0">
              <a:defRPr/>
            </a:lvl9pPr>
          </a:lstStyle>
          <a:p>
            <a:endParaRPr/>
          </a:p>
        </p:txBody>
      </p:sp>
      <p:sp>
        <p:nvSpPr>
          <p:cNvPr id="122" name="Shape 122"/>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buClr>
                <a:srgbClr val="7F7F7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123" name="Shape 12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4" name="Shape 12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5" name="Shape 125"/>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8" name="Shape 128"/>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129" name="Shape 12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0" name="Shape 13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1" name="Shape 131"/>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4" name="Shape 134"/>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135" name="Shape 1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6" name="Shape 1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7" name="Shape 137"/>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dirty="0"/>
          </a:p>
        </p:txBody>
      </p:sp>
      <p:sp>
        <p:nvSpPr>
          <p:cNvPr id="41" name="Shape 41"/>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2" name="Shape 42"/>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3" name="Shape 43"/>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indent="0" algn="l" rtl="0">
              <a:buClr>
                <a:srgbClr val="7F7F7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47" name="Shape 4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9" name="Shape 49"/>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2" name="Shape 52"/>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53" name="Shape 53"/>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54" name="Shape 5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5" name="Shape 5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9" name="Shape 59"/>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indent="0" rtl="0">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marL="2286000" indent="0" rtl="0">
              <a:buFont typeface="Trebuchet MS"/>
              <a:buNone/>
              <a:defRPr/>
            </a:lvl6pPr>
            <a:lvl7pPr marL="2743200" indent="0" rtl="0">
              <a:buFont typeface="Trebuchet MS"/>
              <a:buNone/>
              <a:defRPr/>
            </a:lvl7pPr>
            <a:lvl8pPr marL="3200400" indent="0" rtl="0">
              <a:buFont typeface="Trebuchet MS"/>
              <a:buNone/>
              <a:defRPr/>
            </a:lvl8pPr>
            <a:lvl9pPr marL="3657600" indent="0" rtl="0">
              <a:buFont typeface="Trebuchet MS"/>
              <a:buNone/>
              <a:defRPr/>
            </a:lvl9pPr>
          </a:lstStyle>
          <a:p>
            <a:endParaRPr/>
          </a:p>
        </p:txBody>
      </p:sp>
      <p:sp>
        <p:nvSpPr>
          <p:cNvPr id="60" name="Shape 60"/>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61" name="Shape 61"/>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indent="0" rtl="0">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marL="2286000" indent="0" rtl="0">
              <a:buFont typeface="Trebuchet MS"/>
              <a:buNone/>
              <a:defRPr/>
            </a:lvl6pPr>
            <a:lvl7pPr marL="2743200" indent="0" rtl="0">
              <a:buFont typeface="Trebuchet MS"/>
              <a:buNone/>
              <a:defRPr/>
            </a:lvl7pPr>
            <a:lvl8pPr marL="3200400" indent="0" rtl="0">
              <a:buFont typeface="Trebuchet MS"/>
              <a:buNone/>
              <a:defRPr/>
            </a:lvl8pPr>
            <a:lvl9pPr marL="3657600" indent="0" rtl="0">
              <a:buFont typeface="Trebuchet MS"/>
              <a:buNone/>
              <a:defRPr/>
            </a:lvl9pPr>
          </a:lstStyle>
          <a:p>
            <a:endParaRPr/>
          </a:p>
        </p:txBody>
      </p:sp>
      <p:sp>
        <p:nvSpPr>
          <p:cNvPr id="62" name="Shape 62"/>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63" name="Shape 6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5" name="Shape 65"/>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8" name="Shape 6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9" name="Shape 6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3" name="Shape 7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4" name="Shape 74"/>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7" name="Shape 77"/>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78" name="Shape 78"/>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indent="0" rtl="0">
              <a:buFont typeface="Trebuchet MS"/>
              <a:buNone/>
              <a:defRPr/>
            </a:lvl1pPr>
            <a:lvl2pPr marL="457063" indent="-12562" rtl="0">
              <a:buFont typeface="Trebuchet MS"/>
              <a:buNone/>
              <a:defRPr/>
            </a:lvl2pPr>
            <a:lvl3pPr marL="914126" indent="-12425" rtl="0">
              <a:buFont typeface="Trebuchet MS"/>
              <a:buNone/>
              <a:defRPr/>
            </a:lvl3pPr>
            <a:lvl4pPr marL="1371189" indent="-12288" rtl="0">
              <a:buFont typeface="Trebuchet MS"/>
              <a:buNone/>
              <a:defRPr/>
            </a:lvl4pPr>
            <a:lvl5pPr marL="1828251" indent="-12151" rtl="0">
              <a:buFont typeface="Trebuchet MS"/>
              <a:buNone/>
              <a:defRPr/>
            </a:lvl5pPr>
            <a:lvl6pPr marL="2285314" indent="-12013" rtl="0">
              <a:buFont typeface="Trebuchet MS"/>
              <a:buNone/>
              <a:defRPr/>
            </a:lvl6pPr>
            <a:lvl7pPr marL="2742377" indent="-11876" rtl="0">
              <a:buFont typeface="Trebuchet MS"/>
              <a:buNone/>
              <a:defRPr/>
            </a:lvl7pPr>
            <a:lvl8pPr marL="3199440" indent="-11739" rtl="0">
              <a:buFont typeface="Trebuchet MS"/>
              <a:buNone/>
              <a:defRPr/>
            </a:lvl8pPr>
            <a:lvl9pPr marL="3656503" indent="-11603" rtl="0">
              <a:buFont typeface="Trebuchet MS"/>
              <a:buNone/>
              <a:defRPr/>
            </a:lvl9pPr>
          </a:lstStyle>
          <a:p>
            <a:endParaRPr/>
          </a:p>
        </p:txBody>
      </p:sp>
      <p:sp>
        <p:nvSpPr>
          <p:cNvPr id="79" name="Shape 7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0" name="Shape 8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1" name="Shape 81"/>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4" name="Shape 84"/>
          <p:cNvSpPr>
            <a:spLocks noGrp="1"/>
          </p:cNvSpPr>
          <p:nvPr>
            <p:ph type="pic" idx="2"/>
          </p:nvPr>
        </p:nvSpPr>
        <p:spPr>
          <a:xfrm>
            <a:off x="677333" y="609600"/>
            <a:ext cx="8596668" cy="3845718"/>
          </a:xfrm>
          <a:prstGeom prst="rect">
            <a:avLst/>
          </a:prstGeom>
          <a:noFill/>
          <a:ln>
            <a:noFill/>
          </a:ln>
        </p:spPr>
      </p:sp>
      <p:sp>
        <p:nvSpPr>
          <p:cNvPr id="85" name="Shape 85"/>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indent="0" rtl="0">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marL="2286000" indent="0" rtl="0">
              <a:buFont typeface="Trebuchet MS"/>
              <a:buNone/>
              <a:defRPr/>
            </a:lvl6pPr>
            <a:lvl7pPr marL="2743200" indent="0" rtl="0">
              <a:buFont typeface="Trebuchet MS"/>
              <a:buNone/>
              <a:defRPr/>
            </a:lvl7pPr>
            <a:lvl8pPr marL="3200400" indent="0" rtl="0">
              <a:buFont typeface="Trebuchet MS"/>
              <a:buNone/>
              <a:defRPr/>
            </a:lvl8pPr>
            <a:lvl9pPr marL="3657600" indent="0" rtl="0">
              <a:buFont typeface="Trebuchet MS"/>
              <a:buNone/>
              <a:defRPr/>
            </a:lvl9pPr>
          </a:lstStyle>
          <a:p>
            <a:endParaRPr/>
          </a:p>
        </p:txBody>
      </p:sp>
      <p:sp>
        <p:nvSpPr>
          <p:cNvPr id="86" name="Shape 8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7" name="Shape 87"/>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8" name="Shape 8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8466"/>
            <a:ext cx="12192000" cy="6866467"/>
            <a:chOff x="0" y="-8466"/>
            <a:chExt cx="12192000" cy="6866467"/>
          </a:xfrm>
        </p:grpSpPr>
        <p:cxnSp>
          <p:nvCxnSpPr>
            <p:cNvPr id="6" name="Shape 6"/>
            <p:cNvCxnSpPr/>
            <p:nvPr/>
          </p:nvCxnSpPr>
          <p:spPr>
            <a:xfrm>
              <a:off x="9371011" y="0"/>
              <a:ext cx="1219199" cy="6858000"/>
            </a:xfrm>
            <a:prstGeom prst="straightConnector1">
              <a:avLst/>
            </a:prstGeom>
            <a:noFill/>
            <a:ln w="9525" cap="flat">
              <a:solidFill>
                <a:schemeClr val="accent1">
                  <a:alpha val="69803"/>
                </a:schemeClr>
              </a:solidFill>
              <a:prstDash val="solid"/>
              <a:round/>
              <a:headEnd type="none" w="med" len="med"/>
              <a:tailEnd type="none" w="med" len="med"/>
            </a:ln>
          </p:spPr>
        </p:cxnSp>
        <p:cxnSp>
          <p:nvCxnSpPr>
            <p:cNvPr id="7" name="Shape 7"/>
            <p:cNvCxnSpPr/>
            <p:nvPr/>
          </p:nvCxnSpPr>
          <p:spPr>
            <a:xfrm flipH="1">
              <a:off x="7425266" y="3681412"/>
              <a:ext cx="4763558" cy="3176586"/>
            </a:xfrm>
            <a:prstGeom prst="straightConnector1">
              <a:avLst/>
            </a:prstGeom>
            <a:noFill/>
            <a:ln w="9525" cap="flat">
              <a:solidFill>
                <a:schemeClr val="accent1">
                  <a:alpha val="69803"/>
                </a:schemeClr>
              </a:solidFill>
              <a:prstDash val="solid"/>
              <a:round/>
              <a:headEnd type="none" w="med" len="med"/>
              <a:tailEnd type="none" w="med" len="med"/>
            </a:ln>
          </p:spPr>
        </p:cxnSp>
        <p:sp>
          <p:nvSpPr>
            <p:cNvPr id="8" name="Shape 8"/>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9" name="Shape 9"/>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 name="Shape 10"/>
            <p:cNvSpPr/>
            <p:nvPr/>
          </p:nvSpPr>
          <p:spPr>
            <a:xfrm>
              <a:off x="8932332" y="3048000"/>
              <a:ext cx="3259667" cy="3809999"/>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sp>
          <p:nvSpPr>
            <p:cNvPr id="11" name="Shape 11"/>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2" name="Shape 12"/>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3" name="Shape 13"/>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4" name="Shape 14"/>
            <p:cNvSpPr/>
            <p:nvPr/>
          </p:nvSpPr>
          <p:spPr>
            <a:xfrm>
              <a:off x="10371665" y="3589867"/>
              <a:ext cx="1817159" cy="3268132"/>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sp>
          <p:nvSpPr>
            <p:cNvPr id="15" name="Shape 15"/>
            <p:cNvSpPr/>
            <p:nvPr/>
          </p:nvSpPr>
          <p:spPr>
            <a:xfrm>
              <a:off x="0" y="4013200"/>
              <a:ext cx="448732" cy="2844800"/>
            </a:xfrm>
            <a:prstGeom prst="triangle">
              <a:avLst>
                <a:gd name="adj" fmla="val 0"/>
              </a:avLst>
            </a:prstGeom>
            <a:solidFill>
              <a:schemeClr val="accent1">
                <a:alpha val="69803"/>
              </a:schemeClr>
            </a:solidFill>
            <a:ln>
              <a:noFill/>
            </a:ln>
          </p:spPr>
          <p:txBody>
            <a:bodyPr lIns="91425" tIns="91425" rIns="91425" bIns="91425" anchor="ctr" anchorCtr="0">
              <a:noAutofit/>
            </a:bodyPr>
            <a:lstStyle/>
            <a:p>
              <a:endParaRPr/>
            </a:p>
          </p:txBody>
        </p:sp>
      </p:grpSp>
      <p:sp>
        <p:nvSpPr>
          <p:cNvPr id="16" name="Shape 16"/>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indent="0" algn="l" rtl="0">
              <a:spcBef>
                <a:spcPts val="0"/>
              </a:spcBef>
              <a:buClr>
                <a:schemeClr val="accent1"/>
              </a:buClr>
              <a:buFont typeface="Trebuchet MS"/>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7" name="Shape 17"/>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indent="-251459" algn="l" rtl="0">
              <a:spcBef>
                <a:spcPts val="1000"/>
              </a:spcBef>
              <a:spcAft>
                <a:spcPts val="0"/>
              </a:spcAft>
              <a:buClr>
                <a:schemeClr val="accent1"/>
              </a:buClr>
              <a:buFont typeface="Trebuchet MS"/>
              <a:buChar char=""/>
              <a:defRPr/>
            </a:lvl1pPr>
            <a:lvl2pPr marL="742950" marR="0" indent="-204469" algn="l" rtl="0">
              <a:spcBef>
                <a:spcPts val="1000"/>
              </a:spcBef>
              <a:spcAft>
                <a:spcPts val="0"/>
              </a:spcAft>
              <a:buClr>
                <a:schemeClr val="accent1"/>
              </a:buClr>
              <a:buFont typeface="Trebuchet MS"/>
              <a:buChar char=""/>
              <a:defRPr/>
            </a:lvl2pPr>
            <a:lvl3pPr marL="1143000" marR="0" indent="-157480" algn="l" rtl="0">
              <a:spcBef>
                <a:spcPts val="1000"/>
              </a:spcBef>
              <a:spcAft>
                <a:spcPts val="0"/>
              </a:spcAft>
              <a:buClr>
                <a:schemeClr val="accent1"/>
              </a:buClr>
              <a:buFont typeface="Trebuchet MS"/>
              <a:buChar char=""/>
              <a:defRPr/>
            </a:lvl3pPr>
            <a:lvl4pPr marL="1600200" marR="0" indent="-167639" algn="l" rtl="0">
              <a:spcBef>
                <a:spcPts val="1000"/>
              </a:spcBef>
              <a:spcAft>
                <a:spcPts val="0"/>
              </a:spcAft>
              <a:buClr>
                <a:schemeClr val="accent1"/>
              </a:buClr>
              <a:buFont typeface="Trebuchet MS"/>
              <a:buChar char=""/>
              <a:defRPr/>
            </a:lvl4pPr>
            <a:lvl5pPr marL="2057400" marR="0" indent="-167639" algn="l" rtl="0">
              <a:spcBef>
                <a:spcPts val="1000"/>
              </a:spcBef>
              <a:spcAft>
                <a:spcPts val="0"/>
              </a:spcAft>
              <a:buClr>
                <a:schemeClr val="accent1"/>
              </a:buClr>
              <a:buFont typeface="Trebuchet MS"/>
              <a:buChar char=""/>
              <a:defRPr/>
            </a:lvl5pPr>
            <a:lvl6pPr marL="2514600" marR="0" indent="-167639" algn="l" rtl="0">
              <a:spcBef>
                <a:spcPts val="1000"/>
              </a:spcBef>
              <a:spcAft>
                <a:spcPts val="0"/>
              </a:spcAft>
              <a:buClr>
                <a:schemeClr val="accent1"/>
              </a:buClr>
              <a:buFont typeface="Trebuchet MS"/>
              <a:buChar char=""/>
              <a:defRPr/>
            </a:lvl6pPr>
            <a:lvl7pPr marL="2971800" marR="0" indent="-167639" algn="l" rtl="0">
              <a:spcBef>
                <a:spcPts val="1000"/>
              </a:spcBef>
              <a:spcAft>
                <a:spcPts val="0"/>
              </a:spcAft>
              <a:buClr>
                <a:schemeClr val="accent1"/>
              </a:buClr>
              <a:buFont typeface="Trebuchet MS"/>
              <a:buChar char=""/>
              <a:defRPr/>
            </a:lvl7pPr>
            <a:lvl8pPr marL="3429000" marR="0" indent="-167640" algn="l" rtl="0">
              <a:spcBef>
                <a:spcPts val="1000"/>
              </a:spcBef>
              <a:spcAft>
                <a:spcPts val="0"/>
              </a:spcAft>
              <a:buClr>
                <a:schemeClr val="accent1"/>
              </a:buClr>
              <a:buFont typeface="Trebuchet MS"/>
              <a:buChar char=""/>
              <a:defRPr/>
            </a:lvl8pPr>
            <a:lvl9pPr marL="3886200" marR="0" indent="-167640" algn="l" rtl="0">
              <a:spcBef>
                <a:spcPts val="1000"/>
              </a:spcBef>
              <a:spcAft>
                <a:spcPts val="0"/>
              </a:spcAft>
              <a:buClr>
                <a:schemeClr val="accent1"/>
              </a:buClr>
              <a:buFont typeface="Trebuchet MS"/>
              <a:buChar char=""/>
              <a:defRPr/>
            </a:lvl9pPr>
          </a:lstStyle>
          <a:p>
            <a:endParaRPr dirty="0"/>
          </a:p>
        </p:txBody>
      </p:sp>
      <p:sp>
        <p:nvSpPr>
          <p:cNvPr id="18" name="Shape 1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9" name="Shape 1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0" name="Shape 20"/>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US" sz="5400" b="0" i="0" u="none" strike="noStrike" cap="none" baseline="0">
                <a:solidFill>
                  <a:schemeClr val="accent1"/>
                </a:solidFill>
                <a:latin typeface="Trebuchet MS"/>
                <a:ea typeface="Trebuchet MS"/>
                <a:cs typeface="Trebuchet MS"/>
                <a:sym typeface="Trebuchet MS"/>
              </a:rPr>
              <a:t>Software Requirement Specifications(SRS)</a:t>
            </a:r>
          </a:p>
        </p:txBody>
      </p:sp>
      <p:sp>
        <p:nvSpPr>
          <p:cNvPr id="140" name="Shape 140"/>
          <p:cNvSpPr txBox="1">
            <a:spLocks noGrp="1"/>
          </p:cNvSpPr>
          <p:nvPr>
            <p:ph type="subTitle" idx="1"/>
          </p:nvPr>
        </p:nvSpPr>
        <p:spPr>
          <a:xfrm>
            <a:off x="1507066" y="4050832"/>
            <a:ext cx="7766936" cy="1096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Trebuchet MS"/>
              <a:buNone/>
            </a:pPr>
            <a:r>
              <a:rPr lang="en-US" sz="1800" dirty="0" smtClean="0">
                <a:solidFill>
                  <a:schemeClr val="tx1"/>
                </a:solidFill>
                <a:latin typeface="Trebuchet MS"/>
                <a:ea typeface="Trebuchet MS"/>
                <a:cs typeface="Trebuchet MS"/>
                <a:sym typeface="Trebuchet MS"/>
              </a:rPr>
              <a:t>Online Blogging Application</a:t>
            </a:r>
            <a:endParaRPr lang="en-US" sz="1800" b="0" i="0" u="none" strike="noStrike" cap="none" baseline="0" dirty="0">
              <a:solidFill>
                <a:schemeClr val="tx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1377108"/>
            <a:ext cx="9394715" cy="5354197"/>
          </a:xfrm>
        </p:spPr>
        <p:txBody>
          <a:bodyPr/>
          <a:lstStyle/>
          <a:p>
            <a:pPr marL="0" indent="0">
              <a:spcBef>
                <a:spcPts val="0"/>
              </a:spcBef>
              <a:buSzPct val="80000"/>
              <a:buNone/>
            </a:pPr>
            <a:r>
              <a:rPr lang="en-US" sz="2000" b="1" i="1" dirty="0" smtClean="0">
                <a:solidFill>
                  <a:schemeClr val="tx1"/>
                </a:solidFill>
                <a:latin typeface="+mj-lt"/>
                <a:ea typeface="Trebuchet MS"/>
                <a:cs typeface="Trebuchet MS"/>
                <a:sym typeface="Trebuchet MS"/>
              </a:rPr>
              <a:t>Administrator should have an authenticated secure interface for managing application settings  and features.</a:t>
            </a:r>
          </a:p>
          <a:p>
            <a:pPr marL="0" indent="0">
              <a:buSzPct val="79999"/>
              <a:buNone/>
            </a:pPr>
            <a:r>
              <a:rPr lang="en-US" sz="2000" b="1" i="1" dirty="0" smtClean="0">
                <a:solidFill>
                  <a:schemeClr val="tx1"/>
                </a:solidFill>
                <a:latin typeface="+mj-lt"/>
                <a:ea typeface="Trebuchet MS"/>
                <a:cs typeface="Trebuchet MS"/>
                <a:sym typeface="Trebuchet MS"/>
              </a:rPr>
              <a:t>Admin can login into system using email and password.</a:t>
            </a:r>
            <a:endParaRPr lang="en-US" sz="2000" b="1" i="1" dirty="0">
              <a:solidFill>
                <a:schemeClr val="tx1"/>
              </a:solidFill>
              <a:latin typeface="+mj-lt"/>
              <a:ea typeface="Trebuchet MS"/>
            </a:endParaRPr>
          </a:p>
          <a:p>
            <a:pPr marL="0" indent="0">
              <a:buSzPct val="79999"/>
              <a:buNone/>
            </a:pPr>
            <a:r>
              <a:rPr lang="en-US" sz="2000" b="1" i="1" dirty="0" smtClean="0">
                <a:solidFill>
                  <a:schemeClr val="tx1"/>
                </a:solidFill>
                <a:latin typeface="+mj-lt"/>
              </a:rPr>
              <a:t>Administrator Functions</a:t>
            </a:r>
            <a:r>
              <a:rPr lang="en-US" sz="2000" dirty="0" smtClean="0">
                <a:solidFill>
                  <a:schemeClr val="tx1"/>
                </a:solidFill>
                <a:latin typeface="+mj-lt"/>
              </a:rPr>
              <a:t>:</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have authority to approve or reject user’s request.</a:t>
            </a:r>
            <a:endParaRPr lang="en-US" sz="1800" dirty="0">
              <a:solidFill>
                <a:schemeClr val="tx1"/>
              </a:solidFill>
              <a:latin typeface="+mj-lt"/>
              <a:ea typeface="Trebuchet MS"/>
            </a:endParaRP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edit user’s information.</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active/inactive user’s account.</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view all user’s information.</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search user with his/her email or name.</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add, update or </a:t>
            </a:r>
            <a:r>
              <a:rPr lang="en-US" sz="1800" dirty="0">
                <a:solidFill>
                  <a:schemeClr val="tx1"/>
                </a:solidFill>
                <a:latin typeface="+mj-lt"/>
                <a:ea typeface="Trebuchet MS"/>
                <a:cs typeface="Trebuchet MS"/>
                <a:sym typeface="Trebuchet MS"/>
              </a:rPr>
              <a:t>active/inactive P</a:t>
            </a:r>
            <a:r>
              <a:rPr lang="en-US" sz="1800" dirty="0" smtClean="0">
                <a:solidFill>
                  <a:schemeClr val="tx1"/>
                </a:solidFill>
                <a:latin typeface="+mj-lt"/>
                <a:ea typeface="Trebuchet MS"/>
                <a:cs typeface="Trebuchet MS"/>
                <a:sym typeface="Trebuchet MS"/>
              </a:rPr>
              <a:t>osts.</a:t>
            </a:r>
          </a:p>
          <a:p>
            <a:pPr marL="377191" lvl="1" indent="-285750">
              <a:buSzPct val="60000"/>
              <a:buFont typeface="Wingdings" panose="05000000000000000000" pitchFamily="2" charset="2"/>
              <a:buChar char="q"/>
            </a:pPr>
            <a:r>
              <a:rPr lang="en-US" sz="1800" dirty="0">
                <a:solidFill>
                  <a:schemeClr val="tx1"/>
                </a:solidFill>
                <a:latin typeface="+mj-lt"/>
                <a:ea typeface="Trebuchet MS"/>
                <a:cs typeface="Trebuchet MS"/>
                <a:sym typeface="Trebuchet MS"/>
              </a:rPr>
              <a:t>Admin can add, update or active/inactive </a:t>
            </a:r>
            <a:r>
              <a:rPr lang="en-US" sz="1800" dirty="0" smtClean="0">
                <a:solidFill>
                  <a:schemeClr val="tx1"/>
                </a:solidFill>
                <a:latin typeface="+mj-lt"/>
                <a:ea typeface="Trebuchet MS"/>
                <a:cs typeface="Trebuchet MS"/>
                <a:sym typeface="Trebuchet MS"/>
              </a:rPr>
              <a:t>Categories.</a:t>
            </a:r>
            <a:endParaRPr lang="en-US" sz="1800" dirty="0">
              <a:solidFill>
                <a:schemeClr val="tx1"/>
              </a:solidFill>
              <a:latin typeface="+mj-lt"/>
              <a:ea typeface="Trebuchet MS"/>
              <a:cs typeface="Trebuchet MS"/>
              <a:sym typeface="Trebuchet MS"/>
            </a:endParaRPr>
          </a:p>
          <a:p>
            <a:pPr marL="377191" lvl="1" indent="-285750">
              <a:buSzPct val="60000"/>
              <a:buFont typeface="Wingdings" panose="05000000000000000000" pitchFamily="2" charset="2"/>
              <a:buChar char="q"/>
            </a:pPr>
            <a:r>
              <a:rPr lang="en-US" sz="1800" dirty="0">
                <a:solidFill>
                  <a:schemeClr val="tx1"/>
                </a:solidFill>
                <a:latin typeface="+mj-lt"/>
                <a:ea typeface="Trebuchet MS"/>
                <a:cs typeface="Trebuchet MS"/>
                <a:sym typeface="Trebuchet MS"/>
              </a:rPr>
              <a:t>Admin can add, update or active/inactive </a:t>
            </a:r>
            <a:r>
              <a:rPr lang="en-US" sz="1800" dirty="0" smtClean="0">
                <a:solidFill>
                  <a:schemeClr val="tx1"/>
                </a:solidFill>
                <a:latin typeface="+mj-lt"/>
                <a:ea typeface="Trebuchet MS"/>
                <a:cs typeface="Trebuchet MS"/>
                <a:sym typeface="Trebuchet MS"/>
              </a:rPr>
              <a:t>Comments.</a:t>
            </a:r>
          </a:p>
          <a:p>
            <a:pPr marL="377191" lvl="1" indent="-285750">
              <a:buSzPct val="60000"/>
              <a:buFont typeface="Wingdings" panose="05000000000000000000" pitchFamily="2" charset="2"/>
              <a:buChar char="q"/>
            </a:pPr>
            <a:r>
              <a:rPr lang="en-US" sz="1800" dirty="0">
                <a:latin typeface="+mj-lt"/>
              </a:rPr>
              <a:t>When admin deactivate </a:t>
            </a:r>
            <a:r>
              <a:rPr lang="en-US" sz="1800" dirty="0" smtClean="0">
                <a:latin typeface="+mj-lt"/>
              </a:rPr>
              <a:t>any user’s account an email should be </a:t>
            </a:r>
            <a:r>
              <a:rPr lang="en-US" sz="1800" dirty="0">
                <a:latin typeface="+mj-lt"/>
              </a:rPr>
              <a:t>send to user from </a:t>
            </a:r>
            <a:r>
              <a:rPr lang="en-US" sz="1800" dirty="0" smtClean="0">
                <a:latin typeface="+mj-lt"/>
              </a:rPr>
              <a:t>admin.</a:t>
            </a:r>
            <a:endParaRPr lang="en-US" sz="1800" dirty="0">
              <a:latin typeface="+mj-lt"/>
            </a:endParaRPr>
          </a:p>
          <a:p>
            <a:pPr marL="377191" lvl="1" indent="-285750">
              <a:buSzPct val="60000"/>
              <a:buFont typeface="Wingdings" panose="05000000000000000000" pitchFamily="2" charset="2"/>
              <a:buChar char="q"/>
            </a:pPr>
            <a:endParaRPr lang="en-US" sz="1800" dirty="0">
              <a:solidFill>
                <a:schemeClr val="tx1"/>
              </a:solidFill>
              <a:latin typeface="+mj-lt"/>
              <a:ea typeface="Trebuchet MS"/>
              <a:cs typeface="Trebuchet MS"/>
              <a:sym typeface="Trebuchet MS"/>
            </a:endParaRPr>
          </a:p>
          <a:p>
            <a:pPr marL="377191" lvl="1" indent="-285750">
              <a:buSzPct val="60000"/>
              <a:buFont typeface="Wingdings" panose="05000000000000000000" pitchFamily="2" charset="2"/>
              <a:buChar char="q"/>
            </a:pPr>
            <a:endParaRPr lang="en-US" sz="1800" dirty="0" smtClean="0">
              <a:solidFill>
                <a:schemeClr val="tx1"/>
              </a:solidFill>
              <a:latin typeface="+mj-lt"/>
              <a:ea typeface="Trebuchet MS"/>
              <a:cs typeface="Trebuchet MS"/>
              <a:sym typeface="Trebuchet MS"/>
            </a:endParaRPr>
          </a:p>
          <a:p>
            <a:pPr marL="377191" lvl="1" indent="-285750">
              <a:buSzPct val="60000"/>
              <a:buFont typeface="Wingdings" panose="05000000000000000000" pitchFamily="2" charset="2"/>
              <a:buChar char="q"/>
            </a:pPr>
            <a:endParaRPr lang="en-US" sz="1800" dirty="0" smtClean="0">
              <a:solidFill>
                <a:schemeClr val="tx1"/>
              </a:solidFill>
              <a:latin typeface="+mj-lt"/>
              <a:ea typeface="Trebuchet MS"/>
              <a:cs typeface="Trebuchet MS"/>
              <a:sym typeface="Trebuchet MS"/>
            </a:endParaRP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8494115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body" idx="1"/>
          </p:nvPr>
        </p:nvSpPr>
        <p:spPr>
          <a:xfrm>
            <a:off x="677332" y="1883391"/>
            <a:ext cx="9244589" cy="4880966"/>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80000"/>
              <a:buNone/>
            </a:pP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USER </a:t>
            </a:r>
            <a:r>
              <a:rPr lang="en-US" sz="2000" b="1" i="0" u="none" strike="noStrike" cap="none" baseline="0" dirty="0">
                <a:solidFill>
                  <a:schemeClr val="tx1"/>
                </a:solidFill>
                <a:latin typeface="Arial" panose="020B0604020202020204" pitchFamily="34" charset="0"/>
                <a:ea typeface="Trebuchet MS"/>
                <a:cs typeface="Arial" panose="020B0604020202020204" pitchFamily="34" charset="0"/>
                <a:sym typeface="Trebuchet MS"/>
              </a:rPr>
              <a:t>(Section</a:t>
            </a: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a:t>
            </a:r>
            <a:endParaRPr lang="en-US" sz="2200" b="0"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endParaRPr>
          </a:p>
          <a:p>
            <a:pPr marL="0" marR="0" lvl="0" indent="0" algn="l" rtl="0">
              <a:lnSpc>
                <a:spcPct val="80000"/>
              </a:lnSpc>
              <a:spcBef>
                <a:spcPts val="0"/>
              </a:spcBef>
              <a:spcAft>
                <a:spcPts val="0"/>
              </a:spcAft>
              <a:buClr>
                <a:schemeClr val="accent1"/>
              </a:buClr>
              <a:buSzPct val="80000"/>
              <a:buNone/>
            </a:pPr>
            <a:endParaRPr lang="en-US" sz="2200" b="0" i="0" u="none" strike="noStrike" cap="none" baseline="0" dirty="0">
              <a:solidFill>
                <a:schemeClr val="tx1"/>
              </a:solidFill>
              <a:latin typeface="Trebuchet MS"/>
              <a:ea typeface="Trebuchet MS"/>
              <a:cs typeface="Trebuchet MS"/>
              <a:sym typeface="Trebuchet MS"/>
            </a:endParaRPr>
          </a:p>
          <a:p>
            <a:pPr lvl="0" indent="-342900">
              <a:lnSpc>
                <a:spcPct val="80000"/>
              </a:lnSpc>
              <a:buSzPct val="77647"/>
            </a:pPr>
            <a:r>
              <a:rPr lang="en-US" sz="1800" dirty="0" smtClean="0">
                <a:solidFill>
                  <a:schemeClr val="tx1"/>
                </a:solidFill>
                <a:latin typeface="+mj-lt"/>
                <a:ea typeface="Trebuchet MS"/>
                <a:cs typeface="Trebuchet MS"/>
                <a:sym typeface="Trebuchet MS"/>
              </a:rPr>
              <a:t>User </a:t>
            </a:r>
            <a:r>
              <a:rPr lang="en-US" sz="1800" dirty="0">
                <a:solidFill>
                  <a:schemeClr val="tx1"/>
                </a:solidFill>
                <a:latin typeface="+mj-lt"/>
                <a:ea typeface="Trebuchet MS"/>
                <a:cs typeface="Trebuchet MS"/>
                <a:sym typeface="Trebuchet MS"/>
              </a:rPr>
              <a:t>should insert their personal information to create an </a:t>
            </a:r>
            <a:r>
              <a:rPr lang="en-US" sz="1800" dirty="0" smtClean="0">
                <a:solidFill>
                  <a:schemeClr val="tx1"/>
                </a:solidFill>
                <a:latin typeface="+mj-lt"/>
                <a:ea typeface="Trebuchet MS"/>
                <a:cs typeface="Trebuchet MS"/>
                <a:sym typeface="Trebuchet MS"/>
              </a:rPr>
              <a:t>account</a:t>
            </a:r>
          </a:p>
          <a:p>
            <a:pPr indent="-342900">
              <a:lnSpc>
                <a:spcPct val="80000"/>
              </a:lnSpc>
              <a:buSzPct val="77647"/>
            </a:pPr>
            <a:r>
              <a:rPr lang="en-US" sz="1800" dirty="0">
                <a:solidFill>
                  <a:schemeClr val="tx1"/>
                </a:solidFill>
                <a:latin typeface="+mj-lt"/>
                <a:ea typeface="Trebuchet MS"/>
                <a:cs typeface="Trebuchet MS"/>
                <a:sym typeface="Trebuchet MS"/>
              </a:rPr>
              <a:t>First Name, Last Name, Email, Password, Gender, Date of Birth</a:t>
            </a:r>
            <a:r>
              <a:rPr lang="en-US" sz="1800">
                <a:solidFill>
                  <a:schemeClr val="tx1"/>
                </a:solidFill>
                <a:latin typeface="+mj-lt"/>
                <a:ea typeface="Trebuchet MS"/>
                <a:cs typeface="Trebuchet MS"/>
                <a:sym typeface="Trebuchet MS"/>
              </a:rPr>
              <a:t>, </a:t>
            </a:r>
            <a:r>
              <a:rPr lang="en-US" sz="1800" smtClean="0">
                <a:solidFill>
                  <a:schemeClr val="tx1"/>
                </a:solidFill>
                <a:latin typeface="+mj-lt"/>
                <a:ea typeface="Trebuchet MS"/>
                <a:cs typeface="Trebuchet MS"/>
                <a:sym typeface="Trebuchet MS"/>
              </a:rPr>
              <a:t>Image (</a:t>
            </a:r>
            <a:r>
              <a:rPr lang="en-US" sz="1800" dirty="0">
                <a:solidFill>
                  <a:schemeClr val="tx1"/>
                </a:solidFill>
                <a:latin typeface="+mj-lt"/>
                <a:ea typeface="Trebuchet MS"/>
                <a:cs typeface="Trebuchet MS"/>
                <a:sym typeface="Trebuchet MS"/>
              </a:rPr>
              <a:t>Max size allowed 1Mb) and Home Town</a:t>
            </a:r>
            <a:r>
              <a:rPr lang="en-US" sz="1800" dirty="0" smtClean="0">
                <a:solidFill>
                  <a:schemeClr val="tx1"/>
                </a:solidFill>
                <a:latin typeface="+mj-lt"/>
                <a:ea typeface="Trebuchet MS"/>
                <a:cs typeface="Trebuchet MS"/>
                <a:sym typeface="Trebuchet MS"/>
              </a:rPr>
              <a:t>.</a:t>
            </a:r>
          </a:p>
          <a:p>
            <a:pPr lvl="0" indent="-342900">
              <a:lnSpc>
                <a:spcPct val="80000"/>
              </a:lnSpc>
              <a:buSzPct val="77647"/>
            </a:pPr>
            <a:r>
              <a:rPr lang="en-US" sz="1800" dirty="0" smtClean="0">
                <a:solidFill>
                  <a:schemeClr val="tx1"/>
                </a:solidFill>
                <a:latin typeface="+mj-lt"/>
                <a:ea typeface="Trebuchet MS"/>
                <a:cs typeface="Trebuchet MS"/>
                <a:sym typeface="Trebuchet MS"/>
              </a:rPr>
              <a:t>An </a:t>
            </a:r>
            <a:r>
              <a:rPr lang="en-US" sz="1800" dirty="0">
                <a:solidFill>
                  <a:schemeClr val="tx1"/>
                </a:solidFill>
                <a:latin typeface="+mj-lt"/>
                <a:ea typeface="Trebuchet MS"/>
                <a:cs typeface="Trebuchet MS"/>
                <a:sym typeface="Trebuchet MS"/>
              </a:rPr>
              <a:t>automatic email should go to </a:t>
            </a:r>
            <a:r>
              <a:rPr lang="en-US" sz="1800" dirty="0" smtClean="0">
                <a:solidFill>
                  <a:schemeClr val="tx1"/>
                </a:solidFill>
                <a:latin typeface="+mj-lt"/>
                <a:ea typeface="Trebuchet MS"/>
                <a:cs typeface="Trebuchet MS"/>
                <a:sym typeface="Trebuchet MS"/>
              </a:rPr>
              <a:t>user and administrator </a:t>
            </a:r>
            <a:r>
              <a:rPr lang="en-US" sz="1800" dirty="0">
                <a:solidFill>
                  <a:schemeClr val="tx1"/>
                </a:solidFill>
                <a:latin typeface="+mj-lt"/>
                <a:ea typeface="Trebuchet MS"/>
                <a:cs typeface="Trebuchet MS"/>
                <a:sym typeface="Trebuchet MS"/>
              </a:rPr>
              <a:t>for account creation with login </a:t>
            </a:r>
            <a:r>
              <a:rPr lang="en-US" sz="1800" dirty="0" smtClean="0">
                <a:solidFill>
                  <a:schemeClr val="tx1"/>
                </a:solidFill>
                <a:latin typeface="+mj-lt"/>
                <a:ea typeface="Trebuchet MS"/>
                <a:cs typeface="Trebuchet MS"/>
                <a:sym typeface="Trebuchet MS"/>
              </a:rPr>
              <a:t>credentials.</a:t>
            </a:r>
          </a:p>
          <a:p>
            <a:pPr lvl="0" indent="-342900">
              <a:lnSpc>
                <a:spcPct val="80000"/>
              </a:lnSpc>
              <a:buSzPct val="77647"/>
            </a:pPr>
            <a:r>
              <a:rPr lang="en-US" sz="1800" b="0" i="0" u="none" strike="noStrike" cap="none" baseline="0" dirty="0" smtClean="0">
                <a:solidFill>
                  <a:schemeClr val="tx1"/>
                </a:solidFill>
                <a:latin typeface="+mj-lt"/>
                <a:ea typeface="Trebuchet MS"/>
                <a:cs typeface="Trebuchet MS"/>
                <a:sym typeface="Trebuchet MS"/>
              </a:rPr>
              <a:t>After Successful Creation of Account a</a:t>
            </a:r>
            <a:r>
              <a:rPr lang="en-US" sz="1800" b="0" i="0" u="none" strike="noStrike" cap="none" dirty="0" smtClean="0">
                <a:solidFill>
                  <a:schemeClr val="tx1"/>
                </a:solidFill>
                <a:latin typeface="+mj-lt"/>
                <a:ea typeface="Trebuchet MS"/>
                <a:cs typeface="Trebuchet MS"/>
                <a:sym typeface="Trebuchet MS"/>
              </a:rPr>
              <a:t> report should be generated with login Credentials in pdf format.</a:t>
            </a:r>
            <a:endParaRPr lang="en-US" sz="1800" b="0" i="0" u="none" strike="noStrike" cap="none" baseline="0" dirty="0">
              <a:solidFill>
                <a:schemeClr val="tx1"/>
              </a:solidFill>
              <a:latin typeface="+mj-lt"/>
              <a:ea typeface="Trebuchet MS"/>
              <a:cs typeface="Trebuchet MS"/>
              <a:sym typeface="Trebuchet MS"/>
            </a:endParaRPr>
          </a:p>
          <a:p>
            <a:pPr marL="342900" marR="0" lvl="0" indent="-342900" algn="l" rtl="0">
              <a:lnSpc>
                <a:spcPct val="80000"/>
              </a:lnSpc>
              <a:spcBef>
                <a:spcPts val="1000"/>
              </a:spcBef>
              <a:spcAft>
                <a:spcPts val="0"/>
              </a:spcAft>
              <a:buClr>
                <a:schemeClr val="accent1"/>
              </a:buClr>
              <a:buSzPct val="77647"/>
              <a:buFont typeface="Trebuchet MS"/>
              <a:buChar char=""/>
            </a:pPr>
            <a:r>
              <a:rPr lang="en-US" sz="1800" dirty="0" smtClean="0">
                <a:solidFill>
                  <a:schemeClr val="tx1"/>
                </a:solidFill>
                <a:latin typeface="+mj-lt"/>
                <a:ea typeface="Trebuchet MS"/>
                <a:cs typeface="Trebuchet MS"/>
                <a:sym typeface="Trebuchet MS"/>
              </a:rPr>
              <a:t>user</a:t>
            </a:r>
            <a:r>
              <a:rPr lang="en-US" sz="1800" b="0" i="0" u="none" strike="noStrike" cap="none" baseline="0" dirty="0" smtClean="0">
                <a:solidFill>
                  <a:schemeClr val="tx1"/>
                </a:solidFill>
                <a:latin typeface="+mj-lt"/>
                <a:ea typeface="Trebuchet MS"/>
                <a:cs typeface="Trebuchet MS"/>
                <a:sym typeface="Trebuchet MS"/>
              </a:rPr>
              <a:t> </a:t>
            </a:r>
            <a:r>
              <a:rPr lang="en-US" sz="1800" b="0" i="0" u="none" strike="noStrike" cap="none" baseline="0" dirty="0">
                <a:solidFill>
                  <a:schemeClr val="tx1"/>
                </a:solidFill>
                <a:latin typeface="+mj-lt"/>
                <a:ea typeface="Trebuchet MS"/>
                <a:cs typeface="Trebuchet MS"/>
                <a:sym typeface="Trebuchet MS"/>
              </a:rPr>
              <a:t>can login into system using their email and password.</a:t>
            </a:r>
          </a:p>
          <a:p>
            <a:pPr marL="342900" marR="0" lvl="0" indent="-342900" algn="l" rtl="0">
              <a:lnSpc>
                <a:spcPct val="80000"/>
              </a:lnSpc>
              <a:spcBef>
                <a:spcPts val="1000"/>
              </a:spcBef>
              <a:spcAft>
                <a:spcPts val="0"/>
              </a:spcAft>
              <a:buClr>
                <a:schemeClr val="accent1"/>
              </a:buClr>
              <a:buSzPct val="77647"/>
              <a:buFont typeface="Trebuchet MS"/>
              <a:buChar char=""/>
            </a:pPr>
            <a:r>
              <a:rPr lang="en-US" sz="1800" dirty="0" smtClean="0">
                <a:solidFill>
                  <a:schemeClr val="tx1"/>
                </a:solidFill>
                <a:latin typeface="+mj-lt"/>
                <a:ea typeface="Trebuchet MS"/>
                <a:cs typeface="Trebuchet MS"/>
                <a:sym typeface="Trebuchet MS"/>
              </a:rPr>
              <a:t>User</a:t>
            </a:r>
            <a:r>
              <a:rPr lang="en-US" sz="1800" b="0" i="0" u="none" strike="noStrike" cap="none" baseline="0" dirty="0" smtClean="0">
                <a:solidFill>
                  <a:schemeClr val="tx1"/>
                </a:solidFill>
                <a:latin typeface="+mj-lt"/>
                <a:ea typeface="Trebuchet MS"/>
                <a:cs typeface="Trebuchet MS"/>
                <a:sym typeface="Trebuchet MS"/>
              </a:rPr>
              <a:t> </a:t>
            </a:r>
            <a:r>
              <a:rPr lang="en-US" sz="1800" b="0" i="0" u="none" strike="noStrike" cap="none" baseline="0" dirty="0">
                <a:solidFill>
                  <a:schemeClr val="tx1"/>
                </a:solidFill>
                <a:latin typeface="+mj-lt"/>
                <a:ea typeface="Trebuchet MS"/>
                <a:cs typeface="Trebuchet MS"/>
                <a:sym typeface="Trebuchet MS"/>
              </a:rPr>
              <a:t>can edit their personal information, change their profile picture and they can change their account password. </a:t>
            </a:r>
            <a:endParaRPr lang="en-US" sz="1800" b="0" i="0" u="none" strike="noStrike" cap="none" baseline="0" dirty="0" smtClean="0">
              <a:solidFill>
                <a:schemeClr val="tx1"/>
              </a:solidFill>
              <a:latin typeface="+mj-lt"/>
              <a:ea typeface="Trebuchet MS"/>
              <a:cs typeface="Trebuchet MS"/>
              <a:sym typeface="Trebuchet MS"/>
            </a:endParaRPr>
          </a:p>
          <a:p>
            <a:pPr marL="342900" marR="0" lvl="0" indent="-342900" algn="l" rtl="0">
              <a:lnSpc>
                <a:spcPct val="80000"/>
              </a:lnSpc>
              <a:spcBef>
                <a:spcPts val="1000"/>
              </a:spcBef>
              <a:spcAft>
                <a:spcPts val="0"/>
              </a:spcAft>
              <a:buClr>
                <a:schemeClr val="accent1"/>
              </a:buClr>
              <a:buSzPct val="77647"/>
              <a:buFont typeface="Trebuchet MS"/>
              <a:buChar char=""/>
            </a:pPr>
            <a:r>
              <a:rPr lang="en-US" sz="1800" b="0" i="0" u="none" strike="noStrike" cap="none" baseline="0" dirty="0" smtClean="0">
                <a:solidFill>
                  <a:schemeClr val="tx1"/>
                </a:solidFill>
                <a:latin typeface="+mj-lt"/>
                <a:ea typeface="Trebuchet MS"/>
                <a:cs typeface="Trebuchet MS"/>
                <a:sym typeface="Trebuchet MS"/>
              </a:rPr>
              <a:t>User can </a:t>
            </a:r>
            <a:r>
              <a:rPr lang="en-US" sz="1800" dirty="0" smtClean="0">
                <a:solidFill>
                  <a:schemeClr val="tx1"/>
                </a:solidFill>
                <a:latin typeface="+mj-lt"/>
                <a:ea typeface="Trebuchet MS"/>
                <a:cs typeface="Trebuchet MS"/>
                <a:sym typeface="Trebuchet MS"/>
              </a:rPr>
              <a:t>comment on any posts if admin have allowed discussion on that post</a:t>
            </a:r>
            <a:r>
              <a:rPr lang="en-US" sz="1800" dirty="0">
                <a:solidFill>
                  <a:schemeClr val="tx1"/>
                </a:solidFill>
                <a:latin typeface="+mj-lt"/>
                <a:ea typeface="Trebuchet MS"/>
                <a:cs typeface="Trebuchet MS"/>
                <a:sym typeface="Trebuchet MS"/>
              </a:rPr>
              <a:t>.</a:t>
            </a: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7"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body" idx="1"/>
          </p:nvPr>
        </p:nvSpPr>
        <p:spPr>
          <a:xfrm>
            <a:off x="677332" y="1914925"/>
            <a:ext cx="9244589" cy="388077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80000"/>
              <a:buNone/>
            </a:pP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USER </a:t>
            </a:r>
            <a:r>
              <a:rPr lang="en-US" sz="2000" b="1" i="0" u="none" strike="noStrike" cap="none" baseline="0" dirty="0">
                <a:solidFill>
                  <a:schemeClr val="tx1"/>
                </a:solidFill>
                <a:latin typeface="Arial" panose="020B0604020202020204" pitchFamily="34" charset="0"/>
                <a:ea typeface="Trebuchet MS"/>
                <a:cs typeface="Arial" panose="020B0604020202020204" pitchFamily="34" charset="0"/>
                <a:sym typeface="Trebuchet MS"/>
              </a:rPr>
              <a:t>(Section</a:t>
            </a: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a:t>
            </a:r>
            <a:endParaRPr lang="en-US" sz="22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endParaRPr>
          </a:p>
          <a:p>
            <a:pPr marL="342900" marR="0" lvl="0" indent="-342900" algn="l" rtl="0">
              <a:lnSpc>
                <a:spcPct val="80000"/>
              </a:lnSpc>
              <a:spcBef>
                <a:spcPts val="0"/>
              </a:spcBef>
              <a:spcAft>
                <a:spcPts val="0"/>
              </a:spcAft>
              <a:buClr>
                <a:schemeClr val="accent1"/>
              </a:buClr>
              <a:buSzPct val="80000"/>
              <a:buFont typeface="Trebuchet MS"/>
              <a:buChar char=""/>
            </a:pPr>
            <a:endParaRPr lang="en-US" sz="2200" b="0" i="0" u="none" strike="noStrike" cap="none" baseline="0" dirty="0">
              <a:solidFill>
                <a:schemeClr val="tx1"/>
              </a:solidFill>
              <a:latin typeface="Trebuchet MS"/>
              <a:ea typeface="Trebuchet MS"/>
              <a:cs typeface="Trebuchet MS"/>
              <a:sym typeface="Trebuchet MS"/>
            </a:endParaRPr>
          </a:p>
          <a:p>
            <a:pPr lvl="0" indent="-342900">
              <a:lnSpc>
                <a:spcPct val="80000"/>
              </a:lnSpc>
              <a:buSzPct val="77647"/>
            </a:pPr>
            <a:r>
              <a:rPr lang="en-US" sz="1800" dirty="0" smtClean="0">
                <a:solidFill>
                  <a:schemeClr val="tx1"/>
                </a:solidFill>
                <a:latin typeface="+mj-lt"/>
                <a:ea typeface="Trebuchet MS"/>
                <a:cs typeface="Trebuchet MS"/>
                <a:sym typeface="Trebuchet MS"/>
              </a:rPr>
              <a:t>User </a:t>
            </a:r>
            <a:r>
              <a:rPr lang="en-US" sz="1800" dirty="0">
                <a:solidFill>
                  <a:schemeClr val="tx1"/>
                </a:solidFill>
                <a:latin typeface="+mj-lt"/>
                <a:ea typeface="Trebuchet MS"/>
                <a:cs typeface="Trebuchet MS"/>
                <a:sym typeface="Trebuchet MS"/>
              </a:rPr>
              <a:t>can </a:t>
            </a:r>
            <a:r>
              <a:rPr lang="en-US" sz="1800" dirty="0" smtClean="0">
                <a:solidFill>
                  <a:schemeClr val="tx1"/>
                </a:solidFill>
                <a:latin typeface="+mj-lt"/>
                <a:ea typeface="Trebuchet MS"/>
                <a:cs typeface="Trebuchet MS"/>
                <a:sym typeface="Trebuchet MS"/>
              </a:rPr>
              <a:t>see all </a:t>
            </a:r>
            <a:r>
              <a:rPr lang="en-US" sz="1800" dirty="0">
                <a:solidFill>
                  <a:schemeClr val="tx1"/>
                </a:solidFill>
                <a:latin typeface="+mj-lt"/>
                <a:ea typeface="Trebuchet MS"/>
                <a:cs typeface="Trebuchet MS"/>
                <a:sym typeface="Trebuchet MS"/>
              </a:rPr>
              <a:t>the </a:t>
            </a:r>
            <a:r>
              <a:rPr lang="en-US" sz="1800" dirty="0" smtClean="0">
                <a:solidFill>
                  <a:schemeClr val="tx1"/>
                </a:solidFill>
                <a:latin typeface="+mj-lt"/>
                <a:ea typeface="Trebuchet MS"/>
                <a:cs typeface="Trebuchet MS"/>
                <a:sym typeface="Trebuchet MS"/>
              </a:rPr>
              <a:t>posts.</a:t>
            </a:r>
          </a:p>
          <a:p>
            <a:pPr indent="-342900">
              <a:lnSpc>
                <a:spcPct val="80000"/>
              </a:lnSpc>
              <a:buSzPct val="77647"/>
            </a:pPr>
            <a:r>
              <a:rPr lang="en-US" sz="1800" dirty="0">
                <a:latin typeface="+mj-lt"/>
              </a:rPr>
              <a:t>User </a:t>
            </a:r>
            <a:r>
              <a:rPr lang="en-US" sz="1800" dirty="0" smtClean="0">
                <a:latin typeface="+mj-lt"/>
              </a:rPr>
              <a:t>can </a:t>
            </a:r>
            <a:r>
              <a:rPr lang="en-US" sz="1800" dirty="0">
                <a:latin typeface="+mj-lt"/>
              </a:rPr>
              <a:t>search post by </a:t>
            </a:r>
            <a:r>
              <a:rPr lang="en-US" sz="1800" dirty="0" smtClean="0">
                <a:latin typeface="+mj-lt"/>
              </a:rPr>
              <a:t>month, </a:t>
            </a:r>
            <a:r>
              <a:rPr lang="en-US" sz="1800" dirty="0">
                <a:latin typeface="+mj-lt"/>
              </a:rPr>
              <a:t>by </a:t>
            </a:r>
            <a:r>
              <a:rPr lang="en-US" sz="1800" dirty="0" smtClean="0">
                <a:latin typeface="+mj-lt"/>
              </a:rPr>
              <a:t>author or </a:t>
            </a:r>
            <a:r>
              <a:rPr lang="en-US" sz="1800" dirty="0">
                <a:latin typeface="+mj-lt"/>
              </a:rPr>
              <a:t>by </a:t>
            </a:r>
            <a:r>
              <a:rPr lang="en-US" sz="1800" dirty="0" smtClean="0">
                <a:latin typeface="+mj-lt"/>
              </a:rPr>
              <a:t>date.</a:t>
            </a:r>
            <a:endParaRPr lang="en-US" sz="1800" dirty="0" smtClean="0">
              <a:solidFill>
                <a:schemeClr val="tx1"/>
              </a:solidFill>
              <a:latin typeface="+mj-lt"/>
              <a:ea typeface="Trebuchet MS"/>
              <a:cs typeface="Trebuchet MS"/>
              <a:sym typeface="Trebuchet MS"/>
            </a:endParaRPr>
          </a:p>
          <a:p>
            <a:pPr lvl="0" indent="-342900">
              <a:lnSpc>
                <a:spcPct val="80000"/>
              </a:lnSpc>
              <a:buSzPct val="77647"/>
            </a:pPr>
            <a:r>
              <a:rPr lang="en-US" sz="1800" dirty="0" smtClean="0">
                <a:solidFill>
                  <a:schemeClr val="tx1"/>
                </a:solidFill>
                <a:latin typeface="+mj-lt"/>
                <a:ea typeface="Trebuchet MS"/>
                <a:cs typeface="Trebuchet MS"/>
                <a:sym typeface="Trebuchet MS"/>
              </a:rPr>
              <a:t>There should </a:t>
            </a:r>
            <a:r>
              <a:rPr lang="en-US" sz="1800" dirty="0">
                <a:solidFill>
                  <a:schemeClr val="tx1"/>
                </a:solidFill>
                <a:latin typeface="+mj-lt"/>
                <a:ea typeface="Trebuchet MS"/>
                <a:cs typeface="Trebuchet MS"/>
                <a:sym typeface="Trebuchet MS"/>
              </a:rPr>
              <a:t>be a follow button on the blog if any user follow your blog then an automatic email should go to the that user along with short description of post whenever admin add a new post</a:t>
            </a:r>
            <a:r>
              <a:rPr lang="en-US" sz="1800" dirty="0" smtClean="0">
                <a:solidFill>
                  <a:schemeClr val="tx1"/>
                </a:solidFill>
                <a:latin typeface="+mj-lt"/>
                <a:ea typeface="Trebuchet MS"/>
                <a:cs typeface="Trebuchet MS"/>
                <a:sym typeface="Trebuchet MS"/>
              </a:rPr>
              <a:t>.</a:t>
            </a:r>
          </a:p>
          <a:p>
            <a:pPr lvl="0" indent="-342900">
              <a:lnSpc>
                <a:spcPct val="80000"/>
              </a:lnSpc>
              <a:buSzPct val="77647"/>
            </a:pPr>
            <a:r>
              <a:rPr lang="en-US" sz="1800" dirty="0" smtClean="0">
                <a:solidFill>
                  <a:schemeClr val="tx1"/>
                </a:solidFill>
                <a:latin typeface="+mj-lt"/>
                <a:ea typeface="Trebuchet MS"/>
                <a:cs typeface="Trebuchet MS"/>
                <a:sym typeface="Trebuchet MS"/>
              </a:rPr>
              <a:t>There should be contact us page where any one can send his/her feedback to the admin.</a:t>
            </a: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7"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576512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6729" y="1692322"/>
            <a:ext cx="9512489" cy="5008728"/>
          </a:xfrm>
        </p:spPr>
        <p:txBody>
          <a:bodyPr/>
          <a:lstStyle/>
          <a:p>
            <a:pPr marL="138431" indent="0">
              <a:buNone/>
            </a:pPr>
            <a:r>
              <a:rPr lang="en-US" sz="2000" b="1" dirty="0" smtClean="0">
                <a:solidFill>
                  <a:schemeClr val="tx1"/>
                </a:solidFill>
              </a:rPr>
              <a:t>Nonfunctional Requirements</a:t>
            </a:r>
            <a:endParaRPr lang="en-US" b="1" dirty="0">
              <a:solidFill>
                <a:schemeClr val="tx1"/>
              </a:solidFill>
            </a:endParaRPr>
          </a:p>
          <a:p>
            <a:pPr marL="138431" indent="0">
              <a:buNone/>
            </a:pPr>
            <a:r>
              <a:rPr lang="en-US" sz="2000" b="1" dirty="0" smtClean="0">
                <a:solidFill>
                  <a:schemeClr val="tx1"/>
                </a:solidFill>
                <a:latin typeface="+mj-lt"/>
              </a:rPr>
              <a:t>Performance Requirements </a:t>
            </a:r>
            <a:endParaRPr lang="en-US" sz="1800" dirty="0" smtClean="0">
              <a:solidFill>
                <a:schemeClr val="tx1"/>
              </a:solidFill>
              <a:latin typeface="+mj-lt"/>
            </a:endParaRPr>
          </a:p>
          <a:p>
            <a:r>
              <a:rPr lang="en-US" sz="2000" dirty="0" smtClean="0">
                <a:solidFill>
                  <a:schemeClr val="tx1"/>
                </a:solidFill>
                <a:latin typeface="+mj-lt"/>
              </a:rPr>
              <a:t> </a:t>
            </a:r>
            <a:r>
              <a:rPr lang="en-US" sz="2000" b="1" dirty="0">
                <a:solidFill>
                  <a:schemeClr val="tx1"/>
                </a:solidFill>
                <a:latin typeface="+mj-lt"/>
              </a:rPr>
              <a:t>Scalability</a:t>
            </a:r>
            <a:r>
              <a:rPr lang="en-US" sz="2000" b="1" i="1" dirty="0">
                <a:solidFill>
                  <a:schemeClr val="tx1"/>
                </a:solidFill>
                <a:latin typeface="+mj-lt"/>
              </a:rPr>
              <a:t>: </a:t>
            </a:r>
            <a:r>
              <a:rPr lang="en-US" sz="2000" dirty="0">
                <a:solidFill>
                  <a:schemeClr val="tx1"/>
                </a:solidFill>
                <a:latin typeface="+mj-lt"/>
              </a:rPr>
              <a:t>System should be able to handle around thousand users at the same time. </a:t>
            </a:r>
          </a:p>
          <a:p>
            <a:r>
              <a:rPr lang="en-US" sz="2000" dirty="0" smtClean="0">
                <a:solidFill>
                  <a:schemeClr val="tx1"/>
                </a:solidFill>
                <a:latin typeface="+mj-lt"/>
              </a:rPr>
              <a:t> </a:t>
            </a:r>
            <a:r>
              <a:rPr lang="en-US" sz="2000" b="1" dirty="0">
                <a:solidFill>
                  <a:schemeClr val="tx1"/>
                </a:solidFill>
                <a:latin typeface="+mj-lt"/>
              </a:rPr>
              <a:t>Usability:</a:t>
            </a:r>
            <a:r>
              <a:rPr lang="en-US" sz="2000" b="1" i="1" dirty="0">
                <a:solidFill>
                  <a:schemeClr val="tx1"/>
                </a:solidFill>
                <a:latin typeface="+mj-lt"/>
              </a:rPr>
              <a:t> </a:t>
            </a:r>
            <a:r>
              <a:rPr lang="en-US" sz="2000" dirty="0">
                <a:solidFill>
                  <a:schemeClr val="tx1"/>
                </a:solidFill>
                <a:latin typeface="+mj-lt"/>
              </a:rPr>
              <a:t>Simple user interfaces that </a:t>
            </a:r>
            <a:r>
              <a:rPr lang="en-US" sz="2000" dirty="0" smtClean="0">
                <a:solidFill>
                  <a:schemeClr val="tx1"/>
                </a:solidFill>
                <a:latin typeface="+mj-lt"/>
              </a:rPr>
              <a:t>anyone </a:t>
            </a:r>
            <a:r>
              <a:rPr lang="en-US" sz="2000" dirty="0">
                <a:solidFill>
                  <a:schemeClr val="tx1"/>
                </a:solidFill>
                <a:latin typeface="+mj-lt"/>
              </a:rPr>
              <a:t>can </a:t>
            </a:r>
            <a:r>
              <a:rPr lang="en-US" sz="2000" dirty="0" smtClean="0">
                <a:solidFill>
                  <a:schemeClr val="tx1"/>
                </a:solidFill>
                <a:latin typeface="+mj-lt"/>
              </a:rPr>
              <a:t>understand easily.</a:t>
            </a:r>
            <a:endParaRPr lang="en-US" sz="2000" dirty="0">
              <a:solidFill>
                <a:schemeClr val="tx1"/>
              </a:solidFill>
              <a:latin typeface="+mj-lt"/>
            </a:endParaRPr>
          </a:p>
          <a:p>
            <a:r>
              <a:rPr lang="en-US" sz="2000" dirty="0" smtClean="0">
                <a:solidFill>
                  <a:schemeClr val="tx1"/>
                </a:solidFill>
                <a:latin typeface="+mj-lt"/>
              </a:rPr>
              <a:t> </a:t>
            </a:r>
            <a:r>
              <a:rPr lang="en-US" sz="2000" b="1" dirty="0">
                <a:solidFill>
                  <a:schemeClr val="tx1"/>
                </a:solidFill>
                <a:latin typeface="+mj-lt"/>
              </a:rPr>
              <a:t>Speed:</a:t>
            </a:r>
            <a:r>
              <a:rPr lang="en-US" sz="2000" b="1" i="1" dirty="0">
                <a:solidFill>
                  <a:schemeClr val="tx1"/>
                </a:solidFill>
                <a:latin typeface="+mj-lt"/>
              </a:rPr>
              <a:t> </a:t>
            </a:r>
            <a:r>
              <a:rPr lang="en-US" sz="2000" dirty="0">
                <a:solidFill>
                  <a:schemeClr val="tx1"/>
                </a:solidFill>
                <a:latin typeface="+mj-lt"/>
              </a:rPr>
              <a:t>Speed of the system should be responsive i.e. response to a particular action should be available in short period of time. For e.g. on registering as a new user the notification about the approval is sent immediately to the respective user through </a:t>
            </a:r>
            <a:r>
              <a:rPr lang="en-US" sz="2000" dirty="0" smtClean="0">
                <a:solidFill>
                  <a:schemeClr val="tx1"/>
                </a:solidFill>
                <a:latin typeface="+mj-lt"/>
              </a:rPr>
              <a:t>email.</a:t>
            </a:r>
          </a:p>
        </p:txBody>
      </p:sp>
      <p:sp>
        <p:nvSpPr>
          <p:cNvPr id="5" name="Shape 145"/>
          <p:cNvSpPr txBox="1">
            <a:spLocks noGrp="1"/>
          </p:cNvSpPr>
          <p:nvPr>
            <p:ph type="title"/>
          </p:nvPr>
        </p:nvSpPr>
        <p:spPr>
          <a:xfrm>
            <a:off x="677333" y="634265"/>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5896094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6728" y="1815152"/>
            <a:ext cx="9935571" cy="4885898"/>
          </a:xfrm>
        </p:spPr>
        <p:txBody>
          <a:bodyPr/>
          <a:lstStyle/>
          <a:p>
            <a:pPr marL="138431" indent="0">
              <a:buNone/>
            </a:pPr>
            <a:r>
              <a:rPr lang="en-US" sz="2000" b="1" dirty="0" smtClean="0">
                <a:solidFill>
                  <a:schemeClr val="tx1"/>
                </a:solidFill>
              </a:rPr>
              <a:t>Nonfunctional Requirements </a:t>
            </a:r>
            <a:r>
              <a:rPr lang="en-US" sz="2000" b="1" dirty="0" err="1" smtClean="0">
                <a:solidFill>
                  <a:schemeClr val="tx1"/>
                </a:solidFill>
              </a:rPr>
              <a:t>Cont</a:t>
            </a:r>
            <a:r>
              <a:rPr lang="en-US" sz="2000" b="1" dirty="0" smtClean="0">
                <a:solidFill>
                  <a:schemeClr val="tx1"/>
                </a:solidFill>
              </a:rPr>
              <a:t>…</a:t>
            </a:r>
            <a:endParaRPr lang="en-US" sz="2000" b="1" dirty="0">
              <a:solidFill>
                <a:schemeClr val="tx1"/>
              </a:solidFill>
            </a:endParaRPr>
          </a:p>
          <a:p>
            <a:pPr marL="138431" indent="0">
              <a:buNone/>
            </a:pPr>
            <a:r>
              <a:rPr lang="en-US" sz="2000" b="1" dirty="0" smtClean="0">
                <a:solidFill>
                  <a:schemeClr val="tx1"/>
                </a:solidFill>
                <a:latin typeface="+mj-lt"/>
              </a:rPr>
              <a:t>Security </a:t>
            </a:r>
            <a:r>
              <a:rPr lang="en-US" sz="2000" b="1" dirty="0">
                <a:solidFill>
                  <a:schemeClr val="tx1"/>
                </a:solidFill>
                <a:latin typeface="+mj-lt"/>
              </a:rPr>
              <a:t>Requirements</a:t>
            </a:r>
            <a:endParaRPr lang="en-US" sz="1800" b="1" dirty="0">
              <a:solidFill>
                <a:schemeClr val="tx1"/>
              </a:solidFill>
              <a:latin typeface="+mj-lt"/>
            </a:endParaRPr>
          </a:p>
          <a:p>
            <a:pPr lvl="0"/>
            <a:r>
              <a:rPr lang="en-US" sz="1800" dirty="0">
                <a:solidFill>
                  <a:schemeClr val="tx1"/>
                </a:solidFill>
                <a:latin typeface="+mj-lt"/>
              </a:rPr>
              <a:t>The new </a:t>
            </a:r>
            <a:r>
              <a:rPr lang="en-US" sz="1800" dirty="0" smtClean="0">
                <a:solidFill>
                  <a:schemeClr val="tx1"/>
                </a:solidFill>
                <a:latin typeface="+mj-lt"/>
              </a:rPr>
              <a:t>account </a:t>
            </a:r>
            <a:r>
              <a:rPr lang="en-US" sz="1800" dirty="0">
                <a:solidFill>
                  <a:schemeClr val="tx1"/>
                </a:solidFill>
                <a:latin typeface="+mj-lt"/>
              </a:rPr>
              <a:t>formed is validated against the given email address.</a:t>
            </a:r>
          </a:p>
          <a:p>
            <a:pPr lvl="0"/>
            <a:r>
              <a:rPr lang="en-US" sz="1800" dirty="0">
                <a:solidFill>
                  <a:schemeClr val="tx1"/>
                </a:solidFill>
                <a:latin typeface="+mj-lt"/>
              </a:rPr>
              <a:t>The password should be at least 8 characters, containing at least a character and a number.</a:t>
            </a:r>
          </a:p>
          <a:p>
            <a:pPr lvl="0"/>
            <a:r>
              <a:rPr lang="en-US" sz="1800" dirty="0">
                <a:solidFill>
                  <a:schemeClr val="tx1"/>
                </a:solidFill>
                <a:latin typeface="+mj-lt"/>
              </a:rPr>
              <a:t>The system’s backend or the system databases should not be manipulated by the normal users</a:t>
            </a:r>
            <a:r>
              <a:rPr lang="en-US" sz="1800" dirty="0" smtClean="0">
                <a:solidFill>
                  <a:schemeClr val="tx1"/>
                </a:solidFill>
                <a:latin typeface="+mj-lt"/>
              </a:rPr>
              <a:t>.</a:t>
            </a:r>
          </a:p>
          <a:p>
            <a:pPr lvl="0"/>
            <a:r>
              <a:rPr lang="en-US" sz="2000" b="1" dirty="0">
                <a:solidFill>
                  <a:schemeClr val="tx1"/>
                </a:solidFill>
                <a:latin typeface="+mj-lt"/>
              </a:rPr>
              <a:t>Validation:</a:t>
            </a:r>
            <a:r>
              <a:rPr lang="en-US" sz="2000" dirty="0">
                <a:solidFill>
                  <a:schemeClr val="tx1"/>
                </a:solidFill>
                <a:latin typeface="+mj-lt"/>
              </a:rPr>
              <a:t> </a:t>
            </a:r>
            <a:endParaRPr lang="en-US" sz="1800" dirty="0" smtClean="0">
              <a:solidFill>
                <a:schemeClr val="tx1"/>
              </a:solidFill>
              <a:latin typeface="+mj-lt"/>
            </a:endParaRPr>
          </a:p>
          <a:p>
            <a:pPr lvl="0"/>
            <a:r>
              <a:rPr lang="en-US" sz="1800" dirty="0" smtClean="0">
                <a:solidFill>
                  <a:schemeClr val="tx1"/>
                </a:solidFill>
                <a:latin typeface="+mj-lt"/>
              </a:rPr>
              <a:t>There should be a proper validation on both sides </a:t>
            </a:r>
            <a:r>
              <a:rPr lang="en-US" sz="1800" dirty="0" err="1" smtClean="0">
                <a:solidFill>
                  <a:schemeClr val="tx1"/>
                </a:solidFill>
                <a:latin typeface="+mj-lt"/>
              </a:rPr>
              <a:t>i.e</a:t>
            </a:r>
            <a:r>
              <a:rPr lang="en-US" sz="1800" dirty="0" smtClean="0">
                <a:solidFill>
                  <a:schemeClr val="tx1"/>
                </a:solidFill>
                <a:latin typeface="+mj-lt"/>
              </a:rPr>
              <a:t> (client and server).</a:t>
            </a:r>
            <a:endParaRPr lang="en-US" sz="1800" dirty="0">
              <a:solidFill>
                <a:schemeClr val="tx1"/>
              </a:solidFill>
              <a:latin typeface="+mj-lt"/>
            </a:endParaRPr>
          </a:p>
          <a:p>
            <a:pPr lvl="0"/>
            <a:r>
              <a:rPr lang="en-US" sz="1800" dirty="0" smtClean="0">
                <a:solidFill>
                  <a:schemeClr val="tx1"/>
                </a:solidFill>
                <a:latin typeface="+mj-lt"/>
              </a:rPr>
              <a:t>Match </a:t>
            </a:r>
            <a:r>
              <a:rPr lang="en-US" sz="1800" dirty="0">
                <a:solidFill>
                  <a:schemeClr val="tx1"/>
                </a:solidFill>
                <a:latin typeface="+mj-lt"/>
              </a:rPr>
              <a:t>email ID with confirm email ID </a:t>
            </a:r>
          </a:p>
          <a:p>
            <a:pPr lvl="0"/>
            <a:r>
              <a:rPr lang="en-US" sz="1800" dirty="0">
                <a:solidFill>
                  <a:schemeClr val="tx1"/>
                </a:solidFill>
                <a:latin typeface="+mj-lt"/>
              </a:rPr>
              <a:t>Match Password with confirm password </a:t>
            </a:r>
          </a:p>
          <a:p>
            <a:pPr lvl="0"/>
            <a:r>
              <a:rPr lang="en-US" sz="1800" dirty="0">
                <a:solidFill>
                  <a:schemeClr val="tx1"/>
                </a:solidFill>
                <a:latin typeface="+mj-lt"/>
              </a:rPr>
              <a:t>Error reporting: </a:t>
            </a:r>
          </a:p>
          <a:p>
            <a:pPr lvl="0"/>
            <a:r>
              <a:rPr lang="en-US" sz="1800" dirty="0">
                <a:solidFill>
                  <a:schemeClr val="tx1"/>
                </a:solidFill>
                <a:latin typeface="+mj-lt"/>
              </a:rPr>
              <a:t>If validation constraints are not satisfied then an error is displayed alongside the text box </a:t>
            </a: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4401793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1805741"/>
            <a:ext cx="8596668" cy="3880773"/>
          </a:xfrm>
        </p:spPr>
        <p:txBody>
          <a:bodyPr/>
          <a:lstStyle/>
          <a:p>
            <a:r>
              <a:rPr lang="en-US" b="1" i="1" dirty="0"/>
              <a:t>Login Page:</a:t>
            </a:r>
            <a:endParaRPr lang="en-US" dirty="0"/>
          </a:p>
          <a:p>
            <a:r>
              <a:rPr lang="en-US" dirty="0"/>
              <a:t>We are going to verify the login credentials from user table. If user enters valid information he/she will get logged in and home page will get displayed. If person is new user he will select register page option</a:t>
            </a:r>
            <a:r>
              <a:rPr lang="en-US" dirty="0" smtClean="0"/>
              <a:t>.</a:t>
            </a:r>
            <a:endParaRPr lang="en-US" dirty="0"/>
          </a:p>
          <a:p>
            <a:r>
              <a:rPr lang="en-US" b="1" i="1" dirty="0"/>
              <a:t>Register Page:</a:t>
            </a:r>
            <a:endParaRPr lang="en-US" dirty="0"/>
          </a:p>
          <a:p>
            <a:r>
              <a:rPr lang="en-US" dirty="0"/>
              <a:t>Register</a:t>
            </a:r>
            <a:r>
              <a:rPr lang="en-US" b="1" i="1" dirty="0"/>
              <a:t> </a:t>
            </a:r>
            <a:r>
              <a:rPr lang="en-US" dirty="0"/>
              <a:t>page will take basic user details and after checking all the values ( </a:t>
            </a:r>
            <a:r>
              <a:rPr lang="en-US" dirty="0" err="1"/>
              <a:t>eg</a:t>
            </a:r>
            <a:r>
              <a:rPr lang="en-US" dirty="0"/>
              <a:t>. Empty values, Invalid Password, email etc. ) It will insert all the values in the register table. After successful inserts, user will get directed to login page and an email will send to both user and administrator and user will get a pdf file with login credentials.</a:t>
            </a:r>
          </a:p>
          <a:p>
            <a:r>
              <a:rPr lang="en-US" b="1" i="1" dirty="0"/>
              <a:t>Home Page:</a:t>
            </a:r>
            <a:endParaRPr lang="en-US" dirty="0"/>
          </a:p>
          <a:p>
            <a:r>
              <a:rPr lang="en-US" dirty="0"/>
              <a:t>On the home page, we will have 5 recent posts displayed on the right side of page and all posts with pagination on the left side and all these values will be retrieved from posts table. This page will also have links to other pages like about, contact, categories etc.</a:t>
            </a: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2279450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2742" y="1682917"/>
            <a:ext cx="8596668" cy="4977190"/>
          </a:xfrm>
        </p:spPr>
        <p:txBody>
          <a:bodyPr/>
          <a:lstStyle/>
          <a:p>
            <a:r>
              <a:rPr lang="en-US" b="1" i="1" dirty="0"/>
              <a:t>Edit profile page</a:t>
            </a:r>
            <a:r>
              <a:rPr lang="en-US" dirty="0"/>
              <a:t>: </a:t>
            </a:r>
          </a:p>
          <a:p>
            <a:r>
              <a:rPr lang="en-US" dirty="0"/>
              <a:t>Once the user has logged on, he can change the profile details by using the edit profile page. When the user reaches this page, data will be obtained from the user table and displayed in the respective text boxes. The user could change these details if he wishes to do so. After he finishes editing the details he can click the update button. When this button is clicked the new details will be updated in the user table. These new details will be selected from the user </a:t>
            </a:r>
            <a:r>
              <a:rPr lang="en-US" dirty="0" smtClean="0"/>
              <a:t>table.</a:t>
            </a:r>
            <a:endParaRPr lang="en-US" dirty="0"/>
          </a:p>
          <a:p>
            <a:endParaRPr lang="en-US" dirty="0"/>
          </a:p>
          <a:p>
            <a:r>
              <a:rPr lang="en-US" b="1" i="1" dirty="0"/>
              <a:t>Post Page:</a:t>
            </a:r>
            <a:endParaRPr lang="en-US" dirty="0"/>
          </a:p>
          <a:p>
            <a:r>
              <a:rPr lang="en-US" dirty="0"/>
              <a:t>The  post  page would  give  you  a  create  new  post form. The  user  will  enter  the title  of  the post and the contents of the post in the respective text boxes.  After entering the user will click the create button. When the create button is clicked the title of the post and the contents of the post  will  be  saved in  the  post  table.</a:t>
            </a: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4648805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3" y="2160589"/>
            <a:ext cx="8596668" cy="3880773"/>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SQL </a:t>
            </a:r>
            <a:r>
              <a:rPr lang="en-US" sz="2000" b="1" dirty="0">
                <a:solidFill>
                  <a:schemeClr val="tx1"/>
                </a:solidFill>
                <a:latin typeface="Arial" panose="020B0604020202020204" pitchFamily="34" charset="0"/>
                <a:ea typeface="Trebuchet MS"/>
                <a:cs typeface="Arial" panose="020B0604020202020204" pitchFamily="34" charset="0"/>
                <a:sym typeface="Trebuchet MS"/>
              </a:rPr>
              <a:t>Coding Standards and Naming </a:t>
            </a: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Conventions.</a:t>
            </a:r>
          </a:p>
          <a:p>
            <a:pPr lvl="0" indent="-342900">
              <a:lnSpc>
                <a:spcPct val="80000"/>
              </a:lnSpc>
              <a:spcBef>
                <a:spcPts val="0"/>
              </a:spcBef>
              <a:buSzPct val="80000"/>
            </a:pPr>
            <a:endParaRPr lang="en-US" sz="2000" b="1" dirty="0" smtClean="0">
              <a:solidFill>
                <a:schemeClr val="tx1"/>
              </a:solidFill>
              <a:latin typeface="Arial" panose="020B0604020202020204" pitchFamily="34" charset="0"/>
              <a:ea typeface="Trebuchet MS"/>
              <a:cs typeface="Arial" panose="020B0604020202020204" pitchFamily="34" charset="0"/>
              <a:sym typeface="Trebuchet MS"/>
            </a:endParaRP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Database name must have the same name as project name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If </a:t>
            </a:r>
            <a:r>
              <a:rPr lang="en-US" sz="1800" dirty="0">
                <a:solidFill>
                  <a:schemeClr val="tx1"/>
                </a:solidFill>
                <a:latin typeface="+mj-lt"/>
                <a:ea typeface="Trebuchet MS"/>
                <a:cs typeface="Trebuchet MS"/>
                <a:sym typeface="Trebuchet MS"/>
              </a:rPr>
              <a:t>the project name is "My Web Site" database should be created as</a:t>
            </a:r>
            <a:r>
              <a:rPr lang="en-US" sz="1800" dirty="0" smtClean="0">
                <a:solidFill>
                  <a:schemeClr val="tx1"/>
                </a:solidFill>
                <a:latin typeface="+mj-lt"/>
                <a:ea typeface="Trebuchet MS"/>
                <a:cs typeface="Trebuchet MS"/>
                <a:sym typeface="Trebuchet MS"/>
              </a:rPr>
              <a:t>: “</a:t>
            </a:r>
            <a:r>
              <a:rPr lang="en-US" sz="1800" dirty="0" err="1" smtClean="0">
                <a:solidFill>
                  <a:schemeClr val="tx1"/>
                </a:solidFill>
                <a:latin typeface="+mj-lt"/>
                <a:ea typeface="Trebuchet MS"/>
                <a:cs typeface="Trebuchet MS"/>
                <a:sym typeface="Trebuchet MS"/>
              </a:rPr>
              <a:t>my_web_site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All Tables </a:t>
            </a:r>
            <a:r>
              <a:rPr lang="en-US" sz="1800" dirty="0">
                <a:solidFill>
                  <a:schemeClr val="tx1"/>
                </a:solidFill>
                <a:latin typeface="+mj-lt"/>
                <a:ea typeface="Trebuchet MS"/>
                <a:cs typeface="Trebuchet MS"/>
                <a:sym typeface="Trebuchet MS"/>
              </a:rPr>
              <a:t>names are always lowercase with "_" to separate </a:t>
            </a:r>
            <a:r>
              <a:rPr lang="en-US" sz="1800" dirty="0" smtClean="0">
                <a:solidFill>
                  <a:schemeClr val="tx1"/>
                </a:solidFill>
                <a:latin typeface="+mj-lt"/>
                <a:ea typeface="Trebuchet MS"/>
                <a:cs typeface="Trebuchet MS"/>
                <a:sym typeface="Trebuchet MS"/>
              </a:rPr>
              <a:t>words.</a:t>
            </a:r>
          </a:p>
          <a:p>
            <a:pPr lvl="2"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user, friend, </a:t>
            </a:r>
            <a:r>
              <a:rPr lang="en-US" sz="1800" dirty="0" err="1" smtClean="0">
                <a:solidFill>
                  <a:schemeClr val="tx1"/>
                </a:solidFill>
                <a:latin typeface="+mj-lt"/>
                <a:ea typeface="Trebuchet MS"/>
                <a:cs typeface="Trebuchet MS"/>
                <a:sym typeface="Trebuchet MS"/>
              </a:rPr>
              <a:t>user_message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All Tables Name must be singular.</a:t>
            </a:r>
          </a:p>
          <a:p>
            <a:pPr lvl="1" indent="-342900">
              <a:lnSpc>
                <a:spcPct val="80000"/>
              </a:lnSpc>
              <a:spcBef>
                <a:spcPts val="0"/>
              </a:spcBef>
              <a:buSzPct val="80000"/>
            </a:pPr>
            <a:endParaRPr lang="en-US" sz="1800" dirty="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Field names are always lowercase with "_" to separate words. </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Primary Key column must be a first column in the table.</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If table contain any foreign key column, it should be in starting place after primary key column.</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13628759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3" y="2160589"/>
            <a:ext cx="8596668" cy="4090086"/>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PHP Coding Standards.</a:t>
            </a:r>
          </a:p>
          <a:p>
            <a:pPr lvl="0" indent="-342900">
              <a:lnSpc>
                <a:spcPct val="80000"/>
              </a:lnSpc>
              <a:spcBef>
                <a:spcPts val="0"/>
              </a:spcBef>
              <a:buSzPct val="80000"/>
            </a:pPr>
            <a:endParaRPr lang="en-US" sz="2200" b="1" dirty="0" smtClean="0">
              <a:solidFill>
                <a:schemeClr val="tx1"/>
              </a:solidFill>
              <a:latin typeface="Arial" panose="020B0604020202020204" pitchFamily="34" charset="0"/>
              <a:ea typeface="Trebuchet MS"/>
              <a:cs typeface="Arial" panose="020B0604020202020204" pitchFamily="34" charset="0"/>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We use these standards to  </a:t>
            </a:r>
            <a:r>
              <a:rPr lang="en-US" sz="1800" dirty="0">
                <a:solidFill>
                  <a:schemeClr val="tx1"/>
                </a:solidFill>
                <a:latin typeface="+mj-lt"/>
                <a:ea typeface="Trebuchet MS"/>
                <a:cs typeface="Trebuchet MS"/>
                <a:sym typeface="Trebuchet MS"/>
              </a:rPr>
              <a:t>maintain a consistent style so the code can become clean and easy to read at a glance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Use single and double quotes when appropriate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Your indentation should always reflect logical structure. Use real tabs and not spaces, as this allows the most flexibility across clients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Rule of thumb: Tabs should be used at the beginning of the line for indentation, while spaces can be used mid-line for </a:t>
            </a:r>
            <a:r>
              <a:rPr lang="en-US" sz="1800" dirty="0" smtClean="0">
                <a:solidFill>
                  <a:schemeClr val="tx1"/>
                </a:solidFill>
                <a:latin typeface="+mj-lt"/>
                <a:ea typeface="Trebuchet MS"/>
                <a:cs typeface="Trebuchet MS"/>
                <a:sym typeface="Trebuchet MS"/>
              </a:rPr>
              <a:t>alignment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Braces shall be used for all blocks in the style shown here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if </a:t>
            </a:r>
            <a:r>
              <a:rPr lang="en-US" sz="1800" dirty="0">
                <a:solidFill>
                  <a:schemeClr val="tx1"/>
                </a:solidFill>
                <a:latin typeface="+mj-lt"/>
                <a:ea typeface="Trebuchet MS"/>
                <a:cs typeface="Trebuchet MS"/>
                <a:sym typeface="Trebuchet MS"/>
              </a:rPr>
              <a:t>( condition ) {</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	action1();</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 </a:t>
            </a:r>
            <a:r>
              <a:rPr lang="en-US" sz="1800" dirty="0" err="1">
                <a:solidFill>
                  <a:schemeClr val="tx1"/>
                </a:solidFill>
                <a:latin typeface="+mj-lt"/>
                <a:ea typeface="Trebuchet MS"/>
                <a:cs typeface="Trebuchet MS"/>
                <a:sym typeface="Trebuchet MS"/>
              </a:rPr>
              <a:t>elseif</a:t>
            </a:r>
            <a:r>
              <a:rPr lang="en-US" sz="1800" dirty="0">
                <a:solidFill>
                  <a:schemeClr val="tx1"/>
                </a:solidFill>
                <a:latin typeface="+mj-lt"/>
                <a:ea typeface="Trebuchet MS"/>
                <a:cs typeface="Trebuchet MS"/>
                <a:sym typeface="Trebuchet MS"/>
              </a:rPr>
              <a:t> ( condition2 &amp;&amp; condition3 ) {</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	</a:t>
            </a:r>
            <a:r>
              <a:rPr lang="en-US" sz="1800" dirty="0" smtClean="0">
                <a:solidFill>
                  <a:schemeClr val="tx1"/>
                </a:solidFill>
                <a:latin typeface="+mj-lt"/>
                <a:ea typeface="Trebuchet MS"/>
                <a:cs typeface="Trebuchet MS"/>
                <a:sym typeface="Trebuchet MS"/>
              </a:rPr>
              <a:t>action3</a:t>
            </a:r>
            <a:r>
              <a:rPr lang="en-US" sz="1800" dirty="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 </a:t>
            </a:r>
            <a:r>
              <a:rPr lang="en-US" sz="1800" dirty="0">
                <a:solidFill>
                  <a:schemeClr val="tx1"/>
                </a:solidFill>
                <a:latin typeface="+mj-lt"/>
                <a:ea typeface="Trebuchet MS"/>
                <a:cs typeface="Trebuchet MS"/>
                <a:sym typeface="Trebuchet MS"/>
              </a:rPr>
              <a:t>else {</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	</a:t>
            </a:r>
            <a:r>
              <a:rPr lang="en-US" sz="1800" dirty="0" err="1">
                <a:solidFill>
                  <a:schemeClr val="tx1"/>
                </a:solidFill>
                <a:latin typeface="+mj-lt"/>
                <a:ea typeface="Trebuchet MS"/>
                <a:cs typeface="Trebuchet MS"/>
                <a:sym typeface="Trebuchet MS"/>
              </a:rPr>
              <a:t>defaultaction</a:t>
            </a:r>
            <a:r>
              <a:rPr lang="en-US" sz="1800" dirty="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t>
            </a: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endParaRPr lang="en-US" sz="1650" dirty="0" smtClean="0">
              <a:solidFill>
                <a:schemeClr val="tx1"/>
              </a:solidFill>
              <a:latin typeface="Trebuchet MS"/>
              <a:ea typeface="Trebuchet MS"/>
              <a:cs typeface="Trebuchet MS"/>
              <a:sym typeface="Trebuchet MS"/>
            </a:endParaRPr>
          </a:p>
          <a:p>
            <a:pPr lvl="1" indent="-342900">
              <a:lnSpc>
                <a:spcPct val="80000"/>
              </a:lnSpc>
              <a:spcBef>
                <a:spcPts val="0"/>
              </a:spcBef>
              <a:buSzPct val="80000"/>
            </a:pPr>
            <a:endParaRPr lang="en-US" sz="1650" dirty="0" smtClean="0">
              <a:solidFill>
                <a:schemeClr val="tx1"/>
              </a:solidFill>
              <a:latin typeface="Trebuchet MS"/>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28224600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2" y="2160589"/>
            <a:ext cx="9053521" cy="3880773"/>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PHP Coding Standards.</a:t>
            </a:r>
          </a:p>
          <a:p>
            <a:pPr lvl="0" indent="-342900">
              <a:lnSpc>
                <a:spcPct val="80000"/>
              </a:lnSpc>
              <a:spcBef>
                <a:spcPts val="0"/>
              </a:spcBef>
              <a:buSzPct val="80000"/>
            </a:pPr>
            <a:endParaRPr lang="en-US" sz="1800" dirty="0" smtClean="0">
              <a:solidFill>
                <a:schemeClr val="tx1"/>
              </a:solidFill>
              <a:latin typeface="Arial" panose="020B0604020202020204" pitchFamily="34" charset="0"/>
              <a:ea typeface="Trebuchet MS"/>
              <a:cs typeface="Arial" panose="020B0604020202020204" pitchFamily="34" charset="0"/>
              <a:sym typeface="Trebuchet MS"/>
            </a:endParaRP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Always put spaces after commas, and on both sides of logical, comparison, string and assignment operators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Put spaces on both sides of the opening and closing parenthesis of if, </a:t>
            </a:r>
            <a:r>
              <a:rPr lang="en-US" sz="1800" dirty="0" err="1">
                <a:solidFill>
                  <a:schemeClr val="tx1"/>
                </a:solidFill>
                <a:latin typeface="+mj-lt"/>
                <a:ea typeface="Trebuchet MS"/>
                <a:cs typeface="Trebuchet MS"/>
                <a:sym typeface="Trebuchet MS"/>
              </a:rPr>
              <a:t>elseif</a:t>
            </a:r>
            <a:r>
              <a:rPr lang="en-US" sz="1800" dirty="0">
                <a:solidFill>
                  <a:schemeClr val="tx1"/>
                </a:solidFill>
                <a:latin typeface="+mj-lt"/>
                <a:ea typeface="Trebuchet MS"/>
                <a:cs typeface="Trebuchet MS"/>
                <a:sym typeface="Trebuchet MS"/>
              </a:rPr>
              <a:t>, </a:t>
            </a:r>
            <a:r>
              <a:rPr lang="en-US" sz="1800" dirty="0" err="1">
                <a:solidFill>
                  <a:schemeClr val="tx1"/>
                </a:solidFill>
                <a:latin typeface="+mj-lt"/>
                <a:ea typeface="Trebuchet MS"/>
                <a:cs typeface="Trebuchet MS"/>
                <a:sym typeface="Trebuchet MS"/>
              </a:rPr>
              <a:t>foreach</a:t>
            </a:r>
            <a:r>
              <a:rPr lang="en-US" sz="1800" dirty="0">
                <a:solidFill>
                  <a:schemeClr val="tx1"/>
                </a:solidFill>
                <a:latin typeface="+mj-lt"/>
                <a:ea typeface="Trebuchet MS"/>
                <a:cs typeface="Trebuchet MS"/>
                <a:sym typeface="Trebuchet MS"/>
              </a:rPr>
              <a:t>, for, and switch blocks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Always capitalize the SQL parts of the statement like UPDATE or WHERE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Use lowercase letters in </a:t>
            </a:r>
            <a:r>
              <a:rPr lang="en-US" sz="1800" dirty="0" smtClean="0">
                <a:solidFill>
                  <a:schemeClr val="tx1"/>
                </a:solidFill>
                <a:latin typeface="+mj-lt"/>
                <a:ea typeface="Trebuchet MS"/>
                <a:cs typeface="Trebuchet MS"/>
                <a:sym typeface="Trebuchet MS"/>
              </a:rPr>
              <a:t>variable </a:t>
            </a:r>
            <a:r>
              <a:rPr lang="en-US" sz="1800" dirty="0">
                <a:solidFill>
                  <a:schemeClr val="tx1"/>
                </a:solidFill>
                <a:latin typeface="+mj-lt"/>
                <a:ea typeface="Trebuchet MS"/>
                <a:cs typeface="Trebuchet MS"/>
                <a:sym typeface="Trebuchet MS"/>
              </a:rPr>
              <a:t>and function names (never </a:t>
            </a:r>
            <a:r>
              <a:rPr lang="en-US" sz="1800" dirty="0" err="1">
                <a:solidFill>
                  <a:schemeClr val="tx1"/>
                </a:solidFill>
                <a:latin typeface="+mj-lt"/>
                <a:ea typeface="Trebuchet MS"/>
                <a:cs typeface="Trebuchet MS"/>
                <a:sym typeface="Trebuchet MS"/>
              </a:rPr>
              <a:t>camelCase</a:t>
            </a:r>
            <a:r>
              <a:rPr lang="en-US" sz="1800" dirty="0">
                <a:solidFill>
                  <a:schemeClr val="tx1"/>
                </a:solidFill>
                <a:latin typeface="+mj-lt"/>
                <a:ea typeface="Trebuchet MS"/>
                <a:cs typeface="Trebuchet MS"/>
                <a:sym typeface="Trebuchet MS"/>
              </a:rPr>
              <a:t>). Separate words via underscores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Don’t </a:t>
            </a:r>
            <a:r>
              <a:rPr lang="en-US" sz="1800" dirty="0">
                <a:solidFill>
                  <a:schemeClr val="tx1"/>
                </a:solidFill>
                <a:latin typeface="+mj-lt"/>
                <a:ea typeface="Trebuchet MS"/>
                <a:cs typeface="Trebuchet MS"/>
                <a:sym typeface="Trebuchet MS"/>
              </a:rPr>
              <a:t>abbreviate variable names un-necessarily; let the code be unambiguous and self-documenting</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Class names should use capitalized words separated by </a:t>
            </a:r>
            <a:r>
              <a:rPr lang="en-US" sz="1800" dirty="0" smtClean="0">
                <a:solidFill>
                  <a:schemeClr val="tx1"/>
                </a:solidFill>
                <a:latin typeface="+mj-lt"/>
                <a:ea typeface="Trebuchet MS"/>
                <a:cs typeface="Trebuchet MS"/>
                <a:sym typeface="Trebuchet MS"/>
              </a:rPr>
              <a:t>underscores.</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Files should be named descriptively using lowercase letters. Hyphens should separate words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my-file-</a:t>
            </a:r>
            <a:r>
              <a:rPr lang="en-US" sz="1800" dirty="0" err="1" smtClean="0">
                <a:solidFill>
                  <a:schemeClr val="tx1"/>
                </a:solidFill>
                <a:latin typeface="+mj-lt"/>
                <a:ea typeface="Trebuchet MS"/>
                <a:cs typeface="Trebuchet MS"/>
                <a:sym typeface="Trebuchet MS"/>
              </a:rPr>
              <a:t>name.php</a:t>
            </a: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8963146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146" name="Shape 146"/>
          <p:cNvSpPr txBox="1">
            <a:spLocks noGrp="1"/>
          </p:cNvSpPr>
          <p:nvPr>
            <p:ph type="body" idx="1"/>
          </p:nvPr>
        </p:nvSpPr>
        <p:spPr>
          <a:xfrm>
            <a:off x="677332" y="2160589"/>
            <a:ext cx="9271886" cy="388077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80000"/>
              <a:buNone/>
            </a:pPr>
            <a:r>
              <a:rPr lang="en-US" sz="2000" b="1" i="0" u="none" strike="noStrike" cap="none" baseline="0" dirty="0">
                <a:solidFill>
                  <a:schemeClr val="tx1"/>
                </a:solidFill>
                <a:latin typeface="Arial" panose="020B0604020202020204" pitchFamily="34" charset="0"/>
                <a:ea typeface="Trebuchet MS"/>
                <a:cs typeface="Arial" panose="020B0604020202020204" pitchFamily="34" charset="0"/>
                <a:sym typeface="Trebuchet MS"/>
              </a:rPr>
              <a:t>Description:</a:t>
            </a:r>
          </a:p>
          <a:p>
            <a:r>
              <a:rPr lang="en-US" sz="1800" dirty="0" smtClean="0"/>
              <a:t>A </a:t>
            </a:r>
            <a:r>
              <a:rPr lang="en-US" sz="1800" b="1" dirty="0" smtClean="0"/>
              <a:t>blog </a:t>
            </a:r>
            <a:r>
              <a:rPr lang="en-US" sz="1800" dirty="0"/>
              <a:t>( Short for </a:t>
            </a:r>
            <a:r>
              <a:rPr lang="en-US" sz="1800" i="1" dirty="0"/>
              <a:t>We</a:t>
            </a:r>
            <a:r>
              <a:rPr lang="en-US" sz="1800" b="1" i="1" dirty="0">
                <a:solidFill>
                  <a:schemeClr val="accent1">
                    <a:lumMod val="75000"/>
                  </a:schemeClr>
                </a:solidFill>
              </a:rPr>
              <a:t>b log</a:t>
            </a:r>
            <a:r>
              <a:rPr lang="en-US" sz="1800" b="1" i="1" dirty="0"/>
              <a:t> </a:t>
            </a:r>
            <a:r>
              <a:rPr lang="en-US" sz="1800" dirty="0"/>
              <a:t>)</a:t>
            </a:r>
            <a:r>
              <a:rPr lang="en-US" sz="1800" dirty="0" smtClean="0"/>
              <a:t> </a:t>
            </a:r>
            <a:r>
              <a:rPr lang="en-US" sz="1800" dirty="0"/>
              <a:t>is a type of website which has posts (or entries) appearing in reverse chronological </a:t>
            </a:r>
            <a:r>
              <a:rPr lang="en-US" sz="1800" dirty="0" smtClean="0"/>
              <a:t>order </a:t>
            </a:r>
            <a:r>
              <a:rPr lang="en-US" sz="1800" dirty="0"/>
              <a:t>( the most recent post appears first </a:t>
            </a:r>
            <a:r>
              <a:rPr lang="en-US" sz="1800" dirty="0" smtClean="0"/>
              <a:t>)</a:t>
            </a:r>
          </a:p>
          <a:p>
            <a:pPr fontAlgn="base"/>
            <a:r>
              <a:rPr lang="en-US" sz="1800" dirty="0" smtClean="0"/>
              <a:t>You </a:t>
            </a:r>
            <a:r>
              <a:rPr lang="en-US" sz="1800" dirty="0"/>
              <a:t>can think of it as an online journal or diary, although blogs are used for much more now, like online journalism</a:t>
            </a:r>
            <a:r>
              <a:rPr lang="en-US" sz="1800" dirty="0" smtClean="0"/>
              <a:t>.</a:t>
            </a:r>
          </a:p>
          <a:p>
            <a:pPr fontAlgn="base"/>
            <a:r>
              <a:rPr lang="en-US" sz="1800" dirty="0"/>
              <a:t>A blog is a frequently updated online personal journal or diary. It is a place to express yourself to the world. A place to share your </a:t>
            </a:r>
            <a:r>
              <a:rPr lang="en-US" sz="1800" dirty="0" smtClean="0"/>
              <a:t>thoughts.</a:t>
            </a:r>
            <a:endParaRPr lang="en-US" sz="1800" dirty="0"/>
          </a:p>
          <a:p>
            <a:pPr fontAlgn="base"/>
            <a:r>
              <a:rPr lang="en-US" sz="1800" dirty="0"/>
              <a:t>A blogger is someone who blogs, or writes content for a blog.</a:t>
            </a:r>
          </a:p>
          <a:p>
            <a:pPr fontAlgn="base"/>
            <a:r>
              <a:rPr lang="en-US" sz="1800" dirty="0"/>
              <a:t>Blogging is the act of writing a post for a blog</a:t>
            </a:r>
            <a:r>
              <a:rPr lang="en-US" sz="1800" dirty="0" smtClean="0"/>
              <a:t>.</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2" y="2160589"/>
            <a:ext cx="8903395" cy="3880773"/>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a:solidFill>
                  <a:schemeClr val="tx1"/>
                </a:solidFill>
                <a:latin typeface="Arial" panose="020B0604020202020204" pitchFamily="34" charset="0"/>
                <a:ea typeface="Trebuchet MS"/>
                <a:cs typeface="Arial" panose="020B0604020202020204" pitchFamily="34" charset="0"/>
                <a:sym typeface="Trebuchet MS"/>
              </a:rPr>
              <a:t>HTML Coding </a:t>
            </a: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Standards.</a:t>
            </a:r>
          </a:p>
          <a:p>
            <a:pPr lvl="0" indent="-342900">
              <a:lnSpc>
                <a:spcPct val="80000"/>
              </a:lnSpc>
              <a:spcBef>
                <a:spcPts val="0"/>
              </a:spcBef>
              <a:buSzPct val="80000"/>
            </a:pPr>
            <a:endParaRPr lang="en-US" sz="1650" dirty="0" smtClean="0">
              <a:solidFill>
                <a:schemeClr val="tx1"/>
              </a:solidFill>
              <a:latin typeface="Trebuchet MS"/>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All </a:t>
            </a:r>
            <a:r>
              <a:rPr lang="en-US" sz="1800" dirty="0">
                <a:solidFill>
                  <a:schemeClr val="tx1"/>
                </a:solidFill>
                <a:latin typeface="+mj-lt"/>
                <a:ea typeface="Trebuchet MS"/>
                <a:cs typeface="Trebuchet MS"/>
                <a:sym typeface="Trebuchet MS"/>
              </a:rPr>
              <a:t>tags must be properly closed</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For </a:t>
            </a:r>
            <a:r>
              <a:rPr lang="en-US" sz="1800" dirty="0">
                <a:solidFill>
                  <a:schemeClr val="tx1"/>
                </a:solidFill>
                <a:latin typeface="+mj-lt"/>
                <a:ea typeface="Trebuchet MS"/>
                <a:cs typeface="Trebuchet MS"/>
                <a:sym typeface="Trebuchet MS"/>
              </a:rPr>
              <a:t>tags that are self-closing, the forward slash should have exactly one space preceding </a:t>
            </a:r>
            <a:r>
              <a:rPr lang="en-US" sz="1800" dirty="0" smtClean="0">
                <a:solidFill>
                  <a:schemeClr val="tx1"/>
                </a:solidFill>
                <a:latin typeface="+mj-lt"/>
                <a:ea typeface="Trebuchet MS"/>
                <a:cs typeface="Trebuchet MS"/>
                <a:sym typeface="Trebuchet MS"/>
              </a:rPr>
              <a:t>it.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All tags and attributes must be written in lowercase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Additionally</a:t>
            </a:r>
            <a:r>
              <a:rPr lang="en-US" sz="1800" dirty="0">
                <a:solidFill>
                  <a:schemeClr val="tx1"/>
                </a:solidFill>
                <a:latin typeface="+mj-lt"/>
                <a:ea typeface="Trebuchet MS"/>
                <a:cs typeface="Trebuchet MS"/>
                <a:sym typeface="Trebuchet MS"/>
              </a:rPr>
              <a:t>, attribute values should be </a:t>
            </a:r>
            <a:r>
              <a:rPr lang="en-US" sz="1800" dirty="0" smtClean="0">
                <a:solidFill>
                  <a:schemeClr val="tx1"/>
                </a:solidFill>
                <a:latin typeface="+mj-lt"/>
                <a:ea typeface="Trebuchet MS"/>
                <a:cs typeface="Trebuchet MS"/>
                <a:sym typeface="Trebuchet MS"/>
              </a:rPr>
              <a:t>lowercase.</a:t>
            </a:r>
            <a:endParaRPr lang="en-US" sz="1800" dirty="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all attributes must have a value, and must use double- or </a:t>
            </a:r>
            <a:r>
              <a:rPr lang="en-US" sz="1800" dirty="0" smtClean="0">
                <a:solidFill>
                  <a:schemeClr val="tx1"/>
                </a:solidFill>
                <a:latin typeface="+mj-lt"/>
                <a:ea typeface="Trebuchet MS"/>
                <a:cs typeface="Trebuchet MS"/>
                <a:sym typeface="Trebuchet MS"/>
              </a:rPr>
              <a:t>single-quotes.</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As with PHP, HTML indentation should always reflect logical structure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Use </a:t>
            </a:r>
            <a:r>
              <a:rPr lang="en-US" sz="1800" dirty="0">
                <a:solidFill>
                  <a:schemeClr val="tx1"/>
                </a:solidFill>
                <a:latin typeface="+mj-lt"/>
                <a:ea typeface="Trebuchet MS"/>
                <a:cs typeface="Trebuchet MS"/>
                <a:sym typeface="Trebuchet MS"/>
              </a:rPr>
              <a:t>tabs and not spaces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When mixing PHP and HTML together, indent PHP blocks to match the surrounding HTML code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Closing </a:t>
            </a:r>
            <a:r>
              <a:rPr lang="en-US" sz="1800" dirty="0">
                <a:solidFill>
                  <a:schemeClr val="tx1"/>
                </a:solidFill>
                <a:latin typeface="+mj-lt"/>
                <a:ea typeface="Trebuchet MS"/>
                <a:cs typeface="Trebuchet MS"/>
                <a:sym typeface="Trebuchet MS"/>
              </a:rPr>
              <a:t>PHP blocks should match the same indentation level as the opening block.</a:t>
            </a:r>
            <a:endParaRPr lang="en-US" sz="1800" dirty="0" smtClean="0">
              <a:solidFill>
                <a:schemeClr val="tx1"/>
              </a:solidFill>
              <a:latin typeface="+mj-lt"/>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30666489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Final Project Deadlines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1264605730"/>
              </p:ext>
            </p:extLst>
          </p:nvPr>
        </p:nvGraphicFramePr>
        <p:xfrm>
          <a:off x="398072" y="1484030"/>
          <a:ext cx="10050072" cy="3107958"/>
        </p:xfrm>
        <a:graphic>
          <a:graphicData uri="http://schemas.openxmlformats.org/drawingml/2006/table">
            <a:tbl>
              <a:tblPr firstRow="1" bandRow="1">
                <a:tableStyleId>{E7242D0C-D581-4978-9B99-422EE5C5FC12}</a:tableStyleId>
              </a:tblPr>
              <a:tblGrid>
                <a:gridCol w="891231"/>
                <a:gridCol w="5980927"/>
                <a:gridCol w="3177914"/>
              </a:tblGrid>
              <a:tr h="517993">
                <a:tc>
                  <a:txBody>
                    <a:bodyPr/>
                    <a:lstStyle/>
                    <a:p>
                      <a:pPr algn="ctr"/>
                      <a:r>
                        <a:rPr lang="en-US" sz="2000" dirty="0" smtClean="0"/>
                        <a:t>S.NO</a:t>
                      </a:r>
                      <a:endParaRPr lang="en-US" sz="2000" dirty="0"/>
                    </a:p>
                  </a:txBody>
                  <a:tcPr/>
                </a:tc>
                <a:tc>
                  <a:txBody>
                    <a:bodyPr/>
                    <a:lstStyle/>
                    <a:p>
                      <a:pPr algn="ctr"/>
                      <a:r>
                        <a:rPr lang="en-US" sz="2000" dirty="0" smtClean="0"/>
                        <a:t>Poject Section</a:t>
                      </a:r>
                      <a:endParaRPr lang="en-US" sz="2000" dirty="0"/>
                    </a:p>
                  </a:txBody>
                  <a:tcPr/>
                </a:tc>
                <a:tc>
                  <a:txBody>
                    <a:bodyPr/>
                    <a:lstStyle/>
                    <a:p>
                      <a:pPr algn="ctr"/>
                      <a:r>
                        <a:rPr lang="en-US" sz="2000" dirty="0" smtClean="0"/>
                        <a:t>Last Date</a:t>
                      </a:r>
                      <a:endParaRPr lang="en-US" sz="2000" dirty="0"/>
                    </a:p>
                  </a:txBody>
                  <a:tcPr/>
                </a:tc>
              </a:tr>
              <a:tr h="517993">
                <a:tc>
                  <a:txBody>
                    <a:bodyPr/>
                    <a:lstStyle/>
                    <a:p>
                      <a:pPr algn="ctr"/>
                      <a:r>
                        <a:rPr lang="en-US" sz="1600" dirty="0" smtClean="0"/>
                        <a:t>1</a:t>
                      </a:r>
                      <a:endParaRPr lang="en-US" sz="1600" dirty="0"/>
                    </a:p>
                  </a:txBody>
                  <a:tcPr/>
                </a:tc>
                <a:tc>
                  <a:txBody>
                    <a:bodyPr/>
                    <a:lstStyle/>
                    <a:p>
                      <a:r>
                        <a:rPr lang="en-US" sz="1600" dirty="0" smtClean="0"/>
                        <a:t>Design Phase (Database</a:t>
                      </a:r>
                      <a:r>
                        <a:rPr lang="en-US" sz="1600" baseline="0" dirty="0" smtClean="0"/>
                        <a:t> ERD</a:t>
                      </a:r>
                      <a:r>
                        <a:rPr lang="en-US" sz="1600" dirty="0" smtClean="0"/>
                        <a:t>)</a:t>
                      </a:r>
                      <a:endParaRPr lang="en-US" sz="1600" dirty="0"/>
                    </a:p>
                  </a:txBody>
                  <a:tcPr/>
                </a:tc>
                <a:tc>
                  <a:txBody>
                    <a:bodyPr/>
                    <a:lstStyle/>
                    <a:p>
                      <a:pPr algn="ctr"/>
                      <a:r>
                        <a:rPr lang="en-US" sz="1600" dirty="0" smtClean="0"/>
                        <a:t>28</a:t>
                      </a:r>
                      <a:r>
                        <a:rPr lang="en-US" sz="1600" baseline="0" dirty="0" smtClean="0"/>
                        <a:t> April, 2022</a:t>
                      </a:r>
                    </a:p>
                  </a:txBody>
                  <a:tcPr/>
                </a:tc>
              </a:tr>
              <a:tr h="517993">
                <a:tc>
                  <a:txBody>
                    <a:bodyPr/>
                    <a:lstStyle/>
                    <a:p>
                      <a:pPr algn="ctr"/>
                      <a:r>
                        <a:rPr lang="en-US" sz="1600" dirty="0" smtClean="0"/>
                        <a:t>3</a:t>
                      </a:r>
                      <a:endParaRPr lang="en-US" sz="1600" dirty="0"/>
                    </a:p>
                  </a:txBody>
                  <a:tcPr/>
                </a:tc>
                <a:tc>
                  <a:txBody>
                    <a:bodyPr/>
                    <a:lstStyle/>
                    <a:p>
                      <a:r>
                        <a:rPr lang="en-US" sz="1600" dirty="0" smtClean="0"/>
                        <a:t>Frontend Design (All Panels)</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After </a:t>
                      </a:r>
                      <a:r>
                        <a:rPr lang="en-US" sz="1400" b="1" i="0" u="none" strike="noStrike" cap="none" baseline="0" dirty="0" err="1" smtClean="0">
                          <a:solidFill>
                            <a:schemeClr val="dk1"/>
                          </a:solidFill>
                          <a:effectLst/>
                          <a:latin typeface="Trebuchet MS"/>
                          <a:ea typeface="Trebuchet MS"/>
                          <a:cs typeface="Trebuchet MS"/>
                          <a:sym typeface="Arial"/>
                          <a:rtl val="0"/>
                        </a:rPr>
                        <a:t>Eid</a:t>
                      </a:r>
                      <a:r>
                        <a:rPr lang="en-US" sz="1400" b="1" i="0" u="none" strike="noStrike" cap="none" baseline="0" dirty="0" smtClean="0">
                          <a:solidFill>
                            <a:schemeClr val="dk1"/>
                          </a:solidFill>
                          <a:effectLst/>
                          <a:latin typeface="Trebuchet MS"/>
                          <a:ea typeface="Trebuchet MS"/>
                          <a:cs typeface="Trebuchet MS"/>
                          <a:sym typeface="Arial"/>
                          <a:rtl val="0"/>
                        </a:rPr>
                        <a:t>-Al-</a:t>
                      </a:r>
                      <a:r>
                        <a:rPr lang="en-US" sz="1400" b="1" i="0" u="none" strike="noStrike" cap="none" baseline="0" dirty="0" err="1" smtClean="0">
                          <a:solidFill>
                            <a:schemeClr val="dk1"/>
                          </a:solidFill>
                          <a:effectLst/>
                          <a:latin typeface="Trebuchet MS"/>
                          <a:ea typeface="Trebuchet MS"/>
                          <a:cs typeface="Trebuchet MS"/>
                          <a:sym typeface="Arial"/>
                          <a:rtl val="0"/>
                        </a:rPr>
                        <a:t>Fitr</a:t>
                      </a:r>
                      <a:r>
                        <a:rPr lang="en-US" sz="1400" b="1" i="0" u="none" strike="noStrike" cap="none" baseline="0" dirty="0" smtClean="0">
                          <a:solidFill>
                            <a:schemeClr val="dk1"/>
                          </a:solidFill>
                          <a:effectLst/>
                          <a:latin typeface="Trebuchet MS"/>
                          <a:ea typeface="Trebuchet MS"/>
                          <a:cs typeface="Trebuchet MS"/>
                          <a:sym typeface="Arial"/>
                          <a:rtl val="0"/>
                        </a:rPr>
                        <a:t> Holidays</a:t>
                      </a:r>
                      <a:endParaRPr lang="en-US" sz="1600" baseline="0" dirty="0" smtClean="0"/>
                    </a:p>
                  </a:txBody>
                  <a:tcPr/>
                </a:tc>
              </a:tr>
              <a:tr h="517993">
                <a:tc>
                  <a:txBody>
                    <a:bodyPr/>
                    <a:lstStyle/>
                    <a:p>
                      <a:pPr algn="ctr"/>
                      <a:r>
                        <a:rPr lang="en-US" sz="1600" dirty="0" smtClean="0"/>
                        <a:t>5</a:t>
                      </a:r>
                      <a:endParaRPr lang="en-US" sz="1600" dirty="0"/>
                    </a:p>
                  </a:txBody>
                  <a:tcPr/>
                </a:tc>
                <a:tc>
                  <a:txBody>
                    <a:bodyPr/>
                    <a:lstStyle/>
                    <a:p>
                      <a:r>
                        <a:rPr lang="en-US" sz="1600" dirty="0" smtClean="0"/>
                        <a:t>Coding Phase-1</a:t>
                      </a:r>
                      <a:endParaRPr lang="en-US" sz="1600" dirty="0"/>
                    </a:p>
                  </a:txBody>
                  <a:tcPr/>
                </a:tc>
                <a:tc>
                  <a:txBody>
                    <a:bodyPr/>
                    <a:lstStyle/>
                    <a:p>
                      <a:pPr algn="ctr"/>
                      <a:r>
                        <a:rPr lang="en-US" sz="1600" baseline="0" dirty="0" smtClean="0"/>
                        <a:t>16 May, 2022</a:t>
                      </a:r>
                      <a:endParaRPr lang="en-US" sz="1600" dirty="0"/>
                    </a:p>
                  </a:txBody>
                  <a:tcPr/>
                </a:tc>
              </a:tr>
              <a:tr h="517993">
                <a:tc>
                  <a:txBody>
                    <a:bodyPr/>
                    <a:lstStyle/>
                    <a:p>
                      <a:pPr algn="ctr"/>
                      <a:r>
                        <a:rPr lang="en-US" sz="1600" dirty="0" smtClean="0"/>
                        <a:t>7</a:t>
                      </a:r>
                      <a:endParaRPr lang="en-US" sz="1600" dirty="0"/>
                    </a:p>
                  </a:txBody>
                  <a:tcPr/>
                </a:tc>
                <a:tc>
                  <a:txBody>
                    <a:bodyPr/>
                    <a:lstStyle/>
                    <a:p>
                      <a:r>
                        <a:rPr lang="en-US" sz="1600" dirty="0" smtClean="0"/>
                        <a:t>Coding Phase-2</a:t>
                      </a:r>
                      <a:endParaRPr lang="en-US" sz="1600" dirty="0"/>
                    </a:p>
                  </a:txBody>
                  <a:tcPr/>
                </a:tc>
                <a:tc>
                  <a:txBody>
                    <a:bodyPr/>
                    <a:lstStyle/>
                    <a:p>
                      <a:pPr algn="ctr"/>
                      <a:r>
                        <a:rPr lang="en-US" sz="1600" baseline="0" dirty="0" smtClean="0"/>
                        <a:t>24 May, 2022</a:t>
                      </a:r>
                      <a:endParaRPr lang="en-US" sz="1600" dirty="0"/>
                    </a:p>
                  </a:txBody>
                  <a:tcPr/>
                </a:tc>
              </a:tr>
              <a:tr h="517993">
                <a:tc>
                  <a:txBody>
                    <a:bodyPr/>
                    <a:lstStyle/>
                    <a:p>
                      <a:pPr algn="ctr"/>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Whole</a:t>
                      </a:r>
                      <a:r>
                        <a:rPr lang="en-US" sz="1600" baseline="0" dirty="0" smtClean="0"/>
                        <a:t> Project Presentation</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25-26 May,</a:t>
                      </a:r>
                      <a:r>
                        <a:rPr lang="en-US" sz="1600" baseline="0" dirty="0" smtClean="0"/>
                        <a:t> 2022</a:t>
                      </a:r>
                      <a:endParaRPr lang="en-US" sz="1600" dirty="0" smtClean="0"/>
                    </a:p>
                  </a:txBody>
                  <a:tcPr/>
                </a:tc>
              </a:tr>
            </a:tbl>
          </a:graphicData>
        </a:graphic>
      </p:graphicFrame>
    </p:spTree>
    <p:extLst>
      <p:ext uri="{BB962C8B-B14F-4D97-AF65-F5344CB8AC3E}">
        <p14:creationId xmlns:p14="http://schemas.microsoft.com/office/powerpoint/2010/main" val="23692045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158" name="Shape 158"/>
          <p:cNvGraphicFramePr/>
          <p:nvPr>
            <p:extLst>
              <p:ext uri="{D42A27DB-BD31-4B8C-83A1-F6EECF244321}">
                <p14:modId xmlns:p14="http://schemas.microsoft.com/office/powerpoint/2010/main" val="1816091491"/>
              </p:ext>
            </p:extLst>
          </p:nvPr>
        </p:nvGraphicFramePr>
        <p:xfrm>
          <a:off x="710913" y="2050418"/>
          <a:ext cx="8596300" cy="3175080"/>
        </p:xfrm>
        <a:graphic>
          <a:graphicData uri="http://schemas.openxmlformats.org/drawingml/2006/table">
            <a:tbl>
              <a:tblPr firstRow="1" bandRow="1">
                <a:noFill/>
                <a:tableStyleId>{E7242D0C-D581-4978-9B99-422EE5C5FC12}</a:tableStyleId>
              </a:tblPr>
              <a:tblGrid>
                <a:gridCol w="4298150"/>
                <a:gridCol w="4298150"/>
              </a:tblGrid>
              <a:tr h="370850">
                <a:tc gridSpan="2">
                  <a:txBody>
                    <a:bodyPr/>
                    <a:lstStyle/>
                    <a:p>
                      <a:pPr algn="ctr"/>
                      <a:r>
                        <a:rPr lang="en-US" sz="3200" b="1" dirty="0" smtClean="0">
                          <a:solidFill>
                            <a:schemeClr val="tx1"/>
                          </a:solidFill>
                          <a:effectLst>
                            <a:outerShdw blurRad="38100" dist="38100" dir="2700000" algn="tl">
                              <a:srgbClr val="000000">
                                <a:alpha val="43137"/>
                              </a:srgbClr>
                            </a:outerShdw>
                          </a:effectLst>
                          <a:latin typeface="Algerian" panose="04020705040A02060702" pitchFamily="82" charset="0"/>
                        </a:rPr>
                        <a:t>System Information</a:t>
                      </a:r>
                      <a:endParaRPr sz="2000" b="1" dirty="0">
                        <a:solidFill>
                          <a:schemeClr val="tx1"/>
                        </a:solidFill>
                        <a:effectLst>
                          <a:outerShdw blurRad="38100" dist="38100" dir="2700000" algn="tl">
                            <a:srgbClr val="000000">
                              <a:alpha val="43137"/>
                            </a:srgbClr>
                          </a:outerShdw>
                        </a:effectLst>
                        <a:latin typeface="Algerian" panose="04020705040A02060702" pitchFamily="82" charset="0"/>
                      </a:endParaRPr>
                    </a:p>
                  </a:txBody>
                  <a:tcPr marL="91450" marR="91450" marT="45725" marB="45725"/>
                </a:tc>
                <a:tc hMerge="1">
                  <a:txBody>
                    <a:bodyPr/>
                    <a:lstStyle/>
                    <a:p>
                      <a:endParaRPr dirty="0"/>
                    </a:p>
                  </a:txBody>
                  <a:tcPr marL="91450" marR="91450" marT="45725" marB="45725"/>
                </a:tc>
              </a:tr>
              <a:tr h="370850">
                <a:tc>
                  <a:txBody>
                    <a:bodyPr/>
                    <a:lstStyle/>
                    <a:p>
                      <a:pPr marL="0" lvl="0" algn="l" rtl="0">
                        <a:spcBef>
                          <a:spcPts val="0"/>
                        </a:spcBef>
                        <a:buSzPct val="25000"/>
                        <a:buNone/>
                      </a:pPr>
                      <a:r>
                        <a:rPr lang="en-US" dirty="0"/>
                        <a:t>Platform:</a:t>
                      </a:r>
                    </a:p>
                  </a:txBody>
                  <a:tcPr marL="91450" marR="91450" marT="45725" marB="45725"/>
                </a:tc>
                <a:tc>
                  <a:txBody>
                    <a:bodyPr/>
                    <a:lstStyle/>
                    <a:p>
                      <a:pPr marL="0" lvl="0" algn="l" rtl="0">
                        <a:spcBef>
                          <a:spcPts val="0"/>
                        </a:spcBef>
                        <a:buSzPct val="25000"/>
                        <a:buNone/>
                      </a:pPr>
                      <a:r>
                        <a:rPr lang="en-US" dirty="0"/>
                        <a:t>Web</a:t>
                      </a:r>
                    </a:p>
                  </a:txBody>
                  <a:tcPr marL="91450" marR="91450" marT="45725" marB="45725"/>
                </a:tc>
              </a:tr>
              <a:tr h="370850">
                <a:tc>
                  <a:txBody>
                    <a:bodyPr/>
                    <a:lstStyle/>
                    <a:p>
                      <a:pPr marL="0" lvl="0" algn="l" rtl="0">
                        <a:spcBef>
                          <a:spcPts val="0"/>
                        </a:spcBef>
                        <a:buSzPct val="25000"/>
                        <a:buNone/>
                      </a:pPr>
                      <a:r>
                        <a:rPr lang="en-US" dirty="0"/>
                        <a:t>Client</a:t>
                      </a:r>
                      <a:r>
                        <a:rPr lang="en-US" baseline="0" dirty="0"/>
                        <a:t> Side Technology</a:t>
                      </a:r>
                    </a:p>
                  </a:txBody>
                  <a:tcPr marL="91450" marR="91450" marT="45725" marB="45725"/>
                </a:tc>
                <a:tc>
                  <a:txBody>
                    <a:bodyPr/>
                    <a:lstStyle/>
                    <a:p>
                      <a:pPr marL="0" lvl="0" algn="l" rtl="0">
                        <a:spcBef>
                          <a:spcPts val="0"/>
                        </a:spcBef>
                        <a:buSzPct val="25000"/>
                        <a:buNone/>
                      </a:pPr>
                      <a:r>
                        <a:rPr lang="en-US" dirty="0"/>
                        <a:t>HTML, JavaScript, </a:t>
                      </a:r>
                      <a:r>
                        <a:rPr lang="en-US" dirty="0" smtClean="0"/>
                        <a:t>CSS, AJAX, Bootstrap</a:t>
                      </a:r>
                      <a:endParaRPr lang="en-US" dirty="0"/>
                    </a:p>
                  </a:txBody>
                  <a:tcPr marL="91450" marR="91450" marT="45725" marB="45725"/>
                </a:tc>
              </a:tr>
              <a:tr h="370850">
                <a:tc>
                  <a:txBody>
                    <a:bodyPr/>
                    <a:lstStyle/>
                    <a:p>
                      <a:pPr marL="0" lvl="0" algn="l" rtl="0">
                        <a:spcBef>
                          <a:spcPts val="0"/>
                        </a:spcBef>
                        <a:buSzPct val="25000"/>
                        <a:buNone/>
                      </a:pPr>
                      <a:r>
                        <a:rPr lang="en-US"/>
                        <a:t>Server Side Technology</a:t>
                      </a:r>
                    </a:p>
                  </a:txBody>
                  <a:tcPr marL="91450" marR="91450" marT="45725" marB="45725"/>
                </a:tc>
                <a:tc>
                  <a:txBody>
                    <a:bodyPr/>
                    <a:lstStyle/>
                    <a:p>
                      <a:pPr marL="0" lvl="0" algn="l" rtl="0">
                        <a:spcBef>
                          <a:spcPts val="0"/>
                        </a:spcBef>
                        <a:buSzPct val="25000"/>
                        <a:buNone/>
                      </a:pPr>
                      <a:r>
                        <a:rPr lang="en-US" dirty="0" smtClean="0"/>
                        <a:t>PHP</a:t>
                      </a:r>
                      <a:endParaRPr lang="en-US" dirty="0"/>
                    </a:p>
                  </a:txBody>
                  <a:tcPr marL="91450" marR="91450" marT="45725" marB="45725"/>
                </a:tc>
              </a:tr>
              <a:tr h="370850">
                <a:tc>
                  <a:txBody>
                    <a:bodyPr/>
                    <a:lstStyle/>
                    <a:p>
                      <a:pPr marL="0" lvl="0" algn="l" rtl="0">
                        <a:spcBef>
                          <a:spcPts val="0"/>
                        </a:spcBef>
                        <a:buSzPct val="25000"/>
                        <a:buNone/>
                      </a:pPr>
                      <a:r>
                        <a:rPr lang="en-US"/>
                        <a:t>Database:</a:t>
                      </a:r>
                    </a:p>
                  </a:txBody>
                  <a:tcPr marL="91450" marR="91450" marT="45725" marB="45725"/>
                </a:tc>
                <a:tc>
                  <a:txBody>
                    <a:bodyPr/>
                    <a:lstStyle/>
                    <a:p>
                      <a:pPr marL="0" lvl="0" algn="l" rtl="0">
                        <a:spcBef>
                          <a:spcPts val="0"/>
                        </a:spcBef>
                        <a:buSzPct val="25000"/>
                        <a:buNone/>
                      </a:pPr>
                      <a:r>
                        <a:rPr lang="en-US" sz="1400" b="0" i="0" u="none" strike="noStrike" cap="none" baseline="0" dirty="0" err="1" smtClean="0">
                          <a:solidFill>
                            <a:schemeClr val="dk1"/>
                          </a:solidFill>
                          <a:effectLst/>
                          <a:latin typeface="Trebuchet MS"/>
                          <a:ea typeface="Trebuchet MS"/>
                          <a:cs typeface="Trebuchet MS"/>
                          <a:sym typeface="Arial"/>
                          <a:rtl val="0"/>
                        </a:rPr>
                        <a:t>MySQLi</a:t>
                      </a:r>
                      <a:endParaRPr lang="en-US" dirty="0"/>
                    </a:p>
                  </a:txBody>
                  <a:tcPr marL="91450" marR="91450" marT="45725" marB="45725"/>
                </a:tc>
              </a:tr>
              <a:tr h="370850">
                <a:tc>
                  <a:txBody>
                    <a:bodyPr/>
                    <a:lstStyle/>
                    <a:p>
                      <a:pPr marL="0" lvl="0" algn="l" rtl="0">
                        <a:spcBef>
                          <a:spcPts val="0"/>
                        </a:spcBef>
                        <a:buSzPct val="25000"/>
                        <a:buNone/>
                      </a:pPr>
                      <a:r>
                        <a:rPr lang="en-US" dirty="0"/>
                        <a:t>UI</a:t>
                      </a:r>
                    </a:p>
                  </a:txBody>
                  <a:tcPr marL="91450" marR="91450" marT="45725" marB="45725"/>
                </a:tc>
                <a:tc>
                  <a:txBody>
                    <a:bodyPr/>
                    <a:lstStyle/>
                    <a:p>
                      <a:pPr marL="0" lvl="0" algn="l" rtl="0">
                        <a:spcBef>
                          <a:spcPts val="0"/>
                        </a:spcBef>
                        <a:buSzPct val="25000"/>
                        <a:buNone/>
                      </a:pPr>
                      <a:r>
                        <a:rPr lang="en-US" dirty="0"/>
                        <a:t>Cross</a:t>
                      </a:r>
                      <a:r>
                        <a:rPr lang="en-US" baseline="0" dirty="0"/>
                        <a:t> Browser Modern Design.</a:t>
                      </a:r>
                    </a:p>
                  </a:txBody>
                  <a:tcPr marL="91450" marR="91450" marT="45725" marB="45725"/>
                </a:tc>
              </a:tr>
              <a:tr h="370850">
                <a:tc>
                  <a:txBody>
                    <a:bodyPr/>
                    <a:lstStyle/>
                    <a:p>
                      <a:pPr marL="0" lvl="0" algn="l" rtl="0">
                        <a:spcBef>
                          <a:spcPts val="0"/>
                        </a:spcBef>
                        <a:buSzPct val="25000"/>
                        <a:buNone/>
                      </a:pPr>
                      <a:r>
                        <a:rPr lang="en-US" dirty="0"/>
                        <a:t>Reference</a:t>
                      </a:r>
                      <a:r>
                        <a:rPr lang="en-US" baseline="0" dirty="0"/>
                        <a:t> Site</a:t>
                      </a:r>
                    </a:p>
                  </a:txBody>
                  <a:tcPr marL="91450" marR="91450" marT="45725" marB="45725"/>
                </a:tc>
                <a:tc>
                  <a:txBody>
                    <a:bodyPr/>
                    <a:lstStyle/>
                    <a:p>
                      <a:pPr marL="0" lvl="0" algn="l" rtl="0">
                        <a:spcBef>
                          <a:spcPts val="0"/>
                        </a:spcBef>
                        <a:buSzPct val="25000"/>
                        <a:buNone/>
                      </a:pPr>
                      <a:r>
                        <a:rPr lang="en-US" dirty="0" smtClean="0"/>
                        <a:t>https://news.usindh.edu.pk/</a:t>
                      </a:r>
                      <a:endParaRPr lang="en-US" dirty="0"/>
                    </a:p>
                  </a:txBody>
                  <a:tcPr marL="91450" marR="91450" marT="45725" marB="45725"/>
                </a:tc>
              </a:tr>
              <a:tr h="370850">
                <a:tc>
                  <a:txBody>
                    <a:bodyPr/>
                    <a:lstStyle/>
                    <a:p>
                      <a:endParaRPr dirty="0"/>
                    </a:p>
                  </a:txBody>
                  <a:tcPr marL="91450" marR="91450" marT="45725" marB="45725"/>
                </a:tc>
                <a:tc>
                  <a:txBody>
                    <a:bodyPr/>
                    <a:lstStyle/>
                    <a:p>
                      <a:endParaRPr dirty="0"/>
                    </a:p>
                  </a:txBody>
                  <a:tcPr marL="91450" marR="91450" marT="45725" marB="45725"/>
                </a:tc>
              </a:tr>
            </a:tbl>
          </a:graphicData>
        </a:graphic>
      </p:graphicFrame>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Shape 164"/>
          <p:cNvSpPr txBox="1">
            <a:spLocks noGrp="1"/>
          </p:cNvSpPr>
          <p:nvPr>
            <p:ph type="body" idx="1"/>
          </p:nvPr>
        </p:nvSpPr>
        <p:spPr>
          <a:xfrm>
            <a:off x="677333" y="1928573"/>
            <a:ext cx="8596668" cy="3880773"/>
          </a:xfrm>
          <a:prstGeom prst="rect">
            <a:avLst/>
          </a:prstGeom>
          <a:noFill/>
          <a:ln>
            <a:noFill/>
          </a:ln>
        </p:spPr>
        <p:txBody>
          <a:bodyPr lIns="91425" tIns="45700" rIns="91425" bIns="45700" anchor="t" anchorCtr="0">
            <a:noAutofit/>
          </a:bodyPr>
          <a:lstStyle/>
          <a:p>
            <a:pPr lvl="0" indent="-342900">
              <a:spcBef>
                <a:spcPts val="0"/>
              </a:spcBef>
              <a:buSzPct val="80000"/>
            </a:pPr>
            <a:r>
              <a:rPr lang="en-US" sz="2400" dirty="0">
                <a:solidFill>
                  <a:schemeClr val="tx1"/>
                </a:solidFill>
                <a:latin typeface="+mj-lt"/>
                <a:ea typeface="Trebuchet MS"/>
                <a:cs typeface="Trebuchet MS"/>
                <a:sym typeface="Trebuchet MS"/>
              </a:rPr>
              <a:t>This Software Application may consist two type of </a:t>
            </a:r>
            <a:r>
              <a:rPr lang="en-US" sz="2400" dirty="0" smtClean="0">
                <a:solidFill>
                  <a:schemeClr val="tx1"/>
                </a:solidFill>
                <a:latin typeface="+mj-lt"/>
                <a:ea typeface="Trebuchet MS"/>
                <a:cs typeface="Trebuchet MS"/>
                <a:sym typeface="Trebuchet MS"/>
              </a:rPr>
              <a:t>users.</a:t>
            </a:r>
            <a:endParaRPr lang="en-US" sz="2400" b="0" i="0" u="none" strike="noStrike" cap="none" baseline="0" dirty="0">
              <a:solidFill>
                <a:schemeClr val="tx1"/>
              </a:solidFill>
              <a:latin typeface="+mj-lt"/>
              <a:ea typeface="Trebuchet MS"/>
              <a:cs typeface="Trebuchet MS"/>
              <a:sym typeface="Trebuchet MS"/>
            </a:endParaRPr>
          </a:p>
          <a:p>
            <a:pPr marL="342900" marR="0" lvl="0" indent="-342900" algn="l" rtl="0">
              <a:spcBef>
                <a:spcPts val="1000"/>
              </a:spcBef>
              <a:spcAft>
                <a:spcPts val="0"/>
              </a:spcAft>
              <a:buClr>
                <a:schemeClr val="accent1"/>
              </a:buClr>
              <a:buSzPct val="80000"/>
              <a:buFont typeface="Trebuchet MS"/>
              <a:buChar char=""/>
            </a:pPr>
            <a:r>
              <a:rPr lang="en-US" sz="2400" b="0" i="0" u="none" strike="noStrike" cap="none" baseline="0" dirty="0" smtClean="0">
                <a:solidFill>
                  <a:schemeClr val="tx1"/>
                </a:solidFill>
                <a:latin typeface="+mj-lt"/>
                <a:ea typeface="Trebuchet MS"/>
                <a:cs typeface="Trebuchet MS"/>
                <a:sym typeface="Trebuchet MS"/>
              </a:rPr>
              <a:t>Administrator</a:t>
            </a:r>
          </a:p>
          <a:p>
            <a:pPr lvl="1"/>
            <a:r>
              <a:rPr lang="en-US" sz="1800" dirty="0" smtClean="0">
                <a:latin typeface="+mj-lt"/>
              </a:rPr>
              <a:t>Administrator </a:t>
            </a:r>
            <a:r>
              <a:rPr lang="en-US" sz="1800" dirty="0">
                <a:latin typeface="+mj-lt"/>
              </a:rPr>
              <a:t>is the controller of all the </a:t>
            </a:r>
            <a:r>
              <a:rPr lang="en-US" sz="1800" dirty="0" smtClean="0">
                <a:latin typeface="+mj-lt"/>
              </a:rPr>
              <a:t>users </a:t>
            </a:r>
            <a:r>
              <a:rPr lang="en-US" sz="1800" dirty="0">
                <a:latin typeface="+mj-lt"/>
              </a:rPr>
              <a:t>and maintaining </a:t>
            </a:r>
            <a:r>
              <a:rPr lang="en-US" sz="1800" dirty="0" smtClean="0">
                <a:latin typeface="+mj-lt"/>
              </a:rPr>
              <a:t>all content </a:t>
            </a:r>
            <a:r>
              <a:rPr lang="en-US" sz="1800" dirty="0">
                <a:latin typeface="+mj-lt"/>
              </a:rPr>
              <a:t>in this site</a:t>
            </a:r>
            <a:r>
              <a:rPr lang="en-US" sz="1800" dirty="0" smtClean="0">
                <a:latin typeface="+mj-lt"/>
              </a:rPr>
              <a:t>.</a:t>
            </a:r>
            <a:endParaRPr lang="en-US" sz="1800" b="0" i="0" u="none" strike="noStrike" cap="none" baseline="0" dirty="0" smtClean="0">
              <a:solidFill>
                <a:schemeClr val="tx1"/>
              </a:solidFill>
              <a:latin typeface="+mj-lt"/>
              <a:ea typeface="Trebuchet MS"/>
              <a:cs typeface="Trebuchet MS"/>
              <a:sym typeface="Trebuchet MS"/>
            </a:endParaRPr>
          </a:p>
          <a:p>
            <a:pPr marL="342900" marR="0" lvl="0" indent="-342900" algn="l" rtl="0">
              <a:spcBef>
                <a:spcPts val="1000"/>
              </a:spcBef>
              <a:spcAft>
                <a:spcPts val="0"/>
              </a:spcAft>
              <a:buClr>
                <a:schemeClr val="accent1"/>
              </a:buClr>
              <a:buSzPct val="80000"/>
              <a:buFont typeface="Trebuchet MS"/>
              <a:buChar char=""/>
            </a:pPr>
            <a:r>
              <a:rPr lang="en-US" sz="2400" dirty="0" smtClean="0">
                <a:solidFill>
                  <a:schemeClr val="tx1"/>
                </a:solidFill>
                <a:latin typeface="+mj-lt"/>
                <a:ea typeface="Trebuchet MS"/>
                <a:cs typeface="Trebuchet MS"/>
                <a:sym typeface="Trebuchet MS"/>
              </a:rPr>
              <a:t>User</a:t>
            </a:r>
          </a:p>
          <a:p>
            <a:pPr lvl="1" indent="-342900">
              <a:buSzPct val="80000"/>
            </a:pPr>
            <a:r>
              <a:rPr lang="en-US" sz="1800" dirty="0" smtClean="0">
                <a:latin typeface="+mj-lt"/>
              </a:rPr>
              <a:t>Registered </a:t>
            </a:r>
            <a:r>
              <a:rPr lang="en-US" sz="1800" dirty="0">
                <a:latin typeface="+mj-lt"/>
              </a:rPr>
              <a:t>person in this site</a:t>
            </a:r>
          </a:p>
          <a:p>
            <a:pPr marL="342900" marR="0" lvl="0" indent="-342900" algn="l" rtl="0">
              <a:spcBef>
                <a:spcPts val="1000"/>
              </a:spcBef>
              <a:spcAft>
                <a:spcPts val="0"/>
              </a:spcAft>
              <a:buClr>
                <a:schemeClr val="accent1"/>
              </a:buClr>
              <a:buSzPct val="80000"/>
              <a:buFont typeface="Trebuchet MS"/>
              <a:buChar char=""/>
            </a:pPr>
            <a:endParaRPr lang="en-US" sz="2400" b="0" i="0" u="none" strike="noStrike" cap="none" baseline="0" dirty="0">
              <a:solidFill>
                <a:schemeClr val="tx1"/>
              </a:solidFill>
              <a:latin typeface="+mj-lt"/>
              <a:ea typeface="Trebuchet MS"/>
              <a:cs typeface="Trebuchet MS"/>
              <a:sym typeface="Trebuchet MS"/>
            </a:endParaRPr>
          </a:p>
          <a:p>
            <a:endParaRPr lang="en-US" sz="2400" b="0" i="0" u="none" strike="noStrike" cap="none" baseline="0" dirty="0">
              <a:solidFill>
                <a:schemeClr val="tx1"/>
              </a:solidFill>
              <a:latin typeface="Trebuchet MS"/>
              <a:ea typeface="Trebuchet MS"/>
              <a:cs typeface="Trebuchet MS"/>
              <a:sym typeface="Trebuchet MS"/>
            </a:endParaRPr>
          </a:p>
        </p:txBody>
      </p:sp>
      <p:sp>
        <p:nvSpPr>
          <p:cNvPr id="8"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8149" y="1944048"/>
            <a:ext cx="9694967" cy="4757002"/>
          </a:xfrm>
        </p:spPr>
        <p:txBody>
          <a:bodyPr/>
          <a:lstStyle/>
          <a:p>
            <a:pPr marL="91441" indent="0">
              <a:buNone/>
            </a:pPr>
            <a:r>
              <a:rPr lang="en-US" sz="2800" b="1" dirty="0" smtClean="0">
                <a:solidFill>
                  <a:schemeClr val="accent1">
                    <a:lumMod val="75000"/>
                  </a:schemeClr>
                </a:solidFill>
                <a:latin typeface="+mj-lt"/>
              </a:rPr>
              <a:t>Main Features:</a:t>
            </a:r>
            <a:endParaRPr lang="en-US" sz="2800" b="1" dirty="0">
              <a:solidFill>
                <a:schemeClr val="accent1">
                  <a:lumMod val="75000"/>
                </a:schemeClr>
              </a:solidFill>
              <a:latin typeface="+mj-lt"/>
            </a:endParaRPr>
          </a:p>
          <a:p>
            <a:pPr lvl="2"/>
            <a:r>
              <a:rPr lang="en-US" sz="1800" dirty="0"/>
              <a:t>Managing </a:t>
            </a:r>
            <a:r>
              <a:rPr lang="en-US" sz="1800" dirty="0" smtClean="0"/>
              <a:t>Posts</a:t>
            </a:r>
          </a:p>
          <a:p>
            <a:pPr lvl="2"/>
            <a:r>
              <a:rPr lang="en-US" sz="1800" dirty="0"/>
              <a:t>Managing </a:t>
            </a:r>
            <a:r>
              <a:rPr lang="en-US" sz="1800" dirty="0" smtClean="0"/>
              <a:t>Categories</a:t>
            </a:r>
          </a:p>
          <a:p>
            <a:pPr lvl="2"/>
            <a:r>
              <a:rPr lang="en-US" sz="1800" dirty="0" smtClean="0"/>
              <a:t>Managing Users</a:t>
            </a:r>
          </a:p>
          <a:p>
            <a:pPr lvl="2"/>
            <a:r>
              <a:rPr lang="en-US" sz="1800" dirty="0" smtClean="0"/>
              <a:t>Managing Comments</a:t>
            </a:r>
          </a:p>
          <a:p>
            <a:pPr lvl="2"/>
            <a:r>
              <a:rPr lang="en-US" sz="1800" dirty="0" smtClean="0"/>
              <a:t>Managing Feedbacks</a:t>
            </a:r>
            <a:endParaRPr lang="en-US" sz="1800" dirty="0"/>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9793698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432" y="1624078"/>
            <a:ext cx="9730855" cy="5008733"/>
          </a:xfrm>
        </p:spPr>
        <p:txBody>
          <a:bodyPr/>
          <a:lstStyle/>
          <a:p>
            <a:pPr marL="138431" indent="0">
              <a:buNone/>
            </a:pPr>
            <a:r>
              <a:rPr lang="en-US" sz="2000" b="1" dirty="0" smtClean="0">
                <a:solidFill>
                  <a:schemeClr val="tx1"/>
                </a:solidFill>
              </a:rPr>
              <a:t>System Features (User Section)</a:t>
            </a:r>
            <a:endParaRPr lang="en-US" b="1" dirty="0" smtClean="0">
              <a:solidFill>
                <a:schemeClr val="tx1"/>
              </a:solidFill>
            </a:endParaRPr>
          </a:p>
          <a:p>
            <a:r>
              <a:rPr lang="en-US" sz="1800" b="1" dirty="0" smtClean="0">
                <a:solidFill>
                  <a:schemeClr val="tx1"/>
                </a:solidFill>
                <a:latin typeface="+mj-lt"/>
              </a:rPr>
              <a:t>Creating </a:t>
            </a:r>
            <a:r>
              <a:rPr lang="en-US" sz="1800" b="1" dirty="0">
                <a:solidFill>
                  <a:schemeClr val="tx1"/>
                </a:solidFill>
                <a:latin typeface="+mj-lt"/>
              </a:rPr>
              <a:t>a new account</a:t>
            </a:r>
            <a:endParaRPr lang="en-US" sz="1800" dirty="0">
              <a:solidFill>
                <a:schemeClr val="tx1"/>
              </a:solidFill>
              <a:latin typeface="+mj-lt"/>
            </a:endParaRPr>
          </a:p>
          <a:p>
            <a:pPr lvl="0"/>
            <a:r>
              <a:rPr lang="en-US" sz="1800" dirty="0">
                <a:solidFill>
                  <a:schemeClr val="tx1"/>
                </a:solidFill>
                <a:latin typeface="+mj-lt"/>
              </a:rPr>
              <a:t>User is allowed to create his own </a:t>
            </a:r>
            <a:r>
              <a:rPr lang="en-US" sz="1800" dirty="0" smtClean="0">
                <a:solidFill>
                  <a:schemeClr val="tx1"/>
                </a:solidFill>
                <a:latin typeface="+mj-lt"/>
              </a:rPr>
              <a:t>account.</a:t>
            </a:r>
            <a:endParaRPr lang="en-US" sz="1800" dirty="0">
              <a:solidFill>
                <a:schemeClr val="tx1"/>
              </a:solidFill>
              <a:latin typeface="+mj-lt"/>
            </a:endParaRPr>
          </a:p>
          <a:p>
            <a:pPr lvl="0"/>
            <a:r>
              <a:rPr lang="en-US" sz="1800" dirty="0">
                <a:solidFill>
                  <a:schemeClr val="tx1"/>
                </a:solidFill>
                <a:latin typeface="+mj-lt"/>
              </a:rPr>
              <a:t>According to the specifications required by the administrator, the user creates </a:t>
            </a:r>
            <a:r>
              <a:rPr lang="en-US" sz="1800" dirty="0" smtClean="0">
                <a:solidFill>
                  <a:schemeClr val="tx1"/>
                </a:solidFill>
                <a:latin typeface="+mj-lt"/>
              </a:rPr>
              <a:t>his/her </a:t>
            </a:r>
            <a:r>
              <a:rPr lang="en-US" sz="1800" dirty="0">
                <a:solidFill>
                  <a:schemeClr val="tx1"/>
                </a:solidFill>
                <a:latin typeface="+mj-lt"/>
              </a:rPr>
              <a:t>own </a:t>
            </a:r>
            <a:r>
              <a:rPr lang="en-US" sz="1800" dirty="0" smtClean="0">
                <a:solidFill>
                  <a:schemeClr val="tx1"/>
                </a:solidFill>
                <a:latin typeface="+mj-lt"/>
              </a:rPr>
              <a:t>account </a:t>
            </a:r>
            <a:r>
              <a:rPr lang="en-US" sz="1800" dirty="0">
                <a:solidFill>
                  <a:schemeClr val="tx1"/>
                </a:solidFill>
                <a:latin typeface="+mj-lt"/>
              </a:rPr>
              <a:t>and submits it to the system</a:t>
            </a:r>
            <a:r>
              <a:rPr lang="en-US" sz="1800" dirty="0" smtClean="0">
                <a:solidFill>
                  <a:schemeClr val="tx1"/>
                </a:solidFill>
                <a:latin typeface="+mj-lt"/>
              </a:rPr>
              <a:t>.</a:t>
            </a:r>
            <a:endParaRPr lang="en-US" sz="1800" dirty="0">
              <a:solidFill>
                <a:schemeClr val="tx1"/>
              </a:solidFill>
              <a:latin typeface="+mj-lt"/>
            </a:endParaRPr>
          </a:p>
          <a:p>
            <a:r>
              <a:rPr lang="en-US" sz="1800" b="1" dirty="0" smtClean="0">
                <a:solidFill>
                  <a:schemeClr val="tx1"/>
                </a:solidFill>
                <a:latin typeface="+mj-lt"/>
              </a:rPr>
              <a:t>Updating </a:t>
            </a:r>
            <a:r>
              <a:rPr lang="en-US" sz="1800" b="1" dirty="0">
                <a:solidFill>
                  <a:schemeClr val="tx1"/>
                </a:solidFill>
                <a:latin typeface="+mj-lt"/>
              </a:rPr>
              <a:t>the account</a:t>
            </a:r>
            <a:endParaRPr lang="en-US" sz="1800" dirty="0">
              <a:solidFill>
                <a:schemeClr val="tx1"/>
              </a:solidFill>
              <a:latin typeface="+mj-lt"/>
            </a:endParaRPr>
          </a:p>
          <a:p>
            <a:pPr lvl="0"/>
            <a:r>
              <a:rPr lang="en-US" sz="1800" dirty="0">
                <a:solidFill>
                  <a:schemeClr val="tx1"/>
                </a:solidFill>
                <a:latin typeface="+mj-lt"/>
              </a:rPr>
              <a:t>The user is allowed to update his/her account.</a:t>
            </a:r>
          </a:p>
          <a:p>
            <a:pPr lvl="0"/>
            <a:r>
              <a:rPr lang="en-US" sz="1800" dirty="0" smtClean="0">
                <a:solidFill>
                  <a:schemeClr val="tx1"/>
                </a:solidFill>
                <a:latin typeface="+mj-lt"/>
              </a:rPr>
              <a:t>The </a:t>
            </a:r>
            <a:r>
              <a:rPr lang="en-US" sz="1800" dirty="0">
                <a:solidFill>
                  <a:schemeClr val="tx1"/>
                </a:solidFill>
                <a:latin typeface="+mj-lt"/>
              </a:rPr>
              <a:t>user is not allowed to keep any mandatory fields blank while updating. e.g. Name, Last name, email Id etc</a:t>
            </a:r>
            <a:r>
              <a:rPr lang="en-US" sz="1800" dirty="0" smtClean="0">
                <a:solidFill>
                  <a:schemeClr val="tx1"/>
                </a:solidFill>
                <a:latin typeface="+mj-lt"/>
              </a:rPr>
              <a:t>.</a:t>
            </a:r>
            <a:endParaRPr lang="en-US" sz="1800" dirty="0">
              <a:solidFill>
                <a:schemeClr val="tx1"/>
              </a:solidFill>
              <a:latin typeface="+mj-lt"/>
            </a:endParaRPr>
          </a:p>
          <a:p>
            <a:r>
              <a:rPr lang="en-US" sz="1800" b="1" dirty="0">
                <a:solidFill>
                  <a:schemeClr val="tx1"/>
                </a:solidFill>
                <a:latin typeface="+mj-lt"/>
              </a:rPr>
              <a:t>Get forgotten password via Email</a:t>
            </a:r>
            <a:endParaRPr lang="en-US" sz="1800" dirty="0">
              <a:solidFill>
                <a:schemeClr val="tx1"/>
              </a:solidFill>
              <a:latin typeface="+mj-lt"/>
            </a:endParaRPr>
          </a:p>
          <a:p>
            <a:r>
              <a:rPr lang="en-US" sz="1800" dirty="0">
                <a:solidFill>
                  <a:schemeClr val="tx1"/>
                </a:solidFill>
                <a:latin typeface="+mj-lt"/>
              </a:rPr>
              <a:t>In case of forgotten account password, the user can receive a mail containing </a:t>
            </a:r>
            <a:r>
              <a:rPr lang="en-US" sz="1800" dirty="0" smtClean="0">
                <a:solidFill>
                  <a:schemeClr val="tx1"/>
                </a:solidFill>
                <a:latin typeface="+mj-lt"/>
              </a:rPr>
              <a:t>a password.</a:t>
            </a:r>
            <a:endParaRPr lang="en-US" sz="1800" dirty="0">
              <a:solidFill>
                <a:schemeClr val="tx1"/>
              </a:solidFill>
              <a:latin typeface="+mj-lt"/>
            </a:endParaRP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6360089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958" y="1910687"/>
            <a:ext cx="9103057" cy="4531056"/>
          </a:xfrm>
        </p:spPr>
        <p:txBody>
          <a:bodyPr/>
          <a:lstStyle/>
          <a:p>
            <a:pPr marL="91441" indent="0">
              <a:buNone/>
            </a:pPr>
            <a:r>
              <a:rPr lang="en-US" sz="2000" b="1" dirty="0"/>
              <a:t>System </a:t>
            </a:r>
            <a:r>
              <a:rPr lang="en-US" sz="2000" b="1" dirty="0" smtClean="0"/>
              <a:t>Feature (user Section) </a:t>
            </a:r>
            <a:r>
              <a:rPr lang="en-US" sz="2000" b="1" dirty="0" err="1" smtClean="0"/>
              <a:t>Cont</a:t>
            </a:r>
            <a:r>
              <a:rPr lang="en-US" sz="2000" b="1" dirty="0" smtClean="0"/>
              <a:t>…</a:t>
            </a:r>
          </a:p>
          <a:p>
            <a:r>
              <a:rPr lang="en-US" b="1" dirty="0" smtClean="0"/>
              <a:t>Feedback </a:t>
            </a:r>
            <a:r>
              <a:rPr lang="en-US" b="1" dirty="0"/>
              <a:t>system</a:t>
            </a:r>
            <a:endParaRPr lang="en-US" dirty="0"/>
          </a:p>
          <a:p>
            <a:r>
              <a:rPr lang="en-US" dirty="0" smtClean="0"/>
              <a:t>Any user can send his/her feedback to admin.</a:t>
            </a:r>
            <a:endParaRPr lang="en-US" sz="1800" dirty="0"/>
          </a:p>
          <a:p>
            <a:r>
              <a:rPr lang="en-US" b="1" dirty="0" smtClean="0"/>
              <a:t>Adding Categories</a:t>
            </a:r>
            <a:endParaRPr lang="en-US" dirty="0"/>
          </a:p>
          <a:p>
            <a:r>
              <a:rPr lang="en-US" dirty="0" smtClean="0"/>
              <a:t>The admin will add categories to the system</a:t>
            </a:r>
            <a:endParaRPr lang="en-US" dirty="0"/>
          </a:p>
          <a:p>
            <a:r>
              <a:rPr lang="en-US" sz="1100" dirty="0"/>
              <a:t> </a:t>
            </a:r>
            <a:r>
              <a:rPr lang="en-US" b="1" dirty="0"/>
              <a:t>Adding </a:t>
            </a:r>
            <a:r>
              <a:rPr lang="en-US" b="1" dirty="0" smtClean="0"/>
              <a:t>posts</a:t>
            </a:r>
            <a:endParaRPr lang="en-US" dirty="0"/>
          </a:p>
          <a:p>
            <a:r>
              <a:rPr lang="en-US" dirty="0" smtClean="0"/>
              <a:t>Only admin can add posts to the system.</a:t>
            </a:r>
          </a:p>
          <a:p>
            <a:r>
              <a:rPr lang="en-US" b="1" dirty="0" smtClean="0"/>
              <a:t>Comments:</a:t>
            </a:r>
            <a:endParaRPr lang="en-US" dirty="0"/>
          </a:p>
          <a:p>
            <a:r>
              <a:rPr lang="en-US" dirty="0"/>
              <a:t>User </a:t>
            </a:r>
            <a:r>
              <a:rPr lang="en-US" dirty="0" smtClean="0"/>
              <a:t>can comments on the posts.</a:t>
            </a:r>
          </a:p>
          <a:p>
            <a:r>
              <a:rPr lang="en-US" b="1" dirty="0" smtClean="0"/>
              <a:t>Blog Settings:</a:t>
            </a:r>
            <a:endParaRPr lang="en-US" sz="1800" b="1" dirty="0"/>
          </a:p>
          <a:p>
            <a:r>
              <a:rPr lang="en-US" dirty="0" smtClean="0"/>
              <a:t>The blogs settings will be saved in the database. The setting will contain the post title, post background color, font style and color etc.</a:t>
            </a:r>
          </a:p>
          <a:p>
            <a:endParaRPr lang="en-US" dirty="0"/>
          </a:p>
        </p:txBody>
      </p:sp>
      <p:sp>
        <p:nvSpPr>
          <p:cNvPr id="4"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lvl="0">
              <a:buSzPct val="25000"/>
            </a:pPr>
            <a:r>
              <a:rPr lang="en-US" sz="360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3384622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432" y="1624078"/>
            <a:ext cx="9730855" cy="5008733"/>
          </a:xfrm>
        </p:spPr>
        <p:txBody>
          <a:bodyPr/>
          <a:lstStyle/>
          <a:p>
            <a:pPr marL="138431" indent="0">
              <a:buNone/>
            </a:pPr>
            <a:r>
              <a:rPr lang="en-US" sz="2000" b="1" dirty="0" smtClean="0">
                <a:solidFill>
                  <a:schemeClr val="tx1"/>
                </a:solidFill>
              </a:rPr>
              <a:t>System Features (Admin Section)</a:t>
            </a:r>
            <a:endParaRPr lang="en-US" b="1" dirty="0" smtClean="0">
              <a:solidFill>
                <a:schemeClr val="tx1"/>
              </a:solidFill>
            </a:endParaRPr>
          </a:p>
          <a:p>
            <a:r>
              <a:rPr lang="en-US" sz="1800" b="1" i="1" dirty="0" smtClean="0">
                <a:solidFill>
                  <a:schemeClr val="tx1"/>
                </a:solidFill>
                <a:latin typeface="+mj-lt"/>
              </a:rPr>
              <a:t>Adding Users</a:t>
            </a:r>
          </a:p>
          <a:p>
            <a:r>
              <a:rPr lang="en-US" sz="1800" dirty="0">
                <a:solidFill>
                  <a:schemeClr val="tx1"/>
                </a:solidFill>
              </a:rPr>
              <a:t>The </a:t>
            </a:r>
            <a:r>
              <a:rPr lang="en-US" sz="1800" dirty="0" smtClean="0">
                <a:solidFill>
                  <a:schemeClr val="tx1"/>
                </a:solidFill>
              </a:rPr>
              <a:t>Admin can add users to the system from the admin panel.</a:t>
            </a:r>
          </a:p>
          <a:p>
            <a:r>
              <a:rPr lang="en-US" sz="1800" b="1" i="1" dirty="0" smtClean="0">
                <a:solidFill>
                  <a:schemeClr val="tx1"/>
                </a:solidFill>
                <a:latin typeface="+mj-lt"/>
              </a:rPr>
              <a:t>Approve/Reject Requests of new account</a:t>
            </a:r>
          </a:p>
          <a:p>
            <a:r>
              <a:rPr lang="en-US" sz="1800" dirty="0">
                <a:solidFill>
                  <a:schemeClr val="tx1"/>
                </a:solidFill>
              </a:rPr>
              <a:t>The </a:t>
            </a:r>
            <a:r>
              <a:rPr lang="en-US" sz="1800" dirty="0" smtClean="0">
                <a:solidFill>
                  <a:schemeClr val="tx1"/>
                </a:solidFill>
              </a:rPr>
              <a:t>Admin should have authority to approve or reject user’s request.</a:t>
            </a:r>
            <a:endParaRPr lang="en-US" sz="1800" b="1" i="1" dirty="0" smtClean="0">
              <a:solidFill>
                <a:schemeClr val="tx1"/>
              </a:solidFill>
              <a:latin typeface="+mj-lt"/>
            </a:endParaRPr>
          </a:p>
          <a:p>
            <a:r>
              <a:rPr lang="en-US" sz="1800" b="1" i="1" dirty="0" smtClean="0">
                <a:solidFill>
                  <a:schemeClr val="tx1"/>
                </a:solidFill>
                <a:latin typeface="+mj-lt"/>
              </a:rPr>
              <a:t>Activating/Deactivating </a:t>
            </a:r>
            <a:r>
              <a:rPr lang="en-US" sz="1800" b="1" i="1" dirty="0">
                <a:solidFill>
                  <a:schemeClr val="tx1"/>
                </a:solidFill>
                <a:latin typeface="+mj-lt"/>
              </a:rPr>
              <a:t>the account</a:t>
            </a:r>
            <a:endParaRPr lang="en-US" sz="1800" dirty="0">
              <a:solidFill>
                <a:schemeClr val="tx1"/>
              </a:solidFill>
              <a:latin typeface="+mj-lt"/>
            </a:endParaRPr>
          </a:p>
          <a:p>
            <a:pPr lvl="0"/>
            <a:r>
              <a:rPr lang="en-US" sz="1800" dirty="0">
                <a:solidFill>
                  <a:schemeClr val="tx1"/>
                </a:solidFill>
                <a:latin typeface="+mj-lt"/>
              </a:rPr>
              <a:t>The </a:t>
            </a:r>
            <a:r>
              <a:rPr lang="en-US" sz="1800" dirty="0" smtClean="0">
                <a:solidFill>
                  <a:schemeClr val="tx1"/>
                </a:solidFill>
                <a:latin typeface="+mj-lt"/>
              </a:rPr>
              <a:t>Admin </a:t>
            </a:r>
            <a:r>
              <a:rPr lang="en-US" sz="1800" dirty="0">
                <a:solidFill>
                  <a:schemeClr val="tx1"/>
                </a:solidFill>
                <a:latin typeface="+mj-lt"/>
              </a:rPr>
              <a:t>can </a:t>
            </a:r>
            <a:r>
              <a:rPr lang="en-US" sz="1800" dirty="0" smtClean="0">
                <a:solidFill>
                  <a:schemeClr val="tx1"/>
                </a:solidFill>
                <a:latin typeface="+mj-lt"/>
              </a:rPr>
              <a:t>activate/deactivate user’s account.</a:t>
            </a:r>
          </a:p>
          <a:p>
            <a:r>
              <a:rPr lang="en-US" sz="1800" b="1" dirty="0" smtClean="0">
                <a:solidFill>
                  <a:schemeClr val="tx1"/>
                </a:solidFill>
                <a:latin typeface="+mj-lt"/>
              </a:rPr>
              <a:t>Updating </a:t>
            </a:r>
            <a:r>
              <a:rPr lang="en-US" sz="1800" b="1" dirty="0">
                <a:solidFill>
                  <a:schemeClr val="tx1"/>
                </a:solidFill>
                <a:latin typeface="+mj-lt"/>
              </a:rPr>
              <a:t>the account</a:t>
            </a:r>
            <a:endParaRPr lang="en-US" sz="1800" dirty="0">
              <a:solidFill>
                <a:schemeClr val="tx1"/>
              </a:solidFill>
              <a:latin typeface="+mj-lt"/>
            </a:endParaRPr>
          </a:p>
          <a:p>
            <a:pPr lvl="0"/>
            <a:r>
              <a:rPr lang="en-US" sz="1800" dirty="0" smtClean="0">
                <a:solidFill>
                  <a:schemeClr val="tx1"/>
                </a:solidFill>
                <a:latin typeface="+mj-lt"/>
              </a:rPr>
              <a:t>The Admin can update user’s account</a:t>
            </a:r>
            <a:r>
              <a:rPr lang="en-US" sz="1800" dirty="0">
                <a:solidFill>
                  <a:schemeClr val="tx1"/>
                </a:solidFill>
                <a:latin typeface="+mj-lt"/>
              </a:rPr>
              <a:t>.</a:t>
            </a:r>
          </a:p>
          <a:p>
            <a:r>
              <a:rPr lang="en-US" sz="1800" b="1" dirty="0" smtClean="0">
                <a:solidFill>
                  <a:schemeClr val="tx1"/>
                </a:solidFill>
                <a:latin typeface="+mj-lt"/>
              </a:rPr>
              <a:t>Get feedbacks </a:t>
            </a:r>
            <a:r>
              <a:rPr lang="en-US" sz="1800" b="1" dirty="0">
                <a:solidFill>
                  <a:schemeClr val="tx1"/>
                </a:solidFill>
                <a:latin typeface="+mj-lt"/>
              </a:rPr>
              <a:t>via </a:t>
            </a:r>
            <a:r>
              <a:rPr lang="en-US" sz="1800" b="1" dirty="0" smtClean="0">
                <a:solidFill>
                  <a:schemeClr val="tx1"/>
                </a:solidFill>
                <a:latin typeface="+mj-lt"/>
              </a:rPr>
              <a:t>Email</a:t>
            </a:r>
          </a:p>
          <a:p>
            <a:r>
              <a:rPr lang="en-US" sz="1800" dirty="0" smtClean="0">
                <a:solidFill>
                  <a:schemeClr val="tx1"/>
                </a:solidFill>
                <a:latin typeface="+mj-lt"/>
              </a:rPr>
              <a:t>If a user submits a feedback then admin should be notified via email.</a:t>
            </a:r>
            <a:endParaRPr lang="en-US" sz="1800" dirty="0">
              <a:solidFill>
                <a:schemeClr val="tx1"/>
              </a:solidFill>
              <a:latin typeface="+mj-lt"/>
            </a:endParaRP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5546969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958" y="1910687"/>
            <a:ext cx="9103057" cy="4531056"/>
          </a:xfrm>
        </p:spPr>
        <p:txBody>
          <a:bodyPr/>
          <a:lstStyle/>
          <a:p>
            <a:pPr marL="91441" indent="0">
              <a:buNone/>
            </a:pPr>
            <a:r>
              <a:rPr lang="en-US" sz="2000" b="1" dirty="0"/>
              <a:t>System </a:t>
            </a:r>
            <a:r>
              <a:rPr lang="en-US" sz="2000" b="1" dirty="0" smtClean="0"/>
              <a:t>Feature (Admin Section) </a:t>
            </a:r>
            <a:r>
              <a:rPr lang="en-US" sz="2000" b="1" dirty="0" err="1" smtClean="0"/>
              <a:t>Cont</a:t>
            </a:r>
            <a:r>
              <a:rPr lang="en-US" sz="2000" b="1" dirty="0" smtClean="0"/>
              <a:t>…</a:t>
            </a:r>
          </a:p>
          <a:p>
            <a:r>
              <a:rPr lang="en-US" b="1" dirty="0" smtClean="0"/>
              <a:t>Adding Categories</a:t>
            </a:r>
            <a:endParaRPr lang="en-US" dirty="0"/>
          </a:p>
          <a:p>
            <a:r>
              <a:rPr lang="en-US" dirty="0" smtClean="0"/>
              <a:t>The Admin will add categories to the system</a:t>
            </a:r>
            <a:endParaRPr lang="en-US" dirty="0"/>
          </a:p>
          <a:p>
            <a:r>
              <a:rPr lang="en-US" sz="1100" dirty="0"/>
              <a:t> </a:t>
            </a:r>
            <a:r>
              <a:rPr lang="en-US" b="1" dirty="0"/>
              <a:t>Adding </a:t>
            </a:r>
            <a:r>
              <a:rPr lang="en-US" b="1" dirty="0" smtClean="0"/>
              <a:t>posts</a:t>
            </a:r>
            <a:endParaRPr lang="en-US" dirty="0"/>
          </a:p>
          <a:p>
            <a:r>
              <a:rPr lang="en-US" dirty="0" smtClean="0"/>
              <a:t>Only Admin can add posts to the system.</a:t>
            </a:r>
          </a:p>
          <a:p>
            <a:r>
              <a:rPr lang="en-US" b="1" dirty="0" smtClean="0"/>
              <a:t>Managing Comments:</a:t>
            </a:r>
            <a:endParaRPr lang="en-US" dirty="0"/>
          </a:p>
          <a:p>
            <a:r>
              <a:rPr lang="en-US" dirty="0">
                <a:solidFill>
                  <a:schemeClr val="tx1"/>
                </a:solidFill>
              </a:rPr>
              <a:t>The </a:t>
            </a:r>
            <a:r>
              <a:rPr lang="en-US" dirty="0" smtClean="0">
                <a:solidFill>
                  <a:schemeClr val="tx1"/>
                </a:solidFill>
              </a:rPr>
              <a:t>Admin will manage all the discussions.</a:t>
            </a:r>
            <a:endParaRPr lang="en-US" b="1" dirty="0" smtClean="0"/>
          </a:p>
          <a:p>
            <a:r>
              <a:rPr lang="en-US" b="1" dirty="0" smtClean="0"/>
              <a:t>Blog Settings:</a:t>
            </a:r>
            <a:endParaRPr lang="en-US" sz="1800" b="1" dirty="0"/>
          </a:p>
          <a:p>
            <a:r>
              <a:rPr lang="en-US" dirty="0" smtClean="0"/>
              <a:t>The blogs settings will be saved in the database. The setting will contain the blog title, posts per page, blog page background image etc.</a:t>
            </a:r>
          </a:p>
          <a:p>
            <a:endParaRPr lang="en-US" dirty="0"/>
          </a:p>
        </p:txBody>
      </p:sp>
      <p:sp>
        <p:nvSpPr>
          <p:cNvPr id="4"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lvl="0">
              <a:buSzPct val="25000"/>
            </a:pPr>
            <a:r>
              <a:rPr lang="en-US" sz="3600" dirty="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123394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1698</Words>
  <Application>Microsoft Office PowerPoint</Application>
  <PresentationFormat>Widescreen</PresentationFormat>
  <Paragraphs>214</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Trebuchet MS</vt:lpstr>
      <vt:lpstr>Wingdings</vt:lpstr>
      <vt:lpstr>Facet</vt:lpstr>
      <vt:lpstr>Software Requirement Specifications(SRS)</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Programming Standards</vt:lpstr>
      <vt:lpstr>Programming Standards</vt:lpstr>
      <vt:lpstr>Programming Standards</vt:lpstr>
      <vt:lpstr>Programming Standards</vt:lpstr>
      <vt:lpstr>Final Project Deadlines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Specifications(SRS)</dc:title>
  <dc:creator>Laraib Atta</dc:creator>
  <cp:lastModifiedBy>IT-Support-2K20</cp:lastModifiedBy>
  <cp:revision>171</cp:revision>
  <dcterms:modified xsi:type="dcterms:W3CDTF">2022-04-26T06:21:27Z</dcterms:modified>
</cp:coreProperties>
</file>