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64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2BFBBC-ACB2-48F2-AEFA-DCDA04678E89}" v="37" dt="2018-11-16T21:36:58.9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 CUSHING" userId="a608b819-4d30-427a-85e4-ac32e6258477" providerId="ADAL" clId="{6E2BFBBC-ACB2-48F2-AEFA-DCDA04678E89}"/>
    <pc:docChg chg="custSel addSld delSld modSld">
      <pc:chgData name="DAVE CUSHING" userId="a608b819-4d30-427a-85e4-ac32e6258477" providerId="ADAL" clId="{6E2BFBBC-ACB2-48F2-AEFA-DCDA04678E89}" dt="2018-11-19T15:32:22.924" v="953" actId="20577"/>
      <pc:docMkLst>
        <pc:docMk/>
      </pc:docMkLst>
      <pc:sldChg chg="modSp">
        <pc:chgData name="DAVE CUSHING" userId="a608b819-4d30-427a-85e4-ac32e6258477" providerId="ADAL" clId="{6E2BFBBC-ACB2-48F2-AEFA-DCDA04678E89}" dt="2018-11-16T20:34:59.418" v="59" actId="207"/>
        <pc:sldMkLst>
          <pc:docMk/>
          <pc:sldMk cId="2459241994" sldId="257"/>
        </pc:sldMkLst>
        <pc:spChg chg="mod">
          <ac:chgData name="DAVE CUSHING" userId="a608b819-4d30-427a-85e4-ac32e6258477" providerId="ADAL" clId="{6E2BFBBC-ACB2-48F2-AEFA-DCDA04678E89}" dt="2018-11-16T20:34:59.418" v="59" actId="207"/>
          <ac:spMkLst>
            <pc:docMk/>
            <pc:sldMk cId="2459241994" sldId="257"/>
            <ac:spMk id="3" creationId="{F8D51C4E-CF37-4122-A119-6623B03E1BFF}"/>
          </ac:spMkLst>
        </pc:spChg>
      </pc:sldChg>
      <pc:sldChg chg="modSp">
        <pc:chgData name="DAVE CUSHING" userId="a608b819-4d30-427a-85e4-ac32e6258477" providerId="ADAL" clId="{6E2BFBBC-ACB2-48F2-AEFA-DCDA04678E89}" dt="2018-11-16T20:31:43.944" v="6" actId="207"/>
        <pc:sldMkLst>
          <pc:docMk/>
          <pc:sldMk cId="2312539467" sldId="258"/>
        </pc:sldMkLst>
        <pc:spChg chg="mod">
          <ac:chgData name="DAVE CUSHING" userId="a608b819-4d30-427a-85e4-ac32e6258477" providerId="ADAL" clId="{6E2BFBBC-ACB2-48F2-AEFA-DCDA04678E89}" dt="2018-11-16T20:31:43.944" v="6" actId="207"/>
          <ac:spMkLst>
            <pc:docMk/>
            <pc:sldMk cId="2312539467" sldId="258"/>
            <ac:spMk id="3" creationId="{D510651D-40C4-4655-9F1F-12019F990BAE}"/>
          </ac:spMkLst>
        </pc:spChg>
      </pc:sldChg>
      <pc:sldChg chg="modSp">
        <pc:chgData name="DAVE CUSHING" userId="a608b819-4d30-427a-85e4-ac32e6258477" providerId="ADAL" clId="{6E2BFBBC-ACB2-48F2-AEFA-DCDA04678E89}" dt="2018-11-19T15:31:14.059" v="940" actId="20577"/>
        <pc:sldMkLst>
          <pc:docMk/>
          <pc:sldMk cId="1646493169" sldId="260"/>
        </pc:sldMkLst>
        <pc:spChg chg="mod">
          <ac:chgData name="DAVE CUSHING" userId="a608b819-4d30-427a-85e4-ac32e6258477" providerId="ADAL" clId="{6E2BFBBC-ACB2-48F2-AEFA-DCDA04678E89}" dt="2018-11-19T15:31:14.059" v="940" actId="20577"/>
          <ac:spMkLst>
            <pc:docMk/>
            <pc:sldMk cId="1646493169" sldId="260"/>
            <ac:spMk id="3" creationId="{DF853DF4-DEEB-4026-AEF2-25ABE4D14410}"/>
          </ac:spMkLst>
        </pc:spChg>
      </pc:sldChg>
      <pc:sldChg chg="modSp">
        <pc:chgData name="DAVE CUSHING" userId="a608b819-4d30-427a-85e4-ac32e6258477" providerId="ADAL" clId="{6E2BFBBC-ACB2-48F2-AEFA-DCDA04678E89}" dt="2018-11-16T20:36:35.151" v="165" actId="20577"/>
        <pc:sldMkLst>
          <pc:docMk/>
          <pc:sldMk cId="2201235120" sldId="264"/>
        </pc:sldMkLst>
        <pc:spChg chg="mod">
          <ac:chgData name="DAVE CUSHING" userId="a608b819-4d30-427a-85e4-ac32e6258477" providerId="ADAL" clId="{6E2BFBBC-ACB2-48F2-AEFA-DCDA04678E89}" dt="2018-11-16T20:36:35.151" v="165" actId="20577"/>
          <ac:spMkLst>
            <pc:docMk/>
            <pc:sldMk cId="2201235120" sldId="264"/>
            <ac:spMk id="3" creationId="{1868BA72-F2CC-4260-BE26-FB8EEE6E7097}"/>
          </ac:spMkLst>
        </pc:spChg>
      </pc:sldChg>
      <pc:sldChg chg="modSp add">
        <pc:chgData name="DAVE CUSHING" userId="a608b819-4d30-427a-85e4-ac32e6258477" providerId="ADAL" clId="{6E2BFBBC-ACB2-48F2-AEFA-DCDA04678E89}" dt="2018-11-16T21:29:19.822" v="825" actId="313"/>
        <pc:sldMkLst>
          <pc:docMk/>
          <pc:sldMk cId="3889835412" sldId="265"/>
        </pc:sldMkLst>
        <pc:spChg chg="mod">
          <ac:chgData name="DAVE CUSHING" userId="a608b819-4d30-427a-85e4-ac32e6258477" providerId="ADAL" clId="{6E2BFBBC-ACB2-48F2-AEFA-DCDA04678E89}" dt="2018-11-16T20:42:21.221" v="319" actId="20577"/>
          <ac:spMkLst>
            <pc:docMk/>
            <pc:sldMk cId="3889835412" sldId="265"/>
            <ac:spMk id="2" creationId="{878753E6-0F19-42F1-917E-BE377A12E3DE}"/>
          </ac:spMkLst>
        </pc:spChg>
        <pc:spChg chg="mod">
          <ac:chgData name="DAVE CUSHING" userId="a608b819-4d30-427a-85e4-ac32e6258477" providerId="ADAL" clId="{6E2BFBBC-ACB2-48F2-AEFA-DCDA04678E89}" dt="2018-11-16T21:29:19.822" v="825" actId="313"/>
          <ac:spMkLst>
            <pc:docMk/>
            <pc:sldMk cId="3889835412" sldId="265"/>
            <ac:spMk id="3" creationId="{81B44BBB-ACDC-44BA-9174-2A714B36C74B}"/>
          </ac:spMkLst>
        </pc:spChg>
      </pc:sldChg>
      <pc:sldChg chg="modSp add">
        <pc:chgData name="DAVE CUSHING" userId="a608b819-4d30-427a-85e4-ac32e6258477" providerId="ADAL" clId="{6E2BFBBC-ACB2-48F2-AEFA-DCDA04678E89}" dt="2018-11-16T21:33:02.272" v="895" actId="20577"/>
        <pc:sldMkLst>
          <pc:docMk/>
          <pc:sldMk cId="1190646710" sldId="266"/>
        </pc:sldMkLst>
        <pc:spChg chg="mod">
          <ac:chgData name="DAVE CUSHING" userId="a608b819-4d30-427a-85e4-ac32e6258477" providerId="ADAL" clId="{6E2BFBBC-ACB2-48F2-AEFA-DCDA04678E89}" dt="2018-11-16T21:17:07.973" v="701" actId="20577"/>
          <ac:spMkLst>
            <pc:docMk/>
            <pc:sldMk cId="1190646710" sldId="266"/>
            <ac:spMk id="2" creationId="{C5A9A009-55F6-4656-A4C1-5E24D7554010}"/>
          </ac:spMkLst>
        </pc:spChg>
        <pc:spChg chg="mod">
          <ac:chgData name="DAVE CUSHING" userId="a608b819-4d30-427a-85e4-ac32e6258477" providerId="ADAL" clId="{6E2BFBBC-ACB2-48F2-AEFA-DCDA04678E89}" dt="2018-11-16T21:33:02.272" v="895" actId="20577"/>
          <ac:spMkLst>
            <pc:docMk/>
            <pc:sldMk cId="1190646710" sldId="266"/>
            <ac:spMk id="3" creationId="{7F8A381C-8852-4F7C-870C-6B92938C2401}"/>
          </ac:spMkLst>
        </pc:spChg>
      </pc:sldChg>
      <pc:sldChg chg="modSp add">
        <pc:chgData name="DAVE CUSHING" userId="a608b819-4d30-427a-85e4-ac32e6258477" providerId="ADAL" clId="{6E2BFBBC-ACB2-48F2-AEFA-DCDA04678E89}" dt="2018-11-19T15:32:22.924" v="953" actId="20577"/>
        <pc:sldMkLst>
          <pc:docMk/>
          <pc:sldMk cId="558439490" sldId="267"/>
        </pc:sldMkLst>
        <pc:spChg chg="mod">
          <ac:chgData name="DAVE CUSHING" userId="a608b819-4d30-427a-85e4-ac32e6258477" providerId="ADAL" clId="{6E2BFBBC-ACB2-48F2-AEFA-DCDA04678E89}" dt="2018-11-16T21:26:53.752" v="750" actId="20577"/>
          <ac:spMkLst>
            <pc:docMk/>
            <pc:sldMk cId="558439490" sldId="267"/>
            <ac:spMk id="2" creationId="{D8A68C9C-E79D-432D-ADB7-29C9CCA6287F}"/>
          </ac:spMkLst>
        </pc:spChg>
        <pc:spChg chg="mod">
          <ac:chgData name="DAVE CUSHING" userId="a608b819-4d30-427a-85e4-ac32e6258477" providerId="ADAL" clId="{6E2BFBBC-ACB2-48F2-AEFA-DCDA04678E89}" dt="2018-11-19T15:32:22.924" v="953" actId="20577"/>
          <ac:spMkLst>
            <pc:docMk/>
            <pc:sldMk cId="558439490" sldId="267"/>
            <ac:spMk id="3" creationId="{DD0B35D9-B7ED-4872-B1B4-3C3097C11122}"/>
          </ac:spMkLst>
        </pc:spChg>
      </pc:sldChg>
      <pc:sldChg chg="addSp delSp modSp add">
        <pc:chgData name="DAVE CUSHING" userId="a608b819-4d30-427a-85e4-ac32e6258477" providerId="ADAL" clId="{6E2BFBBC-ACB2-48F2-AEFA-DCDA04678E89}" dt="2018-11-16T21:37:01.491" v="916" actId="27614"/>
        <pc:sldMkLst>
          <pc:docMk/>
          <pc:sldMk cId="1355431891" sldId="268"/>
        </pc:sldMkLst>
        <pc:spChg chg="del">
          <ac:chgData name="DAVE CUSHING" userId="a608b819-4d30-427a-85e4-ac32e6258477" providerId="ADAL" clId="{6E2BFBBC-ACB2-48F2-AEFA-DCDA04678E89}" dt="2018-11-16T21:36:39.391" v="914"/>
          <ac:spMkLst>
            <pc:docMk/>
            <pc:sldMk cId="1355431891" sldId="268"/>
            <ac:spMk id="2" creationId="{C3A7C6CE-65C0-4205-BC02-9DA28ECB65B2}"/>
          </ac:spMkLst>
        </pc:spChg>
        <pc:spChg chg="del">
          <ac:chgData name="DAVE CUSHING" userId="a608b819-4d30-427a-85e4-ac32e6258477" providerId="ADAL" clId="{6E2BFBBC-ACB2-48F2-AEFA-DCDA04678E89}" dt="2018-11-16T21:36:39.391" v="914"/>
          <ac:spMkLst>
            <pc:docMk/>
            <pc:sldMk cId="1355431891" sldId="268"/>
            <ac:spMk id="3" creationId="{3A9D447A-D9C7-44D7-830B-D4041C49323D}"/>
          </ac:spMkLst>
        </pc:spChg>
        <pc:picChg chg="add mod">
          <ac:chgData name="DAVE CUSHING" userId="a608b819-4d30-427a-85e4-ac32e6258477" providerId="ADAL" clId="{6E2BFBBC-ACB2-48F2-AEFA-DCDA04678E89}" dt="2018-11-16T21:37:01.491" v="916" actId="27614"/>
          <ac:picMkLst>
            <pc:docMk/>
            <pc:sldMk cId="1355431891" sldId="268"/>
            <ac:picMk id="5" creationId="{9CBB1BA5-F1D9-4B8B-85BD-F8D5BAC8AC7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8715D-535C-4C68-BEC8-E755360A918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17CA2-78EC-4F84-8872-6025A851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57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 Slash "\" is used to escape the next symbol, for example, turn off the special meaning that it has. To look for a Caret "^" at the start of a line, the expression is ^\^. Period "." matches any single character. So </a:t>
            </a:r>
            <a:r>
              <a:rPr lang="en-US" dirty="0" err="1"/>
              <a:t>b.b</a:t>
            </a:r>
            <a:r>
              <a:rPr lang="en-US" dirty="0"/>
              <a:t> will match "bob", "bib", "b-b", etc. Asterisk "*" does not mean the same thing in regular expressions as in wildcarding; it is a modifier that applies to the preceding single character, or expression such as [0-9]. An asterisk matches zero or more of what precedes it. Thus [A-Z]* matches any number of upper-case letters, including none, while [A-Z][A-Z]* matches one or more upper-case letters.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17CA2-78EC-4F84-8872-6025A85186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2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DA5A-421B-4A04-963F-253E46CBD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639097"/>
            <a:ext cx="6446205" cy="3781101"/>
          </a:xfrm>
        </p:spPr>
        <p:txBody>
          <a:bodyPr>
            <a:normAutofit/>
          </a:bodyPr>
          <a:lstStyle/>
          <a:p>
            <a:r>
              <a:rPr lang="en-US" dirty="0"/>
              <a:t>Chapter 3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031D9-796C-4C9F-B877-F8B8E9F06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446205" cy="785656"/>
          </a:xfrm>
        </p:spPr>
        <p:txBody>
          <a:bodyPr>
            <a:normAutofit/>
          </a:bodyPr>
          <a:lstStyle/>
          <a:p>
            <a:r>
              <a:rPr lang="en-US" dirty="0"/>
              <a:t>Piping, wildcards, redirection, symbolic links, grep</a:t>
            </a:r>
          </a:p>
        </p:txBody>
      </p:sp>
      <p:pic>
        <p:nvPicPr>
          <p:cNvPr id="1026" name="Picture 2" descr="Image result for linux is user friendly">
            <a:extLst>
              <a:ext uri="{FF2B5EF4-FFF2-40B4-BE49-F238E27FC236}">
                <a16:creationId xmlns:a16="http://schemas.microsoft.com/office/drawing/2014/main" id="{90B4A257-FC83-4AEA-AF5D-0298340E74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9" r="5133"/>
          <a:stretch/>
        </p:blipFill>
        <p:spPr bwMode="auto">
          <a:xfrm>
            <a:off x="7541342" y="10"/>
            <a:ext cx="465065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94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9A009-55F6-4656-A4C1-5E24D755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A381C-8852-4F7C-870C-6B92938C2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8" y="2021305"/>
            <a:ext cx="11790948" cy="43895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^ (Caret)       = match expression at the start of a line, as in ^A.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(dollar sign) = match expression at the end of a line, as in A$.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 (Back Slash)  = turn off the special meaning of the next character, as in \^.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 ] (Brackets)  = match any one of the enclosed characters, as in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aeiou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Use Hyphen "-" for a range, as in [0-9].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[^ ]            = match any one character except those enclosed in [ ], as in [^0-9].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 (Period)      = match a single character of any value, except end of line.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(Asterisk)    = match zero or more of the preceding character or expression.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\}         = match x to y occurrences of the preceding.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\{x\}           = match exactly x occurrences of the preceding.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\{x,\}          = match x or more occurrences of the preceding.</a:t>
            </a:r>
          </a:p>
        </p:txBody>
      </p:sp>
    </p:spTree>
    <p:extLst>
      <p:ext uri="{BB962C8B-B14F-4D97-AF65-F5344CB8AC3E}">
        <p14:creationId xmlns:p14="http://schemas.microsoft.com/office/powerpoint/2010/main" val="1190646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8C9C-E79D-432D-ADB7-29C9CCA6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B35D9-B7ED-4872-B1B4-3C3097C11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grep ‘ball’ files       {search files for lines with 'ball'}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grep ‘^ball’ files      {'ball' at the start of a line}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grep 'ball$' files      {'ball' at the end of a line}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grep '^ball$' files     {lines containing only 'ball'}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grep '\^s' files        {lines starting with '^s', "\" escapes the ^}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grep ‘[Bb]all' files    {search for 'ball' or ‘Ball'}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grep ‘B[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]' files  {search for BIB, Bib,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grep '^$' files         {search for blank lines}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grep '[0-9][0-9]' file  {search for pairs of numeric digits}</a:t>
            </a:r>
          </a:p>
        </p:txBody>
      </p:sp>
    </p:spTree>
    <p:extLst>
      <p:ext uri="{BB962C8B-B14F-4D97-AF65-F5344CB8AC3E}">
        <p14:creationId xmlns:p14="http://schemas.microsoft.com/office/powerpoint/2010/main" val="558439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CBB1BA5-F1D9-4B8B-85BD-F8D5BAC8A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3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A3C7A-2C6B-4A0D-B921-040971DA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0651D-40C4-4655-9F1F-12019F990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(list)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(line number)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(paged output – use ‘q’ to quit)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(sort data)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(create symbolic link)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(global regular expression print)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53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FB13-BA42-4989-8D56-1344BA44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and Redirection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51C4E-CF37-4122-A119-6623B03E1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Piping will direct the output of one command (</a:t>
            </a:r>
            <a:r>
              <a:rPr lang="en-US" dirty="0" err="1"/>
              <a:t>stdout</a:t>
            </a:r>
            <a:r>
              <a:rPr lang="en-US" dirty="0"/>
              <a:t>) to the input of another command (stdin):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ls -l /scripts/work | less</a:t>
            </a:r>
          </a:p>
          <a:p>
            <a:pPr marL="0" indent="0">
              <a:buNone/>
            </a:pPr>
            <a:endParaRPr lang="en-US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ls -l /scripts/work | 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endParaRPr lang="en-US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string together multiple pipes: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ls -l /scripts/work | 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less</a:t>
            </a:r>
          </a:p>
        </p:txBody>
      </p:sp>
    </p:spTree>
    <p:extLst>
      <p:ext uri="{BB962C8B-B14F-4D97-AF65-F5344CB8AC3E}">
        <p14:creationId xmlns:p14="http://schemas.microsoft.com/office/powerpoint/2010/main" val="245924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71F2E-910D-467D-98E1-C11FFB75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and redirection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8BA72-F2CC-4260-BE26-FB8EEE6E7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Redirect output of a command to a file (overwrite the contents of the file)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-l /scripts/work &gt; ~/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work.list</a:t>
            </a:r>
            <a:b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 ~/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work.list</a:t>
            </a:r>
            <a:endParaRPr lang="en-US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Redirect output of a command to a file (append the output to the file)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-l /scripts/work &gt;&gt; ~/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work.list</a:t>
            </a:r>
            <a:b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 ~/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work.list</a:t>
            </a:r>
            <a:endParaRPr lang="en-US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23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0522-E797-45EC-AB11-EFF277DC0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Hard Links vs. Soft 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1C0F7-970D-46B0-B74B-839DA7786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192694"/>
            <a:ext cx="10554574" cy="4511642"/>
          </a:xfrm>
        </p:spPr>
        <p:txBody>
          <a:bodyPr>
            <a:normAutofit fontScale="25000" lnSpcReduction="20000"/>
          </a:bodyPr>
          <a:lstStyle/>
          <a:p>
            <a:r>
              <a:rPr lang="en-US" sz="5600" dirty="0"/>
              <a:t>Hard links cannot link directories.</a:t>
            </a:r>
          </a:p>
          <a:p>
            <a:r>
              <a:rPr lang="en-US" sz="5600" dirty="0"/>
              <a:t>Cannot cross filesystem boundaries.</a:t>
            </a:r>
          </a:p>
          <a:p>
            <a:endParaRPr lang="en-US" sz="5600" dirty="0"/>
          </a:p>
          <a:p>
            <a:pPr marL="0" indent="0">
              <a:buNone/>
            </a:pPr>
            <a:r>
              <a:rPr lang="en-US" sz="5600" dirty="0"/>
              <a:t>Soft or </a:t>
            </a:r>
            <a:r>
              <a:rPr lang="en-US" sz="5600" u="sng" dirty="0"/>
              <a:t>symbolic links</a:t>
            </a:r>
            <a:r>
              <a:rPr lang="en-US" sz="5600" dirty="0"/>
              <a:t> are similar to hard links. They allow association of multiple filenames with a single file. </a:t>
            </a:r>
          </a:p>
          <a:p>
            <a:pPr marL="0" indent="0">
              <a:buNone/>
            </a:pPr>
            <a:r>
              <a:rPr lang="en-US" sz="5600" dirty="0"/>
              <a:t>Symbolic links also allow:</a:t>
            </a:r>
          </a:p>
          <a:p>
            <a:r>
              <a:rPr lang="en-US" sz="5600" dirty="0"/>
              <a:t>The ability to create links between directories.</a:t>
            </a:r>
          </a:p>
          <a:p>
            <a:r>
              <a:rPr lang="en-US" sz="5600" dirty="0"/>
              <a:t>Cross filesystem boundaries.</a:t>
            </a:r>
          </a:p>
          <a:p>
            <a:endParaRPr lang="en-US" sz="5600" dirty="0"/>
          </a:p>
          <a:p>
            <a:pPr marL="0" indent="0">
              <a:buNone/>
            </a:pPr>
            <a:r>
              <a:rPr lang="en-US" sz="5600" dirty="0"/>
              <a:t>These links behave differently when the source of the link is moved or removed.</a:t>
            </a:r>
          </a:p>
          <a:p>
            <a:r>
              <a:rPr lang="en-US" sz="5600" dirty="0"/>
              <a:t>Symbolic links are not updated. (results in broken link)</a:t>
            </a:r>
          </a:p>
          <a:p>
            <a:r>
              <a:rPr lang="en-US" sz="5600" dirty="0"/>
              <a:t>Hard links always refer to the source, even if moved or removed.</a:t>
            </a:r>
          </a:p>
          <a:p>
            <a:endParaRPr lang="en-US" sz="5600" dirty="0"/>
          </a:p>
          <a:p>
            <a:pPr marL="0" indent="0" algn="ctr">
              <a:buNone/>
            </a:pPr>
            <a:r>
              <a:rPr lang="en-US" sz="5600" b="1" dirty="0"/>
              <a:t>Hard links refer to the </a:t>
            </a:r>
            <a:r>
              <a:rPr lang="en-US" sz="5600" b="1" u="sng" dirty="0"/>
              <a:t>physical location</a:t>
            </a:r>
            <a:r>
              <a:rPr lang="en-US" sz="5600" b="1" dirty="0"/>
              <a:t> on the disk (</a:t>
            </a:r>
            <a:r>
              <a:rPr lang="en-US" sz="5600" b="1" dirty="0" err="1"/>
              <a:t>inode</a:t>
            </a:r>
            <a:r>
              <a:rPr lang="en-US" sz="5600" b="1" dirty="0"/>
              <a:t>)</a:t>
            </a:r>
          </a:p>
          <a:p>
            <a:pPr marL="0" indent="0" algn="ctr">
              <a:buNone/>
            </a:pPr>
            <a:r>
              <a:rPr lang="en-US" sz="5600" b="1" dirty="0"/>
              <a:t>Soft links refer to the </a:t>
            </a:r>
            <a:r>
              <a:rPr lang="en-US" sz="5600" b="1" u="sng" dirty="0"/>
              <a:t>path</a:t>
            </a:r>
            <a:r>
              <a:rPr lang="en-US" sz="5600" b="1" dirty="0"/>
              <a:t> of a file or directory</a:t>
            </a:r>
          </a:p>
          <a:p>
            <a:endParaRPr lang="en-US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EBF6BA0C-76C8-4554-81E5-A2E61169D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68" y="647879"/>
            <a:ext cx="36576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206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8226-FD8F-4346-816F-D6DA02B4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53DF4-DEEB-4026-AEF2-25ABE4D14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 /path/to/source-file /path/to/</a:t>
            </a: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hardlink</a:t>
            </a:r>
            <a:endParaRPr lang="en-US" sz="24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Symbolic link: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ln -s /scripts/work ~/work-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b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ln -s /scripts/work/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sample.file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~/my-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sample.file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Hard link: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 ~/my-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sample.file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~/hard-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sample.file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93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64EA-A963-48BC-9287-B7D3766DE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23F533-1E65-4014-B695-BA1736E0C2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02705"/>
              </p:ext>
            </p:extLst>
          </p:nvPr>
        </p:nvGraphicFramePr>
        <p:xfrm>
          <a:off x="810000" y="2978092"/>
          <a:ext cx="10553700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725">
                  <a:extLst>
                    <a:ext uri="{9D8B030D-6E8A-4147-A177-3AD203B41FA5}">
                      <a16:colId xmlns:a16="http://schemas.microsoft.com/office/drawing/2014/main" val="2902273501"/>
                    </a:ext>
                  </a:extLst>
                </a:gridCol>
                <a:gridCol w="7924975">
                  <a:extLst>
                    <a:ext uri="{9D8B030D-6E8A-4147-A177-3AD203B41FA5}">
                      <a16:colId xmlns:a16="http://schemas.microsoft.com/office/drawing/2014/main" val="3482866764"/>
                    </a:ext>
                  </a:extLst>
                </a:gridCol>
              </a:tblGrid>
              <a:tr h="219256">
                <a:tc>
                  <a:txBody>
                    <a:bodyPr/>
                    <a:lstStyle/>
                    <a:p>
                      <a:r>
                        <a:rPr lang="en-US" dirty="0"/>
                        <a:t>Wildcard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94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any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0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a single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3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b="1" dirty="0"/>
                        <a:t>characters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any character that is a member of the set </a:t>
                      </a:r>
                      <a:r>
                        <a:rPr lang="en-US" b="1" dirty="0"/>
                        <a:t>characters</a:t>
                      </a:r>
                      <a:r>
                        <a:rPr lang="en-US" b="0" dirty="0"/>
                        <a:t>. The set [ ] represents a single character.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404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!</a:t>
                      </a:r>
                      <a:r>
                        <a:rPr lang="en-US" b="1" dirty="0"/>
                        <a:t>characters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Matches any character that is </a:t>
                      </a:r>
                      <a:r>
                        <a:rPr lang="en-US" b="1" u="sng" dirty="0"/>
                        <a:t>not</a:t>
                      </a:r>
                      <a:r>
                        <a:rPr lang="en-US" dirty="0"/>
                        <a:t> </a:t>
                      </a:r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!</a:t>
                      </a:r>
                      <a:r>
                        <a:rPr lang="en-US" dirty="0"/>
                        <a:t> a member of the set </a:t>
                      </a:r>
                      <a:r>
                        <a:rPr lang="en-US" b="1" dirty="0"/>
                        <a:t>characters</a:t>
                      </a:r>
                      <a:r>
                        <a:rPr lang="en-US" b="0" dirty="0"/>
                        <a:t>. The set [ ] represents a single character.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907407"/>
                  </a:ext>
                </a:extLst>
              </a:tr>
            </a:tbl>
          </a:graphicData>
        </a:graphic>
      </p:graphicFrame>
      <p:pic>
        <p:nvPicPr>
          <p:cNvPr id="3074" name="Picture 2" descr="https://wildcard.gg/wp-content/uploads/2017/12/logo.png">
            <a:extLst>
              <a:ext uri="{FF2B5EF4-FFF2-40B4-BE49-F238E27FC236}">
                <a16:creationId xmlns:a16="http://schemas.microsoft.com/office/drawing/2014/main" id="{028375EC-5C1B-4D1C-8161-43F334671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523" y="1014368"/>
            <a:ext cx="16764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086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5F77-02B1-4DA4-BFB9-48B024B2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4D52A6-F4E3-4E58-AF58-4302A656FD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997520"/>
              </p:ext>
            </p:extLst>
          </p:nvPr>
        </p:nvGraphicFramePr>
        <p:xfrm>
          <a:off x="828298" y="2667116"/>
          <a:ext cx="105537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6780">
                  <a:extLst>
                    <a:ext uri="{9D8B030D-6E8A-4147-A177-3AD203B41FA5}">
                      <a16:colId xmlns:a16="http://schemas.microsoft.com/office/drawing/2014/main" val="3188782142"/>
                    </a:ext>
                  </a:extLst>
                </a:gridCol>
                <a:gridCol w="7966920">
                  <a:extLst>
                    <a:ext uri="{9D8B030D-6E8A-4147-A177-3AD203B41FA5}">
                      <a16:colId xmlns:a16="http://schemas.microsoft.com/office/drawing/2014/main" val="1967213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08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filenames (like *.* at command prompt)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92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filenames that begin with lowercase ‘g’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31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B*.txt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filenames that begin with uppercase ‘B’ and end with ‘.txt’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Filenames that begin with ‘Data’ (case sensitive) followed by exactly three more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20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aAdD</a:t>
                      </a:r>
                      <a:r>
                        <a:rPr lang="en-US" dirty="0"/>
                        <a:t>]*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Filename that begins with ‘a’ or ‘A’ or ’d’ or ‘D’ followed by any other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503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230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53E6-0F19-42F1-917E-BE377A12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44BBB-ACDC-44BA-9174-2A714B36C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The grep command searches the given file or directories for lines containing a match to the given strings or words. By default, grep displays the matching lines.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grep ‘ball’ /scripts/work/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sample.file</a:t>
            </a:r>
            <a:b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grep –c ‘ball’ /scripts/work/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sample.file</a:t>
            </a:r>
            <a:b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grep –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‘ball’ /scripts/work/</a:t>
            </a:r>
            <a:b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grep –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rwn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‘ball’ /scripts/work/</a:t>
            </a:r>
            <a:b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grep –n ‘ball\|consumption’ /scripts/work/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sample.file</a:t>
            </a:r>
            <a:endParaRPr lang="en-US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(case insensitive search)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 (include line numbers)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-r (recursive search)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-c (instead of normal output, print a count of matching lines)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-w (match as word instead of string)</a:t>
            </a:r>
            <a:endParaRPr lang="en-US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835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783</Words>
  <Application>Microsoft Office PowerPoint</Application>
  <PresentationFormat>Widescreen</PresentationFormat>
  <Paragraphs>91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Century Gothic</vt:lpstr>
      <vt:lpstr>Courier New</vt:lpstr>
      <vt:lpstr>Wingdings 2</vt:lpstr>
      <vt:lpstr>Quotable</vt:lpstr>
      <vt:lpstr>Chapter 3 </vt:lpstr>
      <vt:lpstr>Commands</vt:lpstr>
      <vt:lpstr>Piping and Redirection</vt:lpstr>
      <vt:lpstr>Piping and redirection</vt:lpstr>
      <vt:lpstr>Hard Links vs. Soft Links</vt:lpstr>
      <vt:lpstr>Syntax</vt:lpstr>
      <vt:lpstr>Wildcards</vt:lpstr>
      <vt:lpstr>Examples</vt:lpstr>
      <vt:lpstr>grep</vt:lpstr>
      <vt:lpstr>Regular Expressions</vt:lpstr>
      <vt:lpstr>Regular Expressions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</dc:title>
  <dc:creator>DAVE CUSHING</dc:creator>
  <cp:lastModifiedBy>DAVE CUSHING</cp:lastModifiedBy>
  <cp:revision>3</cp:revision>
  <dcterms:created xsi:type="dcterms:W3CDTF">2018-11-16T00:00:28Z</dcterms:created>
  <dcterms:modified xsi:type="dcterms:W3CDTF">2018-11-19T15:32:30Z</dcterms:modified>
</cp:coreProperties>
</file>