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2" r:id="rId6"/>
    <p:sldId id="261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A08056-276F-42BD-8506-8D1DA86A8757}" v="16" dt="2018-11-20T13:16:14.8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238629-5BCE-4E78-B500-A3329E53884A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FF60E-5AF8-44DA-A3FA-5C7820976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63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GECOS = General Electric Comprehensive Operating System</a:t>
            </a:r>
            <a:endParaRPr lang="en-US" b="0">
              <a:effectLst/>
            </a:endParaRPr>
          </a:p>
          <a:p>
            <a:pPr rtl="0"/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Password is encrypted in /</a:t>
            </a:r>
            <a:r>
              <a:rPr lang="en-US" sz="1200" b="0" i="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/shadow in DES format so it doesn’t appear here</a:t>
            </a:r>
            <a:endParaRPr lang="en-US" b="0">
              <a:effectLst/>
            </a:endParaRPr>
          </a:p>
          <a:p>
            <a:pPr rtl="0"/>
            <a:r>
              <a:rPr lang="en-US" sz="1200" b="0" i="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uid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unique and root is generally user id 0</a:t>
            </a:r>
            <a:endParaRPr lang="en-US" b="0">
              <a:effectLst/>
            </a:endParaRPr>
          </a:p>
          <a:p>
            <a:pPr rtl="0"/>
            <a:r>
              <a:rPr lang="en-US" sz="1200" b="0" i="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uids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lower than 500 are generally used by system accounts (processes etc.)</a:t>
            </a:r>
          </a:p>
          <a:p>
            <a:pPr rtl="0"/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 the permissions of the /</a:t>
            </a:r>
            <a:r>
              <a:rPr lang="en-US" sz="1200" b="0" i="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/passwd – is that secure??</a:t>
            </a:r>
            <a:endParaRPr lang="en-US" b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FF60E-5AF8-44DA-A3FA-5C7820976F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95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Compare permissions between /</a:t>
            </a:r>
            <a:r>
              <a:rPr lang="en-US" sz="1200" b="0" i="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/passwd and /</a:t>
            </a:r>
            <a:r>
              <a:rPr lang="en-US" sz="1200" b="0" i="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/shadow (old programs need access to /</a:t>
            </a:r>
            <a:r>
              <a:rPr lang="en-US" sz="1200" b="0" i="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/passwd)</a:t>
            </a:r>
            <a:endParaRPr lang="en-US" b="0">
              <a:effectLst/>
            </a:endParaRPr>
          </a:p>
          <a:p>
            <a:pPr rtl="0"/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look at the epoch date using date +%s</a:t>
            </a:r>
            <a:endParaRPr lang="en-US" b="0">
              <a:effectLst/>
            </a:endParaRPr>
          </a:p>
          <a:p>
            <a:pPr rtl="0"/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Uses DES encryption on older systems MD5 on more modern systems can be changed</a:t>
            </a:r>
            <a:endParaRPr lang="en-US" b="0">
              <a:effectLst/>
            </a:endParaRPr>
          </a:p>
          <a:p>
            <a:pPr rtl="0"/>
            <a:r>
              <a:rPr lang="en-US" sz="1200" b="0" i="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authconfig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--test</a:t>
            </a:r>
            <a:endParaRPr lang="en-US" b="0">
              <a:effectLst/>
            </a:endParaRPr>
          </a:p>
          <a:p>
            <a:pPr rtl="0"/>
            <a:r>
              <a:rPr lang="en-US" sz="1200" b="0" i="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authconfig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--test | grep hashing</a:t>
            </a:r>
            <a:endParaRPr lang="en-US" b="0">
              <a:effectLst/>
            </a:endParaRPr>
          </a:p>
          <a:p>
            <a:pPr rtl="0"/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Good passwords prevent dictionary attacks</a:t>
            </a:r>
            <a:endParaRPr lang="en-US" b="0">
              <a:effectLst/>
            </a:endParaRPr>
          </a:p>
          <a:p>
            <a:pPr rtl="0"/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Ask what makes a good password before moving to next slide</a:t>
            </a:r>
            <a:endParaRPr lang="en-US" b="0">
              <a:effectLst/>
            </a:endParaRPr>
          </a:p>
          <a:p>
            <a:pPr rtl="0" fontAlgn="base"/>
            <a:br>
              <a:rPr lang="en-US"/>
            </a:b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Login name</a:t>
            </a:r>
          </a:p>
          <a:p>
            <a:pPr rtl="0" fontAlgn="base"/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Encrypted password</a:t>
            </a:r>
          </a:p>
          <a:p>
            <a:pPr rtl="0" fontAlgn="base"/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Days since January 1, 1970, that password was last changed</a:t>
            </a:r>
          </a:p>
          <a:p>
            <a:pPr rtl="0" fontAlgn="base"/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Days before password may be changed</a:t>
            </a:r>
          </a:p>
          <a:p>
            <a:pPr rtl="0" fontAlgn="base"/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Days after which password must be changed</a:t>
            </a:r>
          </a:p>
          <a:p>
            <a:pPr rtl="0" fontAlgn="base"/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Days before password is to expire that user is warned</a:t>
            </a:r>
          </a:p>
          <a:p>
            <a:pPr rtl="0" fontAlgn="base"/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Days after password expires that account is disabled</a:t>
            </a:r>
          </a:p>
          <a:p>
            <a:pPr rtl="0" fontAlgn="base"/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Days since January 1, 1970, that account is disabled</a:t>
            </a:r>
          </a:p>
          <a:p>
            <a:pPr rtl="0" fontAlgn="base"/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reserved field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FF60E-5AF8-44DA-A3FA-5C7820976F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73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Note that it users the username and not the </a:t>
            </a:r>
            <a:r>
              <a:rPr lang="en-US" err="1"/>
              <a:t>uid</a:t>
            </a:r>
            <a:r>
              <a:rPr lang="en-US"/>
              <a:t> in the group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FF60E-5AF8-44DA-A3FA-5C7820976F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13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NOTE: password must be encrypted if used with </a:t>
            </a:r>
            <a:r>
              <a:rPr lang="en-US" err="1"/>
              <a:t>useradd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FF60E-5AF8-44DA-A3FA-5C7820976F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67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2/12/2020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749FC364-E083-4216-BBE0-A6D11A4754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AE5773-322A-44D3-ADF0-01E01C113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3732453"/>
          </a:xfrm>
        </p:spPr>
        <p:txBody>
          <a:bodyPr>
            <a:normAutofit/>
          </a:bodyPr>
          <a:lstStyle/>
          <a:p>
            <a:r>
              <a:rPr lang="en-US"/>
              <a:t>Chapter 5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A75B9-EA28-4A66-BEF3-35C10E32F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>
            <a:normAutofit/>
          </a:bodyPr>
          <a:lstStyle/>
          <a:p>
            <a:r>
              <a:rPr lang="en-US"/>
              <a:t>Managing Users and Groups</a:t>
            </a:r>
          </a:p>
        </p:txBody>
      </p:sp>
    </p:spTree>
    <p:extLst>
      <p:ext uri="{BB962C8B-B14F-4D97-AF65-F5344CB8AC3E}">
        <p14:creationId xmlns:p14="http://schemas.microsoft.com/office/powerpoint/2010/main" val="1431437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3F59A-33E4-4BE2-813C-8C1BA992A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userdel</a:t>
            </a:r>
            <a:r>
              <a:rPr lang="en-US"/>
              <a:t>/</a:t>
            </a:r>
            <a:r>
              <a:rPr lang="en-US" err="1"/>
              <a:t>groupdel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9F279-C536-4DE5-A779-AED1EC791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400" b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userdel</a:t>
            </a:r>
            <a:r>
              <a:rPr lang="en-US" sz="2400" b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[-r] username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-r, remove		remove home directory and mail spool</a:t>
            </a:r>
          </a:p>
          <a:p>
            <a:pPr marL="0" indent="0">
              <a:buNone/>
            </a:pPr>
            <a:r>
              <a:rPr lang="en-US" sz="2400" b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400" b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groupdel</a:t>
            </a:r>
            <a:r>
              <a:rPr lang="en-US" sz="2400" b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groupname</a:t>
            </a:r>
            <a:endParaRPr lang="en-US" sz="2400" b="1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935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EEC2B-B360-4845-B682-9865D960F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chage</a:t>
            </a:r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0874CE0-F53B-4AB4-8B2F-FEC3ECA95C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4238237"/>
              </p:ext>
            </p:extLst>
          </p:nvPr>
        </p:nvGraphicFramePr>
        <p:xfrm>
          <a:off x="828298" y="2790671"/>
          <a:ext cx="105537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895">
                  <a:extLst>
                    <a:ext uri="{9D8B030D-6E8A-4147-A177-3AD203B41FA5}">
                      <a16:colId xmlns:a16="http://schemas.microsoft.com/office/drawing/2014/main" val="2092988694"/>
                    </a:ext>
                  </a:extLst>
                </a:gridCol>
                <a:gridCol w="9561805">
                  <a:extLst>
                    <a:ext uri="{9D8B030D-6E8A-4147-A177-3AD203B41FA5}">
                      <a16:colId xmlns:a16="http://schemas.microsoft.com/office/drawing/2014/main" val="3751989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What it does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242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Date the account will expire.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062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Set the number of days of inactivity after a password has expired before the account is locked.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828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Set the minimum number of days between password changes.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942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Set the maximum number of days that a password is valid.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62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Set the number of days of warning before a password change is 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399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Show the account aging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848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0571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77B78-A566-4D8A-B63E-364662D72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chage</a:t>
            </a:r>
            <a:r>
              <a:rPr lang="en-US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86ED5-6E07-4D9D-846C-3B8CA7199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400" b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chage</a:t>
            </a:r>
            <a:r>
              <a:rPr lang="en-US" sz="2400" b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–l </a:t>
            </a:r>
            <a:r>
              <a:rPr lang="en-US" sz="2400" b="1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dave</a:t>
            </a:r>
            <a:endParaRPr lang="en-US" sz="2400" b="1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Last password change                                    : May 21, 2018</a:t>
            </a:r>
            <a:b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Password expires                                        : never</a:t>
            </a:r>
            <a:b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Password inactive                                       : never</a:t>
            </a:r>
            <a:b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Account expires                                         : never</a:t>
            </a:r>
            <a:b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Minimum number of days between password change          : 0</a:t>
            </a:r>
            <a:b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Maximum number of days between password change          : 99999</a:t>
            </a:r>
            <a:b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Number of days of warning before password expires       : 7</a:t>
            </a:r>
          </a:p>
        </p:txBody>
      </p:sp>
    </p:spTree>
    <p:extLst>
      <p:ext uri="{BB962C8B-B14F-4D97-AF65-F5344CB8AC3E}">
        <p14:creationId xmlns:p14="http://schemas.microsoft.com/office/powerpoint/2010/main" val="2754134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FA557-D677-42FC-A804-211772906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SetUID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D5649-5724-4C68-B35F-8AC5FCF69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err="1"/>
              <a:t>SetUID</a:t>
            </a:r>
            <a:r>
              <a:rPr lang="en-US" sz="2000"/>
              <a:t> is a security tool that permits users to run certain programs with escalated privileges.</a:t>
            </a:r>
          </a:p>
          <a:p>
            <a:r>
              <a:rPr lang="en-US" sz="2000"/>
              <a:t>When an executable file's </a:t>
            </a:r>
            <a:r>
              <a:rPr lang="en-US" sz="2000" err="1"/>
              <a:t>setuid</a:t>
            </a:r>
            <a:r>
              <a:rPr lang="en-US" sz="2000"/>
              <a:t> permission is set, users may execute that program with a level of access that matches the user who owns the file.</a:t>
            </a:r>
          </a:p>
          <a:p>
            <a:pPr marL="0" indent="0">
              <a:buNone/>
            </a:pPr>
            <a:r>
              <a:rPr lang="en-US" sz="2000" b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ls –l /bin/ping</a:t>
            </a:r>
            <a:br>
              <a:rPr lang="en-US" sz="2000" b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000" b="1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2000" b="1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b="1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b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000" b="1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en-US" sz="2000" b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-x 1 </a:t>
            </a:r>
            <a:r>
              <a:rPr lang="en-US" sz="2000" b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2000" b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2000" b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44168 May  7  2014 /bin/ping</a:t>
            </a:r>
          </a:p>
          <a:p>
            <a:pPr marL="0" indent="0">
              <a:buNone/>
            </a:pPr>
            <a:r>
              <a:rPr lang="en-US" sz="2000" b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2000" b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4755 ~/</a:t>
            </a:r>
            <a:r>
              <a:rPr lang="en-US" sz="2000" b="1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myfile</a:t>
            </a:r>
            <a:endParaRPr lang="en-US" sz="2000" b="1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792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224F0-EFA5-4001-A152-27AA56AFF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SetGID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2CC20-795B-4F21-A01D-65BAEB7C0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/>
              <a:t>Similar to </a:t>
            </a:r>
            <a:r>
              <a:rPr lang="en-US" sz="2000" err="1"/>
              <a:t>SetUID</a:t>
            </a:r>
            <a:r>
              <a:rPr lang="en-US" sz="2000"/>
              <a:t>, but can be applied to both executables and directories.</a:t>
            </a:r>
          </a:p>
          <a:p>
            <a:r>
              <a:rPr lang="en-US" sz="2000"/>
              <a:t>When set on an executable, it will run with the privileges of the group.</a:t>
            </a:r>
          </a:p>
          <a:p>
            <a:r>
              <a:rPr lang="en-US" sz="2000"/>
              <a:t>When set on a directory, any files created in that directory will inherit the group setting of the directory.</a:t>
            </a:r>
          </a:p>
          <a:p>
            <a:pPr marL="0" indent="0">
              <a:buNone/>
            </a:pPr>
            <a:r>
              <a:rPr lang="en-US" sz="2000" b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2000" b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~/</a:t>
            </a:r>
            <a:r>
              <a:rPr lang="en-US" sz="2000" b="1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mydir</a:t>
            </a:r>
            <a:br>
              <a:rPr lang="en-US" sz="2000" b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2000" b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2755 ~/</a:t>
            </a:r>
            <a:r>
              <a:rPr lang="en-US" sz="2000" b="1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mydir</a:t>
            </a:r>
            <a:br>
              <a:rPr lang="en-US" sz="2000" b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ls –l</a:t>
            </a:r>
            <a:br>
              <a:rPr lang="en-US" sz="2000" b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drwxr</a:t>
            </a:r>
            <a:r>
              <a:rPr lang="en-US" sz="2000" b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000" b="1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b="1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b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-x 2 dmc1208 </a:t>
            </a:r>
            <a:r>
              <a:rPr lang="en-US" sz="2000" b="1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dmc1208</a:t>
            </a:r>
            <a:r>
              <a:rPr lang="en-US" sz="2000" b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4096 Nov 20 12:51 </a:t>
            </a:r>
            <a:r>
              <a:rPr lang="en-US" sz="2000" b="1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mydir</a:t>
            </a:r>
            <a:endParaRPr lang="en-US" sz="2000" b="1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294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F1CA8-291D-48DC-B6BC-9544B09BA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PAM (pluggable authentication modules)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4A2D6-193E-4963-A627-9A04D9022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3450092"/>
          </a:xfrm>
        </p:spPr>
        <p:txBody>
          <a:bodyPr>
            <a:normAutofit/>
          </a:bodyPr>
          <a:lstStyle/>
          <a:p>
            <a:r>
              <a:rPr lang="en-US" sz="2400"/>
              <a:t>A flexible way of abstracting authentication from the operating system.</a:t>
            </a:r>
          </a:p>
          <a:p>
            <a:r>
              <a:rPr lang="en-US" sz="2400"/>
              <a:t>When authentication is required, Linux passes the request to PAM.</a:t>
            </a:r>
          </a:p>
          <a:p>
            <a:r>
              <a:rPr lang="en-US" sz="2400"/>
              <a:t>At its simplest PAM will simply check /</a:t>
            </a:r>
            <a:r>
              <a:rPr lang="en-US" sz="2400" err="1"/>
              <a:t>etc</a:t>
            </a:r>
            <a:r>
              <a:rPr lang="en-US" sz="2400"/>
              <a:t>/passwd and /</a:t>
            </a:r>
            <a:r>
              <a:rPr lang="en-US" sz="2400" err="1"/>
              <a:t>etc</a:t>
            </a:r>
            <a:r>
              <a:rPr lang="en-US" sz="2400"/>
              <a:t>/shadow.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83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6832910-954A-4154-8EEC-E4CA185BD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9">
            <a:extLst>
              <a:ext uri="{FF2B5EF4-FFF2-40B4-BE49-F238E27FC236}">
                <a16:creationId xmlns:a16="http://schemas.microsoft.com/office/drawing/2014/main" id="{2FA16332-BD82-4636-A57E-B2AD816C7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82E9FB-C47E-444C-A325-1AA6D65AE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039035" cy="1559412"/>
          </a:xfrm>
        </p:spPr>
        <p:txBody>
          <a:bodyPr>
            <a:normAutofit/>
          </a:bodyPr>
          <a:lstStyle/>
          <a:p>
            <a:r>
              <a:rPr lang="en-US"/>
              <a:t>PAM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52427-D2A0-4191-B047-63E186A24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5016259" cy="3632200"/>
          </a:xfrm>
        </p:spPr>
        <p:txBody>
          <a:bodyPr>
            <a:normAutofit/>
          </a:bodyPr>
          <a:lstStyle/>
          <a:p>
            <a:r>
              <a:rPr lang="en-US"/>
              <a:t>Authentication Management (auth)</a:t>
            </a:r>
          </a:p>
          <a:p>
            <a:pPr lvl="1"/>
            <a:r>
              <a:rPr lang="en-US"/>
              <a:t>User Identity</a:t>
            </a:r>
          </a:p>
          <a:p>
            <a:r>
              <a:rPr lang="en-US"/>
              <a:t>Account Management (account)</a:t>
            </a:r>
          </a:p>
          <a:p>
            <a:pPr lvl="1"/>
            <a:r>
              <a:rPr lang="en-US"/>
              <a:t>Policy based</a:t>
            </a:r>
          </a:p>
          <a:p>
            <a:r>
              <a:rPr lang="en-US"/>
              <a:t>Password Management (password)</a:t>
            </a:r>
          </a:p>
          <a:p>
            <a:pPr lvl="1"/>
            <a:r>
              <a:rPr lang="en-US"/>
              <a:t>Manages password policies</a:t>
            </a:r>
          </a:p>
          <a:p>
            <a:r>
              <a:rPr lang="en-US"/>
              <a:t>Session Management (session)</a:t>
            </a:r>
          </a:p>
          <a:p>
            <a:pPr lvl="1"/>
            <a:r>
              <a:rPr lang="en-US"/>
              <a:t>Login console</a:t>
            </a:r>
          </a:p>
        </p:txBody>
      </p:sp>
      <p:sp>
        <p:nvSpPr>
          <p:cNvPr id="75" name="Rounded Rectangle 17">
            <a:extLst>
              <a:ext uri="{FF2B5EF4-FFF2-40B4-BE49-F238E27FC236}">
                <a16:creationId xmlns:a16="http://schemas.microsoft.com/office/drawing/2014/main" id="{7E042ED9-EA98-45DE-9E15-4E81D3834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8932" y="958640"/>
            <a:ext cx="4419604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Related image">
            <a:extLst>
              <a:ext uri="{FF2B5EF4-FFF2-40B4-BE49-F238E27FC236}">
                <a16:creationId xmlns:a16="http://schemas.microsoft.com/office/drawing/2014/main" id="{0D8D7EB6-E511-4431-BC10-FCE093382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517" y="1727953"/>
            <a:ext cx="3832042" cy="339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018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F4BBDCF-495A-4294-9FE6-A5CD3BA22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204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C65A1-6DE2-432E-B8D3-329338BA8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user?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28152-8315-4CBF-82F7-25F9ABC50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/>
              <a:t>Each user has a unique user id (UID)</a:t>
            </a:r>
          </a:p>
          <a:p>
            <a:r>
              <a:rPr lang="en-US" sz="2000"/>
              <a:t>Each group has a unique group id (GID)</a:t>
            </a:r>
          </a:p>
          <a:p>
            <a:r>
              <a:rPr lang="en-US" sz="2000"/>
              <a:t>Every user </a:t>
            </a:r>
            <a:r>
              <a:rPr lang="en-US" sz="2000" u="sng"/>
              <a:t>must</a:t>
            </a:r>
            <a:r>
              <a:rPr lang="en-US" sz="2000"/>
              <a:t> belong to at least one group (primary group)</a:t>
            </a:r>
          </a:p>
          <a:p>
            <a:pPr lvl="1"/>
            <a:r>
              <a:rPr lang="en-US" sz="2000"/>
              <a:t>Users </a:t>
            </a:r>
            <a:r>
              <a:rPr lang="en-US" sz="2000" u="sng"/>
              <a:t>may</a:t>
            </a:r>
            <a:r>
              <a:rPr lang="en-US" sz="2000"/>
              <a:t> belong to other groups (secondary groups)</a:t>
            </a:r>
          </a:p>
          <a:p>
            <a:r>
              <a:rPr lang="en-US" sz="2000"/>
              <a:t>Access is controlled via the UIDs and GIDs</a:t>
            </a:r>
          </a:p>
          <a:p>
            <a:endParaRPr lang="en-US" sz="2000"/>
          </a:p>
          <a:p>
            <a:pPr marL="0" indent="0" algn="ctr">
              <a:buNone/>
            </a:pPr>
            <a:r>
              <a:rPr lang="en-US" sz="2000"/>
              <a:t>Very simplistic compared to Windows</a:t>
            </a:r>
            <a:br>
              <a:rPr lang="en-US" sz="2000"/>
            </a:br>
            <a:r>
              <a:rPr lang="en-US" sz="2000"/>
              <a:t>Install ACLs on Linux for more fine-grained control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05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reeform 6">
            <a:extLst>
              <a:ext uri="{FF2B5EF4-FFF2-40B4-BE49-F238E27FC236}">
                <a16:creationId xmlns:a16="http://schemas.microsoft.com/office/drawing/2014/main" id="{BFDA6284-4E06-4F93-9624-A49FE810F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3" name="Picture 2" descr="https://lh5.googleusercontent.com/mTavx9t3pwfJE_PpxAeYvhws721G2Kn7ntgXyYzk_5iV0gUYvb36e6Fbvnmw4AXK3d5p7pYWKKBYpPO8AcshwtoEcU6O-Lq6yO6pOwZJSVa67IKF_bWaizsrz6caAfOzBWcsC4PZ">
            <a:extLst>
              <a:ext uri="{FF2B5EF4-FFF2-40B4-BE49-F238E27FC236}">
                <a16:creationId xmlns:a16="http://schemas.microsoft.com/office/drawing/2014/main" id="{290E57A1-5F15-4D07-A96D-3A825B35F3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2" b="1"/>
          <a:stretch/>
        </p:blipFill>
        <p:spPr bwMode="auto">
          <a:xfrm>
            <a:off x="-1" y="-1"/>
            <a:ext cx="12192001" cy="4883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Freeform 9">
            <a:extLst>
              <a:ext uri="{FF2B5EF4-FFF2-40B4-BE49-F238E27FC236}">
                <a16:creationId xmlns:a16="http://schemas.microsoft.com/office/drawing/2014/main" id="{F73FEE0E-0740-4139-808A-A3B329A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47642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45B270-15F6-4D8A-8D3E-A8223F0DD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788" y="4895558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/etc/passwd</a:t>
            </a:r>
          </a:p>
        </p:txBody>
      </p:sp>
    </p:spTree>
    <p:extLst>
      <p:ext uri="{BB962C8B-B14F-4D97-AF65-F5344CB8AC3E}">
        <p14:creationId xmlns:p14="http://schemas.microsoft.com/office/powerpoint/2010/main" val="334970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reeform 6">
            <a:extLst>
              <a:ext uri="{FF2B5EF4-FFF2-40B4-BE49-F238E27FC236}">
                <a16:creationId xmlns:a16="http://schemas.microsoft.com/office/drawing/2014/main" id="{974C5CDB-119C-4669-882B-F5E375BC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7B190DE-574E-451E-A7A1-E22F72BED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60DC2158-E599-4DFA-84C5-CDE274DF7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B1FA1358-8BD7-4739-9697-89339E164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3E344A78-8DA0-4050-B1FD-14A52126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6A8696-D4BF-4100-82A6-655464D57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/etc/shadow</a:t>
            </a:r>
          </a:p>
        </p:txBody>
      </p:sp>
      <p:pic>
        <p:nvPicPr>
          <p:cNvPr id="3077" name="Picture 2" descr="Related image">
            <a:extLst>
              <a:ext uri="{FF2B5EF4-FFF2-40B4-BE49-F238E27FC236}">
                <a16:creationId xmlns:a16="http://schemas.microsoft.com/office/drawing/2014/main" id="{A015F0C8-F9A8-40A7-BFD1-661F2B5CBA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57" y="640080"/>
            <a:ext cx="9120851" cy="3602736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733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70">
            <a:extLst>
              <a:ext uri="{FF2B5EF4-FFF2-40B4-BE49-F238E27FC236}">
                <a16:creationId xmlns:a16="http://schemas.microsoft.com/office/drawing/2014/main" id="{F9E75D15-CF17-4901-A858-1470ED659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1" name="Rectangle 72">
            <a:extLst>
              <a:ext uri="{FF2B5EF4-FFF2-40B4-BE49-F238E27FC236}">
                <a16:creationId xmlns:a16="http://schemas.microsoft.com/office/drawing/2014/main" id="{BDF323B8-8C06-4F56-BB4B-B8857128A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https://lh5.googleusercontent.com/byk_VXtr9lBTccKwLYISvNMuEkb_yeI1HD4b1s2CAwek9r-2WtS-5urnDXvG4RLcb_CH6_J9kdwd15gsEdOxciD5Kd6o4Xfw4C7A-gnZL9LCXPQzjhAKU9GKLWBOr5pnelckJcHw4A">
            <a:extLst>
              <a:ext uri="{FF2B5EF4-FFF2-40B4-BE49-F238E27FC236}">
                <a16:creationId xmlns:a16="http://schemas.microsoft.com/office/drawing/2014/main" id="{08603046-9A48-44D9-857E-F8EED0DEC052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184" y="786900"/>
            <a:ext cx="6503632" cy="528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977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974C5CDB-119C-4669-882B-F5E375BC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7B190DE-574E-451E-A7A1-E22F72BED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60DC2158-E599-4DFA-84C5-CDE274DF7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B1FA1358-8BD7-4739-9697-89339E164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E344A78-8DA0-4050-B1FD-14A52126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61EA2C9-6E35-491F-A6F8-1FCBF45BE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/etc/group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A7B3E22C-6AFE-49A8-BF1B-8ACEA15AC0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5457" y="640080"/>
            <a:ext cx="9607299" cy="360273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336115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974C5CDB-119C-4669-882B-F5E375BC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ounded Rectangle 16">
            <a:extLst>
              <a:ext uri="{FF2B5EF4-FFF2-40B4-BE49-F238E27FC236}">
                <a16:creationId xmlns:a16="http://schemas.microsoft.com/office/drawing/2014/main" id="{BDFBC391-C27A-4200-87DE-6023CBE65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306" y="643464"/>
            <a:ext cx="10927614" cy="3599352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D332529-F437-46F7-A269-C01E18456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B4F1A498-57AE-4497-8E90-4B9B95714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65C5AB06-07AC-4FFB-8243-3752C3266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E6E577E8-0070-419F-BDA3-04E2B2B15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865DA7B-9CC2-4566-9D20-8C6A81230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Tying them together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A1CE8A-5193-43C1-BC91-9887BFC0A5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8743" y="895961"/>
            <a:ext cx="7543063" cy="309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552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8AEAA-6A0E-4400-8B7D-60ED09FFE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useradd</a:t>
            </a:r>
            <a:r>
              <a:rPr lang="en-US"/>
              <a:t>/</a:t>
            </a:r>
            <a:r>
              <a:rPr lang="en-US" err="1"/>
              <a:t>usermod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7341B-612F-4F78-85FC-484BF2DFE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400" b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useradd</a:t>
            </a:r>
            <a:r>
              <a:rPr lang="en-US" sz="2400" b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[options] username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-c, --comment </a:t>
            </a:r>
            <a:r>
              <a:rPr lang="en-US" b="1" err="1"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GECOS field of the new account</a:t>
            </a:r>
            <a:b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-d, --home-</a:t>
            </a:r>
            <a:r>
              <a:rPr lang="en-US" b="1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HOME_DIR       home directory of the new account</a:t>
            </a:r>
            <a:b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-e, --</a:t>
            </a:r>
            <a:r>
              <a:rPr lang="en-US" b="1" err="1">
                <a:latin typeface="Courier New" panose="02070309020205020404" pitchFamily="49" charset="0"/>
                <a:cs typeface="Courier New" panose="02070309020205020404" pitchFamily="49" charset="0"/>
              </a:rPr>
              <a:t>expiredate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EXPIRE_DATE  expiration date of the new account</a:t>
            </a:r>
            <a:b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-G, --groups </a:t>
            </a:r>
            <a:r>
              <a:rPr lang="en-US" b="1" err="1">
                <a:latin typeface="Courier New" panose="02070309020205020404" pitchFamily="49" charset="0"/>
                <a:cs typeface="Courier New" panose="02070309020205020404" pitchFamily="49" charset="0"/>
              </a:rPr>
              <a:t>GROUPS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  list of supplementary groups of the new</a:t>
            </a:r>
            <a:b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account</a:t>
            </a:r>
            <a:b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-m, --create-home             create the user's home directory</a:t>
            </a:r>
            <a:b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-p, --password </a:t>
            </a:r>
            <a:r>
              <a:rPr lang="en-US" b="1" err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encrypted password of the new account</a:t>
            </a:r>
            <a:b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-s, --shell </a:t>
            </a:r>
            <a:r>
              <a:rPr lang="en-US" b="1" err="1"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    login shell of the new account</a:t>
            </a:r>
          </a:p>
        </p:txBody>
      </p:sp>
    </p:spTree>
    <p:extLst>
      <p:ext uri="{BB962C8B-B14F-4D97-AF65-F5344CB8AC3E}">
        <p14:creationId xmlns:p14="http://schemas.microsoft.com/office/powerpoint/2010/main" val="635509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67773-DC69-438C-8D9D-38E9180F3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groupadd</a:t>
            </a:r>
            <a:r>
              <a:rPr lang="en-US"/>
              <a:t>/</a:t>
            </a:r>
            <a:r>
              <a:rPr lang="en-US" err="1"/>
              <a:t>groupmod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E9E75-A32C-4741-AE76-6A66346A0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400" b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groupadd</a:t>
            </a:r>
            <a:r>
              <a:rPr lang="en-US" sz="2400" b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[options] </a:t>
            </a:r>
            <a:r>
              <a:rPr lang="en-US" sz="2400" b="1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groupname</a:t>
            </a:r>
            <a:endParaRPr lang="en-US" sz="2400" b="1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-g, --</a:t>
            </a:r>
            <a:r>
              <a:rPr lang="en-US" b="1" err="1">
                <a:latin typeface="Courier New" panose="02070309020205020404" pitchFamily="49" charset="0"/>
                <a:cs typeface="Courier New" panose="02070309020205020404" pitchFamily="49" charset="0"/>
              </a:rPr>
              <a:t>gid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GID                 use GID for the new group</a:t>
            </a:r>
            <a:b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-p, --password </a:t>
            </a:r>
            <a:r>
              <a:rPr lang="en-US" b="1" err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use this encrypted password for the group   </a:t>
            </a:r>
            <a:b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-r, --system                  create a system account</a:t>
            </a:r>
          </a:p>
          <a:p>
            <a:pPr marL="0" indent="0">
              <a:buNone/>
            </a:pPr>
            <a:r>
              <a:rPr lang="en-US" sz="2400" b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400" b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groupmod</a:t>
            </a:r>
            <a:r>
              <a:rPr lang="en-US" sz="2400" b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[options] </a:t>
            </a:r>
            <a:r>
              <a:rPr lang="en-US" sz="2400" b="1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groupname</a:t>
            </a:r>
            <a:endParaRPr lang="en-US" sz="2400" b="1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-g, --</a:t>
            </a:r>
            <a:r>
              <a:rPr lang="en-US" b="1" err="1">
                <a:latin typeface="Courier New" panose="02070309020205020404" pitchFamily="49" charset="0"/>
                <a:cs typeface="Courier New" panose="02070309020205020404" pitchFamily="49" charset="0"/>
              </a:rPr>
              <a:t>gid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GID                 change the group ID to GID</a:t>
            </a:r>
            <a:b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-n, --new-name NEW_GROUP      change the name to NEW_GROUP</a:t>
            </a:r>
            <a:b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-p, --password </a:t>
            </a:r>
            <a:r>
              <a:rPr lang="en-US" b="1" err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change the password to this (encrypted)</a:t>
            </a:r>
            <a:b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PASSWORD</a:t>
            </a:r>
          </a:p>
        </p:txBody>
      </p:sp>
    </p:spTree>
    <p:extLst>
      <p:ext uri="{BB962C8B-B14F-4D97-AF65-F5344CB8AC3E}">
        <p14:creationId xmlns:p14="http://schemas.microsoft.com/office/powerpoint/2010/main" val="3074950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585</Words>
  <Application>Microsoft Office PowerPoint</Application>
  <PresentationFormat>Widescreen</PresentationFormat>
  <Paragraphs>94</Paragraphs>
  <Slides>17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Quotable</vt:lpstr>
      <vt:lpstr>Chapter 5 </vt:lpstr>
      <vt:lpstr>What is a user?</vt:lpstr>
      <vt:lpstr>/etc/passwd</vt:lpstr>
      <vt:lpstr>/etc/shadow</vt:lpstr>
      <vt:lpstr>PowerPoint Presentation</vt:lpstr>
      <vt:lpstr>/etc/group</vt:lpstr>
      <vt:lpstr>Tying them together</vt:lpstr>
      <vt:lpstr>useradd/usermod</vt:lpstr>
      <vt:lpstr>groupadd/groupmod</vt:lpstr>
      <vt:lpstr>userdel/groupdel</vt:lpstr>
      <vt:lpstr>chage</vt:lpstr>
      <vt:lpstr>chage example</vt:lpstr>
      <vt:lpstr>SetUID</vt:lpstr>
      <vt:lpstr>SetGID</vt:lpstr>
      <vt:lpstr>PAM (pluggable authentication modules)</vt:lpstr>
      <vt:lpstr>PAM Modules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 </dc:title>
  <dc:creator>DAVE CUSHING</dc:creator>
  <cp:lastModifiedBy>DAVE CUSHING</cp:lastModifiedBy>
  <cp:revision>2</cp:revision>
  <dcterms:created xsi:type="dcterms:W3CDTF">2018-11-20T13:13:54Z</dcterms:created>
  <dcterms:modified xsi:type="dcterms:W3CDTF">2020-02-12T20:00:24Z</dcterms:modified>
</cp:coreProperties>
</file>