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4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6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9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04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1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9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4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1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0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6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1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53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f.nearpod.com/neareducation/new/SlideEditorElement/352000484/iconoriginal.jpg?AWSAccessKeyId=AKIAINYAGM2YWP2OWQBA&amp;Expires=2147483647&amp;Signature=DHP5RcK24Otj2SS6EsXpZ8KhqYg%3D&amp;1520611790">
            <a:extLst>
              <a:ext uri="{FF2B5EF4-FFF2-40B4-BE49-F238E27FC236}">
                <a16:creationId xmlns:a16="http://schemas.microsoft.com/office/drawing/2014/main" id="{76990897-A708-4362-BB96-4BF2F1895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66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BE67F4-A306-4283-82D9-B586D552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00" y="1449147"/>
            <a:ext cx="7929000" cy="3732453"/>
          </a:xfrm>
        </p:spPr>
        <p:txBody>
          <a:bodyPr>
            <a:normAutofit/>
          </a:bodyPr>
          <a:lstStyle/>
          <a:p>
            <a:r>
              <a:rPr lang="en-US"/>
              <a:t>Linux Startup and Shutdown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8C03D-EB33-4B5B-BAB5-E1D219FC8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00" y="5280847"/>
            <a:ext cx="7929000" cy="43497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5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FA-BE58-4501-A2EF-17600BED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files and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D6C0-B0E8-4179-BA42-7A7E799D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6" y="2222287"/>
            <a:ext cx="8618705" cy="3636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 - startup scripts for all targets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 - home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/system    - system unit files (startup files)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/system    - system unit files (startup files)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/network   - network unit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/user      - user unit files</a:t>
            </a:r>
          </a:p>
        </p:txBody>
      </p:sp>
    </p:spTree>
    <p:extLst>
      <p:ext uri="{BB962C8B-B14F-4D97-AF65-F5344CB8AC3E}">
        <p14:creationId xmlns:p14="http://schemas.microsoft.com/office/powerpoint/2010/main" val="255806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FA-BE58-4501-A2EF-17600BED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4" y="284119"/>
            <a:ext cx="6009988" cy="1411150"/>
          </a:xfrm>
          <a:effectLst/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systemd</a:t>
            </a:r>
            <a:r>
              <a:rPr lang="en-US" sz="3600" dirty="0">
                <a:solidFill>
                  <a:schemeClr val="tx1"/>
                </a:solidFill>
              </a:rPr>
              <a:t> commands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D6C0-B0E8-4179-BA42-7A7E799D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63" y="2069375"/>
            <a:ext cx="7823937" cy="45607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list-units</a:t>
            </a:r>
            <a:b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[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unitname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].service</a:t>
            </a:r>
          </a:p>
          <a:p>
            <a:pPr marL="0" indent="0">
              <a:buNone/>
            </a:pPr>
            <a:r>
              <a:rPr 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Start, Stop, Restart Units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[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unitname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].service</a:t>
            </a:r>
            <a:b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[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unitname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].service</a:t>
            </a:r>
            <a:b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restart [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unitname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].service</a:t>
            </a:r>
          </a:p>
          <a:p>
            <a:pPr marL="0" indent="0">
              <a:buNone/>
            </a:pPr>
            <a:r>
              <a:rPr 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Enable, Disable Unit on Reboot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enable [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unitname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].service</a:t>
            </a:r>
            <a:b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disable [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unitname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].service</a:t>
            </a:r>
            <a:b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isenabled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unitname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].service</a:t>
            </a:r>
          </a:p>
        </p:txBody>
      </p:sp>
    </p:spTree>
    <p:extLst>
      <p:ext uri="{BB962C8B-B14F-4D97-AF65-F5344CB8AC3E}">
        <p14:creationId xmlns:p14="http://schemas.microsoft.com/office/powerpoint/2010/main" val="156160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81F7E3E-C728-42EB-8EDA-F359BF8A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0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4E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https://cf.nearpod.com/neareducation/new/SlideEditorElement/351999957/iconoriginal.jpg?AWSAccessKeyId=AKIAINYAGM2YWP2OWQBA&amp;Expires=2147483647&amp;Signature=0EU8puZJW83epr4TM3eeoPYEqH8%3D&amp;1520611592">
            <a:extLst>
              <a:ext uri="{FF2B5EF4-FFF2-40B4-BE49-F238E27FC236}">
                <a16:creationId xmlns:a16="http://schemas.microsoft.com/office/drawing/2014/main" id="{A350450E-18C9-4731-BEBC-4E5C7E90144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28" y="786900"/>
            <a:ext cx="6588942" cy="52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1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DA3E-43A9-48F9-A663-904D2097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Input/Output</a:t>
            </a:r>
            <a:r>
              <a:rPr lang="en-US" dirty="0"/>
              <a:t> System</a:t>
            </a:r>
          </a:p>
        </p:txBody>
      </p:sp>
      <p:pic>
        <p:nvPicPr>
          <p:cNvPr id="5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808F6E2-6F9E-4167-AD9D-DF27A928F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208" y="268923"/>
            <a:ext cx="1148715" cy="114871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AD4E80-834F-4E82-84E0-17BF18EF3BF0}"/>
              </a:ext>
            </a:extLst>
          </p:cNvPr>
          <p:cNvSpPr/>
          <p:nvPr/>
        </p:nvSpPr>
        <p:spPr>
          <a:xfrm>
            <a:off x="379379" y="2136340"/>
            <a:ext cx="85019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During Boot Process: </a:t>
            </a:r>
          </a:p>
          <a:p>
            <a:endParaRPr lang="en-US" sz="2400" dirty="0"/>
          </a:p>
          <a:p>
            <a:r>
              <a:rPr lang="en-US" sz="2400" dirty="0"/>
              <a:t>Loads the bootloader program from the Master Boot Record (MBR) </a:t>
            </a:r>
          </a:p>
          <a:p>
            <a:endParaRPr lang="en-US" sz="2400" dirty="0"/>
          </a:p>
          <a:p>
            <a:r>
              <a:rPr lang="en-US" sz="2400" dirty="0"/>
              <a:t>Will search multiple devices (floppy, hard disk, cd drive, </a:t>
            </a:r>
            <a:r>
              <a:rPr lang="en-US" sz="2400" dirty="0" err="1"/>
              <a:t>usb</a:t>
            </a:r>
            <a:r>
              <a:rPr lang="en-US" sz="2400" dirty="0"/>
              <a:t> drive, etc.) for MBR </a:t>
            </a:r>
          </a:p>
          <a:p>
            <a:endParaRPr lang="en-US" sz="2400" dirty="0"/>
          </a:p>
          <a:p>
            <a:r>
              <a:rPr lang="en-US" sz="2400" dirty="0"/>
              <a:t>Allows you to select boot device by pressing a key</a:t>
            </a:r>
          </a:p>
        </p:txBody>
      </p:sp>
    </p:spTree>
    <p:extLst>
      <p:ext uri="{BB962C8B-B14F-4D97-AF65-F5344CB8AC3E}">
        <p14:creationId xmlns:p14="http://schemas.microsoft.com/office/powerpoint/2010/main" val="74615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86D7A438-C4AA-40A8-AD7A-17281769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88" y="3314854"/>
            <a:ext cx="4708012" cy="191262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1839913-9DC8-450E-9342-D5B15C6F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/>
              <a:t>Master Boot Record (MBR)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2DB72-97E4-45E0-B9FE-ED17C9F2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4" y="2413000"/>
            <a:ext cx="2876688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Located on first sector of boot device</a:t>
            </a:r>
          </a:p>
          <a:p>
            <a:pPr>
              <a:lnSpc>
                <a:spcPct val="90000"/>
              </a:lnSpc>
            </a:pPr>
            <a:r>
              <a:rPr lang="en-US" sz="1400"/>
              <a:t>Usually 512 bytes in size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MBR consists of: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 bootstrap code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 partition table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The primary purpose of the bootstrap code is to find your bootable partition and 'chain' to your bootloader (in our case GRUB2)</a:t>
            </a:r>
          </a:p>
        </p:txBody>
      </p:sp>
    </p:spTree>
    <p:extLst>
      <p:ext uri="{BB962C8B-B14F-4D97-AF65-F5344CB8AC3E}">
        <p14:creationId xmlns:p14="http://schemas.microsoft.com/office/powerpoint/2010/main" val="43814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6095-C969-429E-9F30-9ECA6FFF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up the MBR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2A22-2655-4EB2-A655-61A5911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26" y="2222287"/>
            <a:ext cx="7926774" cy="3636510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dirty="0">
                <a:cs typeface="Courier New" panose="02070309020205020404" pitchFamily="49" charset="0"/>
              </a:rPr>
              <a:t>Duplicate the first 512 bytes of /dev/</a:t>
            </a:r>
            <a:r>
              <a:rPr lang="en-US" sz="2300" b="1" dirty="0" err="1">
                <a:cs typeface="Courier New" panose="02070309020205020404" pitchFamily="49" charset="0"/>
              </a:rPr>
              <a:t>sda</a:t>
            </a:r>
            <a:r>
              <a:rPr lang="en-US" sz="2300" b="1" dirty="0">
                <a:cs typeface="Courier New" panose="02070309020205020404" pitchFamily="49" charset="0"/>
              </a:rPr>
              <a:t> into the file </a:t>
            </a:r>
            <a:r>
              <a:rPr lang="en-US" sz="2300" b="1" dirty="0" err="1">
                <a:cs typeface="Courier New" panose="02070309020205020404" pitchFamily="49" charset="0"/>
              </a:rPr>
              <a:t>mbr</a:t>
            </a:r>
            <a:endParaRPr lang="en-US" sz="23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1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3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dd if=/dev/</a:t>
            </a:r>
            <a:r>
              <a:rPr lang="en-US" sz="31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</a:t>
            </a:r>
            <a:r>
              <a:rPr lang="en-US" sz="3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of=</a:t>
            </a:r>
            <a:r>
              <a:rPr lang="en-US" sz="31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mbr</a:t>
            </a:r>
            <a:r>
              <a:rPr lang="en-US" sz="3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bs=512 count=</a:t>
            </a:r>
            <a:r>
              <a:rPr lang="en-US" sz="2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dd    = data duplicator</a:t>
            </a:r>
            <a:b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    = in file</a:t>
            </a:r>
            <a:b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    = out file</a:t>
            </a:r>
            <a:b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bs    = bytes</a:t>
            </a:r>
            <a:b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= number of iterations</a:t>
            </a:r>
          </a:p>
          <a:p>
            <a:pPr marL="0" indent="0">
              <a:buNone/>
            </a:pP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3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3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en-US" sz="23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mbr</a:t>
            </a:r>
            <a:br>
              <a:rPr lang="en-US" sz="23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3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3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sz="23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mbr</a:t>
            </a:r>
            <a:endParaRPr lang="en-US" sz="23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0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f.nearpod.com/neareducation/new/SlideEditorElement/352006538/iconoriginal.jpg?AWSAccessKeyId=AKIAINYAGM2YWP2OWQBA&amp;Expires=2147483647&amp;Signature=0nMT2PhVY5fFluSAb%2FaXoqZq8zQ%3D&amp;1520614521">
            <a:extLst>
              <a:ext uri="{FF2B5EF4-FFF2-40B4-BE49-F238E27FC236}">
                <a16:creationId xmlns:a16="http://schemas.microsoft.com/office/drawing/2014/main" id="{F2F2C01F-DD29-44E7-9322-09319C7B8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88" y="2505664"/>
            <a:ext cx="4708012" cy="353100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35565E-1612-4DFB-ACEE-DC00336C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GRUB 2</a:t>
            </a:r>
            <a:br>
              <a:rPr lang="en-US" sz="3100"/>
            </a:br>
            <a:r>
              <a:rPr lang="en-US" sz="3100"/>
              <a:t>Bootloader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7141-BED3-4974-816C-4A2BEDD2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4" y="2413000"/>
            <a:ext cx="2876688" cy="3632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400"/>
              <a:t>Stands for </a:t>
            </a:r>
            <a:r>
              <a:rPr lang="en-US" sz="1400" b="1"/>
              <a:t>GR</a:t>
            </a:r>
            <a:r>
              <a:rPr lang="en-US" sz="1400"/>
              <a:t>and </a:t>
            </a:r>
            <a:r>
              <a:rPr lang="en-US" sz="1400" b="1"/>
              <a:t>U</a:t>
            </a:r>
            <a:r>
              <a:rPr lang="en-US" sz="1400"/>
              <a:t>nified </a:t>
            </a:r>
            <a:r>
              <a:rPr lang="en-US" sz="1400" b="1"/>
              <a:t>B</a:t>
            </a:r>
            <a:r>
              <a:rPr lang="en-US" sz="1400"/>
              <a:t>ootloader</a:t>
            </a:r>
            <a:br>
              <a:rPr lang="en-US" sz="1400"/>
            </a:br>
            <a:r>
              <a:rPr lang="en-US" sz="1400"/>
              <a:t> </a:t>
            </a:r>
          </a:p>
          <a:p>
            <a:pPr fontAlgn="base"/>
            <a:r>
              <a:rPr lang="en-US" sz="1400"/>
              <a:t>If you have multiple kernel images, GRUB will allow you to select from them (including other OSes)</a:t>
            </a:r>
          </a:p>
          <a:p>
            <a:pPr fontAlgn="base"/>
            <a:r>
              <a:rPr lang="en-US" sz="1400"/>
              <a:t>GRUB loads initrd (initial RAM disk) and then the kernel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2270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B682BA36-C1DF-490B-A06F-A6654879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281" y="2413000"/>
            <a:ext cx="470422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21E3C-0445-42AE-8761-12DF0E75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/>
              <a:t>kernel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435AABC-8ECF-475F-AB3A-70887D0A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4" y="2413000"/>
            <a:ext cx="2876688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kernel is compressed because PC's have no easy way to access all their memory at boot so the initial kernel must load completely within the first megabyte of memory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head of the file (the first megabyte), puts the CPU into protected mode and removes the memory restriction so that the rest of the kernel can decompress</a:t>
            </a:r>
          </a:p>
        </p:txBody>
      </p:sp>
    </p:spTree>
    <p:extLst>
      <p:ext uri="{BB962C8B-B14F-4D97-AF65-F5344CB8AC3E}">
        <p14:creationId xmlns:p14="http://schemas.microsoft.com/office/powerpoint/2010/main" val="73394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8EC3-707A-415A-B340-A7FE8DCB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5F9E-573C-4E29-8B02-7ADF518B3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</a:t>
            </a:r>
            <a:r>
              <a:rPr lang="en-US" sz="2400" dirty="0"/>
              <a:t>nly has access to what is compiled into the kernel, no modules (drivers)​</a:t>
            </a:r>
          </a:p>
          <a:p>
            <a:r>
              <a:rPr lang="en-US" sz="2400" dirty="0"/>
              <a:t>Must have (at a minimum) code to set up virtual memory and root filesystem</a:t>
            </a:r>
          </a:p>
          <a:p>
            <a:r>
              <a:rPr lang="en-US" sz="2400" dirty="0"/>
              <a:t>Uses the </a:t>
            </a:r>
            <a:r>
              <a:rPr lang="en-US" sz="2400" dirty="0" err="1"/>
              <a:t>initrd</a:t>
            </a:r>
            <a:r>
              <a:rPr lang="en-US" sz="2400" dirty="0"/>
              <a:t> file system as the root file system until the real one is mounted</a:t>
            </a:r>
          </a:p>
          <a:p>
            <a:r>
              <a:rPr lang="en-US" sz="2400" dirty="0"/>
              <a:t>Hardware probes determine device drivers to be loaded (drivers are in the </a:t>
            </a:r>
            <a:r>
              <a:rPr lang="en-US" sz="2400" dirty="0" err="1"/>
              <a:t>initrd</a:t>
            </a:r>
            <a:r>
              <a:rPr lang="en-US" sz="2400" dirty="0"/>
              <a:t> file system)</a:t>
            </a:r>
          </a:p>
          <a:p>
            <a:r>
              <a:rPr lang="en-US" sz="2400" dirty="0"/>
              <a:t>kernel mounts the root file system specified by the root statement in </a:t>
            </a:r>
            <a:r>
              <a:rPr lang="en-US" sz="2400" dirty="0" err="1"/>
              <a:t>menu.lst</a:t>
            </a:r>
            <a:endParaRPr lang="en-US" sz="2400" dirty="0"/>
          </a:p>
          <a:p>
            <a:r>
              <a:rPr lang="en-US" sz="2400" dirty="0"/>
              <a:t>Starts the </a:t>
            </a:r>
            <a:r>
              <a:rPr lang="en-US" sz="2400" dirty="0" err="1"/>
              <a:t>init</a:t>
            </a:r>
            <a:r>
              <a:rPr lang="en-US" sz="2400" dirty="0"/>
              <a:t> process (</a:t>
            </a:r>
            <a:r>
              <a:rPr lang="en-US" sz="2400" dirty="0" err="1"/>
              <a:t>pid</a:t>
            </a:r>
            <a:r>
              <a:rPr lang="en-US" sz="2400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338022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7B190DE-574E-451E-A7A1-E22F72BE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9152363" cy="2344057"/>
            <a:chOff x="0" y="4525094"/>
            <a:chExt cx="12203151" cy="2344057"/>
          </a:xfrm>
        </p:grpSpPr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60DC2158-E599-4DFA-84C5-CDE274DF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B1FA1358-8BD7-4739-9697-89339E164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E344A78-8DA0-4050-B1FD-14A52126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6BD52D-86B5-41C3-B13B-51A21B46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817533"/>
            <a:ext cx="7929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cs typeface="+mj-cs"/>
              </a:rPr>
              <a:t>run levels and targets</a:t>
            </a:r>
          </a:p>
        </p:txBody>
      </p:sp>
      <p:pic>
        <p:nvPicPr>
          <p:cNvPr id="5122" name="Picture 2" descr="https://cf.nearpod.com/neareducation/new/SlideEditorElement/352011959/iconoriginal.jpg?AWSAccessKeyId=AKIAINYAGM2YWP2OWQBA&amp;Expires=2147483647&amp;Signature=L8kRKbmsRYYE5yTY0VZRe2M6Dlg%3D&amp;1520617485">
            <a:extLst>
              <a:ext uri="{FF2B5EF4-FFF2-40B4-BE49-F238E27FC236}">
                <a16:creationId xmlns:a16="http://schemas.microsoft.com/office/drawing/2014/main" id="{86209817-DC6F-4599-94BF-2CF72A7D86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2" y="926788"/>
            <a:ext cx="8187348" cy="302931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5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56</TotalTime>
  <Words>518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Linux Startup and Shutdown</vt:lpstr>
      <vt:lpstr>PowerPoint Presentation</vt:lpstr>
      <vt:lpstr>Basic Input/Output System</vt:lpstr>
      <vt:lpstr>Master Boot Record (MBR)</vt:lpstr>
      <vt:lpstr>Backing up the MBR</vt:lpstr>
      <vt:lpstr>GRUB 2 Bootloader</vt:lpstr>
      <vt:lpstr>kernel</vt:lpstr>
      <vt:lpstr>kernel</vt:lpstr>
      <vt:lpstr>run levels and targets</vt:lpstr>
      <vt:lpstr>systemd files and folders</vt:lpstr>
      <vt:lpstr>systemd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Startup and Shutdown</dc:title>
  <dc:creator>DAVE CUSHING</dc:creator>
  <cp:lastModifiedBy>DAVE CUSHING</cp:lastModifiedBy>
  <cp:revision>54</cp:revision>
  <dcterms:created xsi:type="dcterms:W3CDTF">2018-03-13T17:53:28Z</dcterms:created>
  <dcterms:modified xsi:type="dcterms:W3CDTF">2020-03-04T19:26:13Z</dcterms:modified>
</cp:coreProperties>
</file>