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sldIdLst>
    <p:sldId id="272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6" r:id="rId14"/>
    <p:sldId id="267" r:id="rId15"/>
    <p:sldId id="269" r:id="rId16"/>
    <p:sldId id="270" r:id="rId17"/>
    <p:sldId id="271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0D4F07-DE1B-4A3B-92DB-A789AC87717F}" v="2" dt="2019-01-01T20:09:49.1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398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313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770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136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415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41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45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470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592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999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563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99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427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413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008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filesystems">
            <a:extLst>
              <a:ext uri="{FF2B5EF4-FFF2-40B4-BE49-F238E27FC236}">
                <a16:creationId xmlns:a16="http://schemas.microsoft.com/office/drawing/2014/main" id="{808FA86F-3596-4A92-BC71-D6CE5BAF61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3" r="19777"/>
          <a:stretch/>
        </p:blipFill>
        <p:spPr bwMode="auto">
          <a:xfrm>
            <a:off x="20" y="10"/>
            <a:ext cx="9143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EA0E1A7-A6D3-40E8-A465-7C2650749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00" y="1449147"/>
            <a:ext cx="7929000" cy="3732453"/>
          </a:xfrm>
        </p:spPr>
        <p:txBody>
          <a:bodyPr>
            <a:normAutofit/>
          </a:bodyPr>
          <a:lstStyle/>
          <a:p>
            <a:r>
              <a:rPr lang="en-US" dirty="0"/>
              <a:t>Chapter 7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682B972-5A7A-40D8-AB5D-DCC6343300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00" y="5280847"/>
            <a:ext cx="7929000" cy="434974"/>
          </a:xfrm>
        </p:spPr>
        <p:txBody>
          <a:bodyPr>
            <a:normAutofit/>
          </a:bodyPr>
          <a:lstStyle/>
          <a:p>
            <a:r>
              <a:rPr lang="en-US" dirty="0"/>
              <a:t>Filesystems</a:t>
            </a:r>
          </a:p>
        </p:txBody>
      </p:sp>
    </p:spTree>
    <p:extLst>
      <p:ext uri="{BB962C8B-B14F-4D97-AF65-F5344CB8AC3E}">
        <p14:creationId xmlns:p14="http://schemas.microsoft.com/office/powerpoint/2010/main" val="326283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DC7759BA-B8DF-432D-930F-00552A83A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23">
            <a:extLst>
              <a:ext uri="{FF2B5EF4-FFF2-40B4-BE49-F238E27FC236}">
                <a16:creationId xmlns:a16="http://schemas.microsoft.com/office/drawing/2014/main" id="{4D7D9E99-BC64-4D9F-9EB1-85D3AE284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64707" cy="6858000"/>
          </a:xfrm>
          <a:custGeom>
            <a:avLst/>
            <a:gdLst>
              <a:gd name="connsiteX0" fmla="*/ 0 w 7552944"/>
              <a:gd name="connsiteY0" fmla="*/ 0 h 6858000"/>
              <a:gd name="connsiteX1" fmla="*/ 1067477 w 7552944"/>
              <a:gd name="connsiteY1" fmla="*/ 0 h 6858000"/>
              <a:gd name="connsiteX2" fmla="*/ 2201779 w 7552944"/>
              <a:gd name="connsiteY2" fmla="*/ 0 h 6858000"/>
              <a:gd name="connsiteX3" fmla="*/ 7552944 w 7552944"/>
              <a:gd name="connsiteY3" fmla="*/ 0 h 6858000"/>
              <a:gd name="connsiteX4" fmla="*/ 7552944 w 7552944"/>
              <a:gd name="connsiteY4" fmla="*/ 1900238 h 6858000"/>
              <a:gd name="connsiteX5" fmla="*/ 7182528 w 7552944"/>
              <a:gd name="connsiteY5" fmla="*/ 2178050 h 6858000"/>
              <a:gd name="connsiteX6" fmla="*/ 7178294 w 7552944"/>
              <a:gd name="connsiteY6" fmla="*/ 2184400 h 6858000"/>
              <a:gd name="connsiteX7" fmla="*/ 7171944 w 7552944"/>
              <a:gd name="connsiteY7" fmla="*/ 2193925 h 6858000"/>
              <a:gd name="connsiteX8" fmla="*/ 7165594 w 7552944"/>
              <a:gd name="connsiteY8" fmla="*/ 2201863 h 6858000"/>
              <a:gd name="connsiteX9" fmla="*/ 7165594 w 7552944"/>
              <a:gd name="connsiteY9" fmla="*/ 2211388 h 6858000"/>
              <a:gd name="connsiteX10" fmla="*/ 7165594 w 7552944"/>
              <a:gd name="connsiteY10" fmla="*/ 2220913 h 6858000"/>
              <a:gd name="connsiteX11" fmla="*/ 7171944 w 7552944"/>
              <a:gd name="connsiteY11" fmla="*/ 2228850 h 6858000"/>
              <a:gd name="connsiteX12" fmla="*/ 7178294 w 7552944"/>
              <a:gd name="connsiteY12" fmla="*/ 2238375 h 6858000"/>
              <a:gd name="connsiteX13" fmla="*/ 7182528 w 7552944"/>
              <a:gd name="connsiteY13" fmla="*/ 2244725 h 6858000"/>
              <a:gd name="connsiteX14" fmla="*/ 7552944 w 7552944"/>
              <a:gd name="connsiteY14" fmla="*/ 2522538 h 6858000"/>
              <a:gd name="connsiteX15" fmla="*/ 7552944 w 7552944"/>
              <a:gd name="connsiteY15" fmla="*/ 6858000 h 6858000"/>
              <a:gd name="connsiteX16" fmla="*/ 2201779 w 7552944"/>
              <a:gd name="connsiteY16" fmla="*/ 6858000 h 6858000"/>
              <a:gd name="connsiteX17" fmla="*/ 1067477 w 7552944"/>
              <a:gd name="connsiteY17" fmla="*/ 6858000 h 6858000"/>
              <a:gd name="connsiteX18" fmla="*/ 0 w 7552944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552944" h="6858000">
                <a:moveTo>
                  <a:pt x="0" y="0"/>
                </a:moveTo>
                <a:lnTo>
                  <a:pt x="1067477" y="0"/>
                </a:lnTo>
                <a:lnTo>
                  <a:pt x="2201779" y="0"/>
                </a:lnTo>
                <a:lnTo>
                  <a:pt x="7552944" y="0"/>
                </a:lnTo>
                <a:lnTo>
                  <a:pt x="7552944" y="1900238"/>
                </a:lnTo>
                <a:lnTo>
                  <a:pt x="7182528" y="2178050"/>
                </a:lnTo>
                <a:lnTo>
                  <a:pt x="7178294" y="2184400"/>
                </a:lnTo>
                <a:lnTo>
                  <a:pt x="7171944" y="2193925"/>
                </a:lnTo>
                <a:lnTo>
                  <a:pt x="7165594" y="2201863"/>
                </a:lnTo>
                <a:lnTo>
                  <a:pt x="7165594" y="2211388"/>
                </a:lnTo>
                <a:lnTo>
                  <a:pt x="7165594" y="2220913"/>
                </a:lnTo>
                <a:lnTo>
                  <a:pt x="7171944" y="2228850"/>
                </a:lnTo>
                <a:lnTo>
                  <a:pt x="7178294" y="2238375"/>
                </a:lnTo>
                <a:lnTo>
                  <a:pt x="7182528" y="2244725"/>
                </a:lnTo>
                <a:lnTo>
                  <a:pt x="7552944" y="2522538"/>
                </a:lnTo>
                <a:lnTo>
                  <a:pt x="7552944" y="6858000"/>
                </a:lnTo>
                <a:lnTo>
                  <a:pt x="2201779" y="6858000"/>
                </a:lnTo>
                <a:lnTo>
                  <a:pt x="106747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243930-B605-44B6-B6CF-F064D0D19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00" y="447188"/>
            <a:ext cx="4573466" cy="1559412"/>
          </a:xfrm>
        </p:spPr>
        <p:txBody>
          <a:bodyPr>
            <a:normAutofit/>
          </a:bodyPr>
          <a:lstStyle/>
          <a:p>
            <a:r>
              <a:rPr lang="en-US" dirty="0"/>
              <a:t>Add disks to GCP instance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FD8C3-73F1-4F25-AACF-9070D83E1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034" y="2413000"/>
            <a:ext cx="4556384" cy="363220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Click on your machine name</a:t>
            </a:r>
          </a:p>
          <a:p>
            <a:pPr>
              <a:buFont typeface="+mj-lt"/>
              <a:buAutoNum type="arabicPeriod"/>
            </a:pPr>
            <a:r>
              <a:rPr lang="en-US" dirty="0"/>
              <a:t>Click EDIT on the VM instance details page</a:t>
            </a:r>
          </a:p>
          <a:p>
            <a:pPr>
              <a:buFont typeface="+mj-lt"/>
              <a:buAutoNum type="arabicPeriod"/>
            </a:pPr>
            <a:r>
              <a:rPr lang="en-US" dirty="0"/>
              <a:t>Under Additional disks click Add item</a:t>
            </a:r>
          </a:p>
          <a:p>
            <a:pPr>
              <a:buFont typeface="+mj-lt"/>
              <a:buAutoNum type="arabicPeriod"/>
            </a:pPr>
            <a:r>
              <a:rPr lang="en-US" dirty="0"/>
              <a:t>Create a 10Gb blank disk (x4)</a:t>
            </a:r>
          </a:p>
          <a:p>
            <a:pPr>
              <a:buFont typeface="+mj-lt"/>
              <a:buAutoNum type="arabicPeriod"/>
            </a:pPr>
            <a:r>
              <a:rPr lang="en-US" dirty="0"/>
              <a:t>Don’t forget to save!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A9FBF5B-5271-4F71-BF77-0AB71ECC4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5309" y="958640"/>
            <a:ext cx="2516093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FA74C5-F5A5-4D01-867B-AD964A9B4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091" y="1771139"/>
            <a:ext cx="2041824" cy="10645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EC55B18-7E1B-42E1-935F-2828B3A8F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091" y="3895925"/>
            <a:ext cx="2041824" cy="129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763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40642-AE14-4DB7-9D27-697587A9F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listing block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E0C08-9EB7-4374-8B4A-332041105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lsblk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(list block devices)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   MAJ:MIN RM SIZE RO TYPE MOUNTPOINT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8:48   0  10G  0 disk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8:16   0  10G  0 disk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8:64   0  10G  0 disk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8:32   0  10G  0 disk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8:0    0  10G  0 disk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└─sda1   8:1    0  10G  0 part /</a:t>
            </a:r>
          </a:p>
        </p:txBody>
      </p:sp>
    </p:spTree>
    <p:extLst>
      <p:ext uri="{BB962C8B-B14F-4D97-AF65-F5344CB8AC3E}">
        <p14:creationId xmlns:p14="http://schemas.microsoft.com/office/powerpoint/2010/main" val="1105476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6A155-8488-48F5-9277-72C956BE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gdisk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–l /dev/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sde</a:t>
            </a:r>
            <a:endParaRPr lang="en-US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6A98B-6A2B-430B-AEC1-4E81E0738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</a:rPr>
              <a:t>GPT </a:t>
            </a:r>
            <a:r>
              <a:rPr lang="en-US" sz="1200" b="1" dirty="0" err="1">
                <a:latin typeface="Courier New" panose="02070309020205020404" pitchFamily="49" charset="0"/>
              </a:rPr>
              <a:t>fdisk</a:t>
            </a:r>
            <a:r>
              <a:rPr lang="en-US" sz="1200" b="1" dirty="0">
                <a:latin typeface="Courier New" panose="02070309020205020404" pitchFamily="49" charset="0"/>
              </a:rPr>
              <a:t> (</a:t>
            </a:r>
            <a:r>
              <a:rPr lang="en-US" sz="1200" b="1" dirty="0" err="1">
                <a:latin typeface="Courier New" panose="02070309020205020404" pitchFamily="49" charset="0"/>
              </a:rPr>
              <a:t>gdisk</a:t>
            </a:r>
            <a:r>
              <a:rPr lang="en-US" sz="1200" b="1" dirty="0">
                <a:latin typeface="Courier New" panose="02070309020205020404" pitchFamily="49" charset="0"/>
              </a:rPr>
              <a:t>) version 1.0.1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</a:rPr>
              <a:t>Partition table scan: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</a:rPr>
              <a:t>  MBR: not present</a:t>
            </a:r>
            <a:br>
              <a:rPr lang="en-US" sz="1200" b="1" dirty="0">
                <a:latin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</a:rPr>
              <a:t>  BSD: not present</a:t>
            </a:r>
            <a:br>
              <a:rPr lang="en-US" sz="1200" b="1" dirty="0">
                <a:latin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</a:rPr>
              <a:t>  APM: not present</a:t>
            </a:r>
            <a:br>
              <a:rPr lang="en-US" sz="1200" b="1" dirty="0">
                <a:latin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</a:rPr>
              <a:t>  GPT: not present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</a:rPr>
              <a:t>Creating new GPT entries.</a:t>
            </a:r>
            <a:br>
              <a:rPr lang="en-US" sz="1200" b="1" dirty="0">
                <a:latin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</a:rPr>
              <a:t>Disk /dev/</a:t>
            </a:r>
            <a:r>
              <a:rPr lang="en-US" sz="1200" b="1" dirty="0" err="1">
                <a:latin typeface="Courier New" panose="02070309020205020404" pitchFamily="49" charset="0"/>
              </a:rPr>
              <a:t>sde</a:t>
            </a:r>
            <a:r>
              <a:rPr lang="en-US" sz="1200" b="1" dirty="0">
                <a:latin typeface="Courier New" panose="02070309020205020404" pitchFamily="49" charset="0"/>
              </a:rPr>
              <a:t>: 20971520 sectors, </a:t>
            </a:r>
            <a:r>
              <a:rPr lang="en-US" sz="1200" b="1" dirty="0">
                <a:highlight>
                  <a:srgbClr val="808080"/>
                </a:highlight>
                <a:latin typeface="Courier New" panose="02070309020205020404" pitchFamily="49" charset="0"/>
              </a:rPr>
              <a:t>10.0 </a:t>
            </a:r>
            <a:r>
              <a:rPr lang="en-US" sz="1200" b="1" dirty="0" err="1">
                <a:highlight>
                  <a:srgbClr val="808080"/>
                </a:highlight>
                <a:latin typeface="Courier New" panose="02070309020205020404" pitchFamily="49" charset="0"/>
              </a:rPr>
              <a:t>GiB</a:t>
            </a:r>
            <a:br>
              <a:rPr lang="en-US" sz="1200" b="1" dirty="0">
                <a:latin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</a:rPr>
              <a:t>Logical sector size: 512 bytes</a:t>
            </a:r>
            <a:br>
              <a:rPr lang="en-US" sz="1200" b="1" dirty="0">
                <a:latin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</a:rPr>
              <a:t>Disk identifier (GUID): EA2575B5-2D32-4BF7-B3B3-6C43B6A75309</a:t>
            </a:r>
            <a:br>
              <a:rPr lang="en-US" sz="1200" b="1" dirty="0">
                <a:latin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</a:rPr>
              <a:t>Partition table holds up to 128 entries</a:t>
            </a:r>
            <a:br>
              <a:rPr lang="en-US" sz="1200" b="1" dirty="0">
                <a:latin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</a:rPr>
              <a:t>First usable sector is 34, last usable sector is 20971486</a:t>
            </a:r>
            <a:br>
              <a:rPr lang="en-US" sz="1200" b="1" dirty="0">
                <a:latin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</a:rPr>
              <a:t>Partitions will be aligned on 2048-sector boundaries</a:t>
            </a:r>
            <a:br>
              <a:rPr lang="en-US" sz="1200" b="1" dirty="0">
                <a:latin typeface="Courier New" panose="02070309020205020404" pitchFamily="49" charset="0"/>
              </a:rPr>
            </a:br>
            <a:r>
              <a:rPr lang="en-US" sz="1200" b="1" dirty="0">
                <a:highlight>
                  <a:srgbClr val="808080"/>
                </a:highlight>
                <a:latin typeface="Courier New" panose="02070309020205020404" pitchFamily="49" charset="0"/>
              </a:rPr>
              <a:t>Total free space is 20971453 sectors (10.0 </a:t>
            </a:r>
            <a:r>
              <a:rPr lang="en-US" sz="1200" b="1" dirty="0" err="1">
                <a:highlight>
                  <a:srgbClr val="808080"/>
                </a:highlight>
                <a:latin typeface="Courier New" panose="02070309020205020404" pitchFamily="49" charset="0"/>
              </a:rPr>
              <a:t>GiB</a:t>
            </a:r>
            <a:r>
              <a:rPr lang="en-US" sz="1200" b="1" dirty="0">
                <a:highlight>
                  <a:srgbClr val="808080"/>
                </a:highlight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</a:rPr>
              <a:t>Number  Start (sector)    End (sector)  Size       Code  Name</a:t>
            </a:r>
          </a:p>
        </p:txBody>
      </p:sp>
    </p:spTree>
    <p:extLst>
      <p:ext uri="{BB962C8B-B14F-4D97-AF65-F5344CB8AC3E}">
        <p14:creationId xmlns:p14="http://schemas.microsoft.com/office/powerpoint/2010/main" val="986970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B5A18-1BC5-47F4-B38A-B081330A5B9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2555" y="228600"/>
            <a:ext cx="8761445" cy="969963"/>
          </a:xfrm>
        </p:spPr>
        <p:txBody>
          <a:bodyPr/>
          <a:lstStyle/>
          <a:p>
            <a:r>
              <a:rPr lang="en-US" dirty="0" err="1"/>
              <a:t>gdisk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2A2AF7-F871-47ED-97FC-5902FB2A0024}"/>
              </a:ext>
            </a:extLst>
          </p:cNvPr>
          <p:cNvSpPr txBox="1"/>
          <p:nvPr/>
        </p:nvSpPr>
        <p:spPr>
          <a:xfrm>
            <a:off x="382555" y="1657351"/>
            <a:ext cx="91329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       back up GPT data to a file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       change a partition's name</a:t>
            </a:r>
          </a:p>
          <a:p>
            <a:r>
              <a:rPr lang="en-US" b="1" dirty="0">
                <a:highlight>
                  <a:srgbClr val="80808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       delete a partition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show detailed information on a partition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       list known partition types</a:t>
            </a:r>
          </a:p>
          <a:p>
            <a:r>
              <a:rPr lang="en-US" b="1" dirty="0">
                <a:highlight>
                  <a:srgbClr val="80808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       add a new partition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       create a new empty GUID partition table (GPT)</a:t>
            </a:r>
          </a:p>
          <a:p>
            <a:r>
              <a:rPr lang="en-US" b="1" dirty="0">
                <a:highlight>
                  <a:srgbClr val="80808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       print the partition table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q       quit without saving changes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       recovery and transformation options (experts only)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       sort partitions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       change a partition's type code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       verify disk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       write table to disk and exit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      extra functionality (experts only)</a:t>
            </a:r>
          </a:p>
          <a:p>
            <a:r>
              <a:rPr lang="en-US" b="1" dirty="0">
                <a:highlight>
                  <a:srgbClr val="80808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?       print this menu</a:t>
            </a:r>
          </a:p>
        </p:txBody>
      </p:sp>
    </p:spTree>
    <p:extLst>
      <p:ext uri="{BB962C8B-B14F-4D97-AF65-F5344CB8AC3E}">
        <p14:creationId xmlns:p14="http://schemas.microsoft.com/office/powerpoint/2010/main" val="2403073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5302E-F243-4878-A880-E692F31F2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mkfs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98831-9A65-476D-9169-FE51389DE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en-US" dirty="0" err="1"/>
              <a:t>mkfs</a:t>
            </a:r>
            <a:r>
              <a:rPr lang="en-US" dirty="0"/>
              <a:t> is the same as formatting a drive in Windows</a:t>
            </a:r>
          </a:p>
          <a:p>
            <a:pPr fontAlgn="base"/>
            <a:r>
              <a:rPr lang="en-US" dirty="0"/>
              <a:t>You select the type of filesystem you want (EXT2, EXT4, FAT, EXT3)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sz="26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mkfs</a:t>
            </a:r>
            <a:r>
              <a:rPr lang="en-US" sz="2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-t [type] [device]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examples: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sz="19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9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9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mkfs</a:t>
            </a:r>
            <a:r>
              <a:rPr lang="en-US" sz="19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-t ext2 /dev/sdb1</a:t>
            </a:r>
            <a:br>
              <a:rPr lang="en-US" sz="19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9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9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mkfs</a:t>
            </a:r>
            <a:r>
              <a:rPr lang="en-US" sz="19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-t </a:t>
            </a:r>
            <a:r>
              <a:rPr lang="en-US" sz="19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msdos</a:t>
            </a:r>
            <a:r>
              <a:rPr lang="en-US" sz="19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/dev/sdb2</a:t>
            </a:r>
            <a:br>
              <a:rPr lang="en-US" sz="19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9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9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mkfs</a:t>
            </a:r>
            <a:r>
              <a:rPr lang="en-US" sz="19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–t ext4 /dev/sdc1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544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C5166-0C7B-4839-9A6E-69A238EA5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059D2-630E-466F-B7F1-52503C87B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partition must be 'mounted' into the filesystem for the system or users to access it</a:t>
            </a:r>
          </a:p>
          <a:p>
            <a:endParaRPr lang="en-US" sz="2000" dirty="0"/>
          </a:p>
          <a:p>
            <a:r>
              <a:rPr lang="en-US" sz="2000" dirty="0"/>
              <a:t>You use an empty directory (called a 'mount point')</a:t>
            </a:r>
          </a:p>
          <a:p>
            <a:endParaRPr lang="en-US" sz="2000" dirty="0"/>
          </a:p>
          <a:p>
            <a:r>
              <a:rPr lang="en-US" sz="2000" dirty="0"/>
              <a:t>The mount command with no options will show all mounted filesystems</a:t>
            </a:r>
          </a:p>
        </p:txBody>
      </p:sp>
    </p:spTree>
    <p:extLst>
      <p:ext uri="{BB962C8B-B14F-4D97-AF65-F5344CB8AC3E}">
        <p14:creationId xmlns:p14="http://schemas.microsoft.com/office/powerpoint/2010/main" val="3447479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0BCEB-C527-40CA-BACE-F0FC0DA90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D45FD-BCCE-491D-A878-23CAE85AD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997" y="2222286"/>
            <a:ext cx="7524003" cy="43297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mount [options] [</a:t>
            </a:r>
            <a:r>
              <a:rPr lang="en-US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devicename</a:t>
            </a:r>
            <a:r>
              <a:rPr lang="en-US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[mountpoint]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500" dirty="0"/>
              <a:t>example: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5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5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25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/media/</a:t>
            </a:r>
            <a:r>
              <a:rPr lang="en-US" sz="25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msdos</a:t>
            </a:r>
            <a:br>
              <a:rPr lang="en-US" sz="25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5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5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5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mount -t </a:t>
            </a:r>
            <a:r>
              <a:rPr lang="en-US" sz="25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msdos</a:t>
            </a:r>
            <a:r>
              <a:rPr lang="en-US" sz="25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/dev/sdb2 /media/</a:t>
            </a:r>
            <a:r>
              <a:rPr lang="en-US" sz="25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msdos</a:t>
            </a:r>
            <a:br>
              <a:rPr lang="en-US" sz="25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5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mount</a:t>
            </a:r>
            <a:b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/dev/sdb2 on /media/</a:t>
            </a:r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msdos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type </a:t>
            </a:r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vfat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sz="25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5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5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umount</a:t>
            </a:r>
            <a:r>
              <a:rPr lang="en-US" sz="25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/media/ext2</a:t>
            </a:r>
            <a:endParaRPr lang="en-US" sz="2500" dirty="0"/>
          </a:p>
          <a:p>
            <a:pPr marL="0" indent="0" algn="ctr">
              <a:buNone/>
            </a:pPr>
            <a:r>
              <a:rPr lang="en-US" sz="1700" dirty="0"/>
              <a:t>** NOTE: the command is </a:t>
            </a:r>
            <a:r>
              <a:rPr lang="en-US" sz="1700" b="1" dirty="0" err="1">
                <a:solidFill>
                  <a:srgbClr val="FF0000"/>
                </a:solidFill>
              </a:rPr>
              <a:t>umount</a:t>
            </a:r>
            <a:r>
              <a:rPr lang="en-US" sz="1700" dirty="0"/>
              <a:t> and not unmount **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651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35045-2F1C-4FA4-839B-8C9FF23FE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fstab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60E28-8158-44E7-92B6-14FF9C94F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DEVICE             MOUNT POINT FILESYSTEM OPTIONS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LABEL=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cloudimg-rootfs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/        ext4    defaults        0 0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192.168.1.245:/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cety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-scripts/cet2331/cet2331 /scripts-2331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nfs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defaults 0 0</a:t>
            </a:r>
          </a:p>
        </p:txBody>
      </p:sp>
    </p:spTree>
    <p:extLst>
      <p:ext uri="{BB962C8B-B14F-4D97-AF65-F5344CB8AC3E}">
        <p14:creationId xmlns:p14="http://schemas.microsoft.com/office/powerpoint/2010/main" val="553672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35874-804B-4CEE-9D53-85DEE0316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00AED-8B55-4D01-93FA-BF1071AE2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Add the new disk.</a:t>
            </a:r>
          </a:p>
          <a:p>
            <a:pPr>
              <a:buFont typeface="+mj-lt"/>
              <a:buAutoNum type="arabicPeriod"/>
            </a:pPr>
            <a:r>
              <a:rPr lang="en-US" dirty="0"/>
              <a:t>Partition the disk using </a:t>
            </a:r>
            <a:r>
              <a:rPr lang="en-US" dirty="0" err="1"/>
              <a:t>gdisk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dirty="0"/>
              <a:t>Format the disk with the appropriate filesystem.</a:t>
            </a:r>
          </a:p>
          <a:p>
            <a:pPr>
              <a:buFont typeface="+mj-lt"/>
              <a:buAutoNum type="arabicPeriod"/>
            </a:pPr>
            <a:r>
              <a:rPr lang="en-US" dirty="0"/>
              <a:t>Create a mount point using </a:t>
            </a:r>
            <a:r>
              <a:rPr lang="en-US" dirty="0" err="1"/>
              <a:t>mkdir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dirty="0"/>
              <a:t>Mount the disk to the mount point using mount.</a:t>
            </a:r>
          </a:p>
          <a:p>
            <a:pPr>
              <a:buFont typeface="+mj-lt"/>
              <a:buAutoNum type="arabicPeriod"/>
            </a:pPr>
            <a:r>
              <a:rPr lang="en-US" dirty="0"/>
              <a:t>Add the disk information in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fstab</a:t>
            </a:r>
            <a:r>
              <a:rPr lang="en-US" dirty="0"/>
              <a:t> to re-mount on reboot.</a:t>
            </a:r>
          </a:p>
        </p:txBody>
      </p:sp>
      <p:pic>
        <p:nvPicPr>
          <p:cNvPr id="5" name="Picture 4" descr="A picture containing LEGO, toy, yellow&#10;&#10;Description automatically generated">
            <a:extLst>
              <a:ext uri="{FF2B5EF4-FFF2-40B4-BE49-F238E27FC236}">
                <a16:creationId xmlns:a16="http://schemas.microsoft.com/office/drawing/2014/main" id="{3359C991-94BF-44E6-9489-2BEBFD4F0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975" y="2209800"/>
            <a:ext cx="21050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048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D65C4A59-C1C8-4BC5-8696-08A7343E6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593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94C06C-F825-4F50-AEC1-1CFFB8DD0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Superblocks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EE93E5-95C8-4EA3-8511-F4D5B4BAE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Everything begins with a 'superblock’</a:t>
            </a:r>
          </a:p>
          <a:p>
            <a:pPr lvl="1" fontAlgn="base"/>
            <a:r>
              <a:rPr lang="en-US" sz="2200" dirty="0"/>
              <a:t>file system type</a:t>
            </a:r>
          </a:p>
          <a:p>
            <a:pPr lvl="1" fontAlgn="base"/>
            <a:r>
              <a:rPr lang="en-US" sz="2200" dirty="0"/>
              <a:t>disk geometry (size/status)</a:t>
            </a:r>
          </a:p>
          <a:p>
            <a:pPr lvl="1" fontAlgn="base"/>
            <a:r>
              <a:rPr lang="en-US" sz="2200" dirty="0"/>
              <a:t>available space</a:t>
            </a:r>
          </a:p>
          <a:p>
            <a:pPr lvl="1" fontAlgn="base"/>
            <a:r>
              <a:rPr lang="en-US" sz="2200" dirty="0"/>
              <a:t>location of the first </a:t>
            </a:r>
            <a:r>
              <a:rPr lang="en-US" sz="2200" dirty="0" err="1"/>
              <a:t>inode</a:t>
            </a:r>
            <a:endParaRPr lang="en-US" sz="22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There are multiple redundant copies of the superblock</a:t>
            </a:r>
            <a:br>
              <a:rPr lang="en-US" dirty="0"/>
            </a:br>
            <a:endParaRPr lang="en-US" dirty="0"/>
          </a:p>
        </p:txBody>
      </p:sp>
      <p:pic>
        <p:nvPicPr>
          <p:cNvPr id="1028" name="Picture 4" descr="Image result for transparent superman logo">
            <a:extLst>
              <a:ext uri="{FF2B5EF4-FFF2-40B4-BE49-F238E27FC236}">
                <a16:creationId xmlns:a16="http://schemas.microsoft.com/office/drawing/2014/main" id="{FAFBCD82-18A0-4514-AA30-A6A647FD3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521" y="2772984"/>
            <a:ext cx="1925534" cy="144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811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Freeform 6">
            <a:extLst>
              <a:ext uri="{FF2B5EF4-FFF2-40B4-BE49-F238E27FC236}">
                <a16:creationId xmlns:a16="http://schemas.microsoft.com/office/drawing/2014/main" id="{91CF38AD-64FF-4090-AFB9-CD5E95EF5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a14="http://schemas.microsoft.com/office/drawing/2010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4482CEFA-60B6-4C29-AFF4-0B1DD07E7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37" y="260169"/>
            <a:ext cx="7669955" cy="4160952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60" name="Group 72">
            <a:extLst>
              <a:ext uri="{FF2B5EF4-FFF2-40B4-BE49-F238E27FC236}">
                <a16:creationId xmlns:a16="http://schemas.microsoft.com/office/drawing/2014/main" id="{FAF5260B-D54F-4AC5-B6E4-E3A5548BB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9152363" cy="2344057"/>
            <a:chOff x="0" y="4525094"/>
            <a:chExt cx="12203151" cy="2344057"/>
          </a:xfrm>
        </p:grpSpPr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0AF1C91E-B729-4364-ADE7-6FC9231AA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1" name="Isosceles Triangle 74">
              <a:extLst>
                <a:ext uri="{FF2B5EF4-FFF2-40B4-BE49-F238E27FC236}">
                  <a16:creationId xmlns:a16="http://schemas.microsoft.com/office/drawing/2014/main" id="{4F84C4F6-2DBD-40EF-9C96-1BCF6F0D9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6ED2D79D-38B7-4E0B-A1E9-856CF9822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B9FFD9-511E-4638-8EF1-661C42ADB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00" y="4817533"/>
            <a:ext cx="7929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>
                <a:cs typeface="+mj-cs"/>
              </a:rPr>
              <a:t>File System Structure (inodes and data blocks)</a:t>
            </a:r>
          </a:p>
        </p:txBody>
      </p:sp>
      <p:pic>
        <p:nvPicPr>
          <p:cNvPr id="12" name="Picture 11" descr="A person wearing a costume&#10;&#10;Description generated with high confidence">
            <a:extLst>
              <a:ext uri="{FF2B5EF4-FFF2-40B4-BE49-F238E27FC236}">
                <a16:creationId xmlns:a16="http://schemas.microsoft.com/office/drawing/2014/main" id="{7A7AE60D-59A9-4708-85E2-667EA9B1E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6281" y="2859948"/>
            <a:ext cx="1071382" cy="1653995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904028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Image result for journaling file system">
            <a:extLst>
              <a:ext uri="{FF2B5EF4-FFF2-40B4-BE49-F238E27FC236}">
                <a16:creationId xmlns:a16="http://schemas.microsoft.com/office/drawing/2014/main" id="{F0C908F8-AAAB-4A8A-945C-765DFEF8B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35" y="2541773"/>
            <a:ext cx="8466729" cy="3307315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4C1210-6541-4D1E-983D-21EE10813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35" y="394943"/>
            <a:ext cx="8466729" cy="81663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>
                <a:solidFill>
                  <a:srgbClr val="FFFFFF"/>
                </a:solidFill>
                <a:cs typeface="+mj-cs"/>
              </a:rPr>
              <a:t>Journaling file system</a:t>
            </a:r>
          </a:p>
        </p:txBody>
      </p:sp>
    </p:spTree>
    <p:extLst>
      <p:ext uri="{BB962C8B-B14F-4D97-AF65-F5344CB8AC3E}">
        <p14:creationId xmlns:p14="http://schemas.microsoft.com/office/powerpoint/2010/main" val="18162180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A5612-4814-4683-AC87-0DA83B1D8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00" y="447188"/>
            <a:ext cx="7928998" cy="970450"/>
          </a:xfrm>
        </p:spPr>
        <p:txBody>
          <a:bodyPr>
            <a:normAutofit/>
          </a:bodyPr>
          <a:lstStyle/>
          <a:p>
            <a:r>
              <a:rPr lang="en-US" dirty="0"/>
              <a:t>ext3 (2001)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B6E4EE-9B80-4D17-85BB-7B4F3887E3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65" r="8674" b="5"/>
          <a:stretch/>
        </p:blipFill>
        <p:spPr>
          <a:xfrm>
            <a:off x="720328" y="2413000"/>
            <a:ext cx="2184797" cy="362836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5F620-D909-4993-B3BA-8732FE9DD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8024" y="2413000"/>
            <a:ext cx="5289550" cy="3632200"/>
          </a:xfrm>
        </p:spPr>
        <p:txBody>
          <a:bodyPr>
            <a:normAutofit lnSpcReduction="10000"/>
          </a:bodyPr>
          <a:lstStyle/>
          <a:p>
            <a:pPr marL="0" indent="0" fontAlgn="base">
              <a:lnSpc>
                <a:spcPct val="90000"/>
              </a:lnSpc>
              <a:buNone/>
            </a:pPr>
            <a:r>
              <a:rPr lang="en-US" sz="1300"/>
              <a:t>The main benefit of ext3 is that it allows journaling.</a:t>
            </a:r>
          </a:p>
          <a:p>
            <a:pPr marL="0" indent="0" fontAlgn="base">
              <a:lnSpc>
                <a:spcPct val="90000"/>
              </a:lnSpc>
              <a:buNone/>
            </a:pPr>
            <a:r>
              <a:rPr lang="en-US" sz="1300"/>
              <a:t>There are three types of journaling available in ext3 file system.</a:t>
            </a:r>
          </a:p>
          <a:p>
            <a:pPr lvl="1" fontAlgn="base">
              <a:lnSpc>
                <a:spcPct val="90000"/>
              </a:lnSpc>
            </a:pPr>
            <a:r>
              <a:rPr lang="en-US" sz="1300"/>
              <a:t>Journal – Metadata and content are saved in the journal.</a:t>
            </a:r>
          </a:p>
          <a:p>
            <a:pPr lvl="1" fontAlgn="base">
              <a:lnSpc>
                <a:spcPct val="90000"/>
              </a:lnSpc>
            </a:pPr>
            <a:r>
              <a:rPr lang="en-US" sz="1300"/>
              <a:t>Ordered – Only metadata is saved in the journal. Metadata are journaled only after writing the content to disk. This is the default.</a:t>
            </a:r>
          </a:p>
          <a:p>
            <a:pPr lvl="1" fontAlgn="base">
              <a:lnSpc>
                <a:spcPct val="90000"/>
              </a:lnSpc>
            </a:pPr>
            <a:r>
              <a:rPr lang="en-US" sz="1300"/>
              <a:t>Writeback – Only metadata is saved in the journal. Metadata might be journaled either before or after the content is written to the disk.</a:t>
            </a:r>
          </a:p>
          <a:p>
            <a:pPr marL="0" indent="0" fontAlgn="base">
              <a:lnSpc>
                <a:spcPct val="90000"/>
              </a:lnSpc>
              <a:buNone/>
            </a:pPr>
            <a:br>
              <a:rPr lang="en-US" sz="1300"/>
            </a:br>
            <a:r>
              <a:rPr lang="en-US" sz="1300"/>
              <a:t>You can convert a ext2 file system to ext3 file system directly (without backup/restore)</a:t>
            </a:r>
          </a:p>
          <a:p>
            <a:pPr marL="0" indent="0" fontAlgn="base">
              <a:lnSpc>
                <a:spcPct val="90000"/>
              </a:lnSpc>
              <a:buNone/>
            </a:pPr>
            <a:r>
              <a:rPr lang="en-US" sz="1300"/>
              <a:t>Maximum individual file size can be from 16 GB to 2 TB</a:t>
            </a:r>
          </a:p>
          <a:p>
            <a:pPr marL="0" indent="0" fontAlgn="base">
              <a:lnSpc>
                <a:spcPct val="90000"/>
              </a:lnSpc>
              <a:buNone/>
            </a:pPr>
            <a:r>
              <a:rPr lang="en-US" sz="1300"/>
              <a:t>Overall ext3 file system size can be from 2 TB to 32 TB</a:t>
            </a:r>
          </a:p>
          <a:p>
            <a:pPr>
              <a:lnSpc>
                <a:spcPct val="90000"/>
              </a:lnSpc>
            </a:pPr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973100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Pod, electronics&#10;&#10;Description generated with very high confidence">
            <a:extLst>
              <a:ext uri="{FF2B5EF4-FFF2-40B4-BE49-F238E27FC236}">
                <a16:creationId xmlns:a16="http://schemas.microsoft.com/office/drawing/2014/main" id="{FD3D5328-2318-438C-86B9-84566EEDD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328" y="3178770"/>
            <a:ext cx="2184797" cy="21847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B9B588-094E-49B4-A2A2-CC873CA8C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00" y="447188"/>
            <a:ext cx="7928998" cy="970450"/>
          </a:xfrm>
        </p:spPr>
        <p:txBody>
          <a:bodyPr>
            <a:normAutofit/>
          </a:bodyPr>
          <a:lstStyle/>
          <a:p>
            <a:r>
              <a:rPr lang="en-US" dirty="0"/>
              <a:t>ext4 (2008)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A49BD-46FE-4131-9642-1038A5BE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8024" y="2413000"/>
            <a:ext cx="5289550" cy="3632200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90000"/>
              </a:lnSpc>
              <a:buNone/>
            </a:pPr>
            <a:r>
              <a:rPr lang="en-US" sz="1400" dirty="0"/>
              <a:t>You can mount existing ext3 fs as ext4 (without upgrading)</a:t>
            </a:r>
          </a:p>
          <a:p>
            <a:pPr marL="0" indent="0" fontAlgn="base">
              <a:lnSpc>
                <a:spcPct val="90000"/>
              </a:lnSpc>
              <a:buNone/>
            </a:pPr>
            <a:br>
              <a:rPr lang="en-US" sz="1400" dirty="0"/>
            </a:br>
            <a:r>
              <a:rPr lang="en-US" sz="1400" dirty="0"/>
              <a:t>New features in ext4: multiblock allocation, delayed allocation, journal checksum, fast </a:t>
            </a:r>
            <a:r>
              <a:rPr lang="en-US" sz="1400" dirty="0" err="1"/>
              <a:t>fsck</a:t>
            </a:r>
            <a:r>
              <a:rPr lang="en-US" sz="1400" dirty="0"/>
              <a:t>, etc. </a:t>
            </a:r>
          </a:p>
          <a:p>
            <a:pPr marL="0" indent="0" fontAlgn="base">
              <a:lnSpc>
                <a:spcPct val="90000"/>
              </a:lnSpc>
              <a:buNone/>
            </a:pPr>
            <a:r>
              <a:rPr lang="en-US" sz="1400" dirty="0"/>
              <a:t>All you need to know is that these new features have improved the performance and reliability of the filesystem when compared to ext3</a:t>
            </a:r>
          </a:p>
          <a:p>
            <a:pPr marL="0" indent="0" fontAlgn="base">
              <a:lnSpc>
                <a:spcPct val="90000"/>
              </a:lnSpc>
              <a:buNone/>
            </a:pPr>
            <a:br>
              <a:rPr lang="en-US" sz="1400" dirty="0"/>
            </a:br>
            <a:r>
              <a:rPr lang="en-US" sz="1400" dirty="0"/>
              <a:t>Maximum individual file size: 16 GB to 16 TB</a:t>
            </a:r>
          </a:p>
          <a:p>
            <a:pPr marL="0" indent="0" fontAlgn="base">
              <a:lnSpc>
                <a:spcPct val="90000"/>
              </a:lnSpc>
              <a:buNone/>
            </a:pPr>
            <a:r>
              <a:rPr lang="en-US" sz="1400" dirty="0"/>
              <a:t>Overall maximum file system size: 1 EB (exabyte)</a:t>
            </a:r>
            <a:br>
              <a:rPr lang="en-US" sz="1400" dirty="0"/>
            </a:br>
            <a:r>
              <a:rPr lang="en-US" sz="1400" dirty="0"/>
              <a:t>Directory can contain a maximum of 64,000 subdirectories (as opposed to 32,000 in ext3)</a:t>
            </a:r>
          </a:p>
          <a:p>
            <a:pPr marL="0" indent="0" fontAlgn="base">
              <a:lnSpc>
                <a:spcPct val="90000"/>
              </a:lnSpc>
              <a:buNone/>
            </a:pPr>
            <a:r>
              <a:rPr lang="en-US" sz="1400" dirty="0"/>
              <a:t>Option to turn journaling “off”</a:t>
            </a:r>
          </a:p>
          <a:p>
            <a:pPr>
              <a:lnSpc>
                <a:spcPct val="90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83985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983CD-6772-4729-9FFE-6D3B8D2FF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00" y="447188"/>
            <a:ext cx="7928998" cy="970450"/>
          </a:xfrm>
        </p:spPr>
        <p:txBody>
          <a:bodyPr>
            <a:normAutofit/>
          </a:bodyPr>
          <a:lstStyle/>
          <a:p>
            <a:r>
              <a:rPr lang="en-US" dirty="0" err="1"/>
              <a:t>btrfs</a:t>
            </a:r>
            <a:r>
              <a:rPr lang="en-US" dirty="0"/>
              <a:t> (butter 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2B307-BF57-453B-AD53-E29F8B082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034" y="2413000"/>
            <a:ext cx="5399415" cy="363220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/>
              <a:t>B-tree file system</a:t>
            </a:r>
          </a:p>
          <a:p>
            <a:pPr marL="0" indent="0" fontAlgn="base">
              <a:buNone/>
            </a:pPr>
            <a:r>
              <a:rPr lang="en-US" dirty="0"/>
              <a:t>All the features of ext4 plus:</a:t>
            </a:r>
          </a:p>
          <a:p>
            <a:pPr lvl="1" fontAlgn="base"/>
            <a:r>
              <a:rPr lang="en-US" dirty="0"/>
              <a:t>Built-in RAID (mirroring and striping)</a:t>
            </a:r>
          </a:p>
          <a:p>
            <a:pPr lvl="1" fontAlgn="base"/>
            <a:r>
              <a:rPr lang="en-US" dirty="0"/>
              <a:t>Online defragmentation</a:t>
            </a:r>
          </a:p>
          <a:p>
            <a:pPr lvl="1" fontAlgn="base"/>
            <a:r>
              <a:rPr lang="en-US" dirty="0"/>
              <a:t>Support for snapshots and sub-volumes</a:t>
            </a:r>
          </a:p>
          <a:p>
            <a:pPr lvl="1" fontAlgn="base"/>
            <a:r>
              <a:rPr lang="en-US" dirty="0"/>
              <a:t>Online adding and removing volumes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Designed for enterprise scalability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E091A0-93BE-4CF2-9767-9E47E5150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603" y="3178770"/>
            <a:ext cx="2184797" cy="21847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113910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6C526-27B7-4005-9AB8-13272C0E2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xfs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2050E-76F9-455C-B7CB-7F04DCC46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/>
              <a:t>“Big Iron” file system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File systems up to 9 exabytes (9 million terabytes!!)</a:t>
            </a:r>
          </a:p>
          <a:p>
            <a:pPr fontAlgn="base"/>
            <a:r>
              <a:rPr lang="en-US" dirty="0"/>
              <a:t>File size up to 9 exabytes</a:t>
            </a:r>
          </a:p>
          <a:p>
            <a:pPr fontAlgn="base"/>
            <a:r>
              <a:rPr lang="en-US" dirty="0"/>
              <a:t>Support for extended attributes</a:t>
            </a:r>
          </a:p>
          <a:p>
            <a:pPr fontAlgn="base"/>
            <a:r>
              <a:rPr lang="en-US" dirty="0"/>
              <a:t>Online defrag and resizing</a:t>
            </a:r>
          </a:p>
          <a:p>
            <a:pPr fontAlgn="base"/>
            <a:r>
              <a:rPr lang="en-US" dirty="0"/>
              <a:t>Performance close to hardware speed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Proven enterprise performance and scaling</a:t>
            </a:r>
          </a:p>
        </p:txBody>
      </p:sp>
      <p:pic>
        <p:nvPicPr>
          <p:cNvPr id="6" name="Picture 5" descr="A picture containing tableware, plate&#10;&#10;Description generated with very high confidence">
            <a:extLst>
              <a:ext uri="{FF2B5EF4-FFF2-40B4-BE49-F238E27FC236}">
                <a16:creationId xmlns:a16="http://schemas.microsoft.com/office/drawing/2014/main" id="{6991D88C-20B9-4183-A5AB-1B63039FD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785" y="447188"/>
            <a:ext cx="1133155" cy="1123711"/>
          </a:xfrm>
          <a:prstGeom prst="rect">
            <a:avLst/>
          </a:prstGeom>
        </p:spPr>
      </p:pic>
      <p:pic>
        <p:nvPicPr>
          <p:cNvPr id="7" name="Picture 6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CD3271CA-02F6-40C3-A797-CA412442D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466078">
            <a:off x="7076333" y="2602267"/>
            <a:ext cx="14382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71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4ADF0-9149-4F7F-BF57-BB0D69AC4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Disks and Partitions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AA5E2-39C1-4032-8E68-095A2821A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Device names follow standards: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/dev/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or /dev/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scsi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ide (old school)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first physical disk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second physical disk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first logical partition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third logical partition</a:t>
            </a:r>
          </a:p>
        </p:txBody>
      </p:sp>
    </p:spTree>
    <p:extLst>
      <p:ext uri="{BB962C8B-B14F-4D97-AF65-F5344CB8AC3E}">
        <p14:creationId xmlns:p14="http://schemas.microsoft.com/office/powerpoint/2010/main" val="34209174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586</Words>
  <Application>Microsoft Office PowerPoint</Application>
  <PresentationFormat>On-screen Show (4:3)</PresentationFormat>
  <Paragraphs>116</Paragraphs>
  <Slides>19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Quotable</vt:lpstr>
      <vt:lpstr>Chapter 7</vt:lpstr>
      <vt:lpstr>Superblocks</vt:lpstr>
      <vt:lpstr>File System Structure (inodes and data blocks)</vt:lpstr>
      <vt:lpstr>Journaling file system</vt:lpstr>
      <vt:lpstr>ext3 (2001)</vt:lpstr>
      <vt:lpstr>ext4 (2008)</vt:lpstr>
      <vt:lpstr>btrfs (butter fs)</vt:lpstr>
      <vt:lpstr>xfs</vt:lpstr>
      <vt:lpstr>Physical Disks and Partitions</vt:lpstr>
      <vt:lpstr>Add disks to GCP instance</vt:lpstr>
      <vt:lpstr>listing block devices</vt:lpstr>
      <vt:lpstr>sudo gdisk –l /dev/sde</vt:lpstr>
      <vt:lpstr>gdisk</vt:lpstr>
      <vt:lpstr>mkfs</vt:lpstr>
      <vt:lpstr>mount</vt:lpstr>
      <vt:lpstr>mount</vt:lpstr>
      <vt:lpstr>/etc/fstab</vt:lpstr>
      <vt:lpstr>Order of Operations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</dc:title>
  <dc:creator>DAVE CUSHING</dc:creator>
  <cp:lastModifiedBy>DAVE CUSHING</cp:lastModifiedBy>
  <cp:revision>2</cp:revision>
  <dcterms:created xsi:type="dcterms:W3CDTF">2018-11-20T14:39:03Z</dcterms:created>
  <dcterms:modified xsi:type="dcterms:W3CDTF">2020-03-04T19:26:37Z</dcterms:modified>
</cp:coreProperties>
</file>