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4"/>
  </p:notesMasterIdLst>
  <p:sldIdLst>
    <p:sldId id="256" r:id="rId2"/>
    <p:sldId id="257" r:id="rId3"/>
    <p:sldId id="259" r:id="rId4"/>
    <p:sldId id="300" r:id="rId5"/>
    <p:sldId id="260" r:id="rId6"/>
    <p:sldId id="293" r:id="rId7"/>
    <p:sldId id="325" r:id="rId8"/>
    <p:sldId id="326" r:id="rId9"/>
    <p:sldId id="340" r:id="rId10"/>
    <p:sldId id="262" r:id="rId11"/>
    <p:sldId id="264" r:id="rId12"/>
    <p:sldId id="265" r:id="rId13"/>
    <p:sldId id="266" r:id="rId14"/>
    <p:sldId id="336" r:id="rId15"/>
    <p:sldId id="267" r:id="rId16"/>
    <p:sldId id="311" r:id="rId17"/>
    <p:sldId id="312" r:id="rId18"/>
    <p:sldId id="270" r:id="rId19"/>
    <p:sldId id="303" r:id="rId20"/>
    <p:sldId id="304" r:id="rId21"/>
    <p:sldId id="308" r:id="rId22"/>
    <p:sldId id="321" r:id="rId23"/>
    <p:sldId id="322" r:id="rId24"/>
    <p:sldId id="309" r:id="rId25"/>
    <p:sldId id="310" r:id="rId26"/>
    <p:sldId id="313" r:id="rId27"/>
    <p:sldId id="320" r:id="rId28"/>
    <p:sldId id="341" r:id="rId29"/>
    <p:sldId id="342" r:id="rId30"/>
    <p:sldId id="343" r:id="rId31"/>
    <p:sldId id="344" r:id="rId32"/>
    <p:sldId id="315" r:id="rId33"/>
    <p:sldId id="323" r:id="rId34"/>
    <p:sldId id="338" r:id="rId35"/>
    <p:sldId id="324" r:id="rId36"/>
    <p:sldId id="328" r:id="rId37"/>
    <p:sldId id="329" r:id="rId38"/>
    <p:sldId id="330" r:id="rId39"/>
    <p:sldId id="331" r:id="rId40"/>
    <p:sldId id="332" r:id="rId41"/>
    <p:sldId id="333" r:id="rId42"/>
    <p:sldId id="33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4" autoAdjust="0"/>
  </p:normalViewPr>
  <p:slideViewPr>
    <p:cSldViewPr>
      <p:cViewPr varScale="1">
        <p:scale>
          <a:sx n="64" d="100"/>
          <a:sy n="64" d="100"/>
        </p:scale>
        <p:origin x="148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43009-E647-4C1D-B4FB-3B0A02776785}" type="datetimeFigureOut">
              <a:rPr lang="en-US" smtClean="0"/>
              <a:t>30-Oct-23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14EE1-91C3-43B6-94F3-15039767348A}" type="slidenum">
              <a:rPr lang="en-US" smtClean="0"/>
              <a:t>‹#›</a:t>
            </a:fld>
            <a:endParaRPr lang="en-US"/>
          </a:p>
        </p:txBody>
      </p:sp>
    </p:spTree>
    <p:extLst>
      <p:ext uri="{BB962C8B-B14F-4D97-AF65-F5344CB8AC3E}">
        <p14:creationId xmlns:p14="http://schemas.microsoft.com/office/powerpoint/2010/main" val="340963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Data Selection</a:t>
            </a:r>
            <a:r>
              <a:rPr lang="en-US" dirty="0">
                <a:latin typeface="Times New Roman" panose="02020603050405020304" pitchFamily="18" charset="0"/>
                <a:cs typeface="Times New Roman" panose="02020603050405020304" pitchFamily="18" charset="0"/>
              </a:rPr>
              <a:t>: In order to perform different data mining tasks, at first relevant data sets are selected from the data source(s) (e.g. weather station, data warehouse, etc.).</a:t>
            </a:r>
          </a:p>
          <a:p>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In a real-world scenario, data may corrupt in different ways.</a:t>
            </a:r>
            <a:r>
              <a:rPr lang="en-US" b="0" i="0" dirty="0">
                <a:solidFill>
                  <a:srgbClr val="374151"/>
                </a:solidFill>
                <a:effectLst/>
                <a:latin typeface="Times New Roman" panose="02020603050405020304" pitchFamily="18" charset="0"/>
                <a:cs typeface="Times New Roman" panose="02020603050405020304" pitchFamily="18" charset="0"/>
              </a:rPr>
              <a:t> This step involves the removal of noise and inconsistencies from the dataset, such as missing values, duplicates, and outliers</a:t>
            </a:r>
            <a:r>
              <a:rPr lang="en-US" dirty="0">
                <a:latin typeface="Times New Roman" panose="02020603050405020304" pitchFamily="18" charset="0"/>
                <a:cs typeface="Times New Roman" panose="02020603050405020304" pitchFamily="18" charset="0"/>
              </a:rPr>
              <a:t> For example, a weather station may deploy a number of sensors to record the temperature of a place. Due to malfunction of sensor(s), the recorded temperature may be inconsistent or the temperature may not be recorded at all.</a:t>
            </a:r>
          </a:p>
          <a:p>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In this step, data are transformed/consolidated in similar scales by applying different conversion/aggregation operations. For example, let there be two different weather stations recording the temperature from two nearby places. One of them is older; recording the temperature in Celsius in a month. The newer one is recording the temperature daily but in Fahrenheit. Now, to facilitate analysis of temperatures for the whole area (that includes the two nearby places), temperatures recorded from the two weather stations need to be converted in similar scale (either in Celsius or in Fahrenheit). </a:t>
            </a:r>
          </a:p>
          <a:p>
            <a:r>
              <a:rPr lang="en-US" b="1" dirty="0">
                <a:latin typeface="Times New Roman" panose="02020603050405020304" pitchFamily="18" charset="0"/>
                <a:cs typeface="Times New Roman" panose="02020603050405020304" pitchFamily="18" charset="0"/>
              </a:rPr>
              <a:t>Data Integration: </a:t>
            </a:r>
            <a:r>
              <a:rPr lang="en-US" dirty="0">
                <a:latin typeface="Times New Roman" panose="02020603050405020304" pitchFamily="18" charset="0"/>
                <a:cs typeface="Times New Roman" panose="02020603050405020304" pitchFamily="18" charset="0"/>
              </a:rPr>
              <a:t>After all the required transformations are complete, multiple data sets can be combined to form data set(s) as per the need of data mining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Times New Roman" panose="02020603050405020304" pitchFamily="18" charset="0"/>
                <a:cs typeface="Times New Roman" panose="02020603050405020304" pitchFamily="18" charset="0"/>
              </a:rPr>
              <a:t>Data mining: </a:t>
            </a:r>
            <a:r>
              <a:rPr lang="en-US" b="0" i="0" dirty="0">
                <a:solidFill>
                  <a:srgbClr val="374151"/>
                </a:solidFill>
                <a:effectLst/>
                <a:latin typeface="Times New Roman" panose="02020603050405020304" pitchFamily="18" charset="0"/>
                <a:cs typeface="Times New Roman" panose="02020603050405020304" pitchFamily="18" charset="0"/>
              </a:rPr>
              <a:t>This step involves applying appropriate data mining tasks (like, machine learning techniques) </a:t>
            </a:r>
            <a:r>
              <a:rPr lang="en-US" dirty="0">
                <a:latin typeface="Times New Roman" panose="02020603050405020304" pitchFamily="18" charset="0"/>
                <a:cs typeface="Times New Roman" panose="02020603050405020304" pitchFamily="18" charset="0"/>
              </a:rPr>
              <a:t>on available data set(s)</a:t>
            </a:r>
            <a:r>
              <a:rPr lang="en-US" b="0" i="0" dirty="0">
                <a:solidFill>
                  <a:srgbClr val="374151"/>
                </a:solidFill>
                <a:effectLst/>
                <a:latin typeface="Times New Roman" panose="02020603050405020304" pitchFamily="18" charset="0"/>
                <a:cs typeface="Times New Roman" panose="02020603050405020304" pitchFamily="18" charset="0"/>
              </a:rPr>
              <a:t> to extract patterns and knowledge.</a:t>
            </a:r>
          </a:p>
          <a:p>
            <a:pPr algn="l">
              <a:buFont typeface="+mj-lt"/>
              <a:buNone/>
            </a:pPr>
            <a:r>
              <a:rPr lang="en-US" b="1" i="0" dirty="0">
                <a:solidFill>
                  <a:srgbClr val="374151"/>
                </a:solidFill>
                <a:effectLst/>
                <a:latin typeface="Times New Roman" panose="02020603050405020304" pitchFamily="18" charset="0"/>
                <a:cs typeface="Times New Roman" panose="02020603050405020304" pitchFamily="18" charset="0"/>
              </a:rPr>
              <a:t>Pattern evaluation: </a:t>
            </a:r>
            <a:r>
              <a:rPr lang="en-US" b="0" i="0" dirty="0">
                <a:solidFill>
                  <a:srgbClr val="374151"/>
                </a:solidFill>
                <a:effectLst/>
                <a:latin typeface="Times New Roman" panose="02020603050405020304" pitchFamily="18" charset="0"/>
                <a:cs typeface="Times New Roman" panose="02020603050405020304" pitchFamily="18" charset="0"/>
              </a:rPr>
              <a:t>It involves evaluating the extracted patterns to determine their usefulness and relevance to the problem at hand.</a:t>
            </a:r>
          </a:p>
          <a:p>
            <a:pPr algn="l">
              <a:buFont typeface="+mj-lt"/>
              <a:buNone/>
            </a:pPr>
            <a:r>
              <a:rPr lang="en-US" b="1" i="0" dirty="0">
                <a:solidFill>
                  <a:srgbClr val="374151"/>
                </a:solidFill>
                <a:effectLst/>
                <a:latin typeface="Times New Roman" panose="02020603050405020304" pitchFamily="18" charset="0"/>
                <a:cs typeface="Times New Roman" panose="02020603050405020304" pitchFamily="18" charset="0"/>
              </a:rPr>
              <a:t>Knowledge representation: </a:t>
            </a:r>
            <a:r>
              <a:rPr lang="en-US" b="0" i="0" dirty="0">
                <a:solidFill>
                  <a:srgbClr val="374151"/>
                </a:solidFill>
                <a:effectLst/>
                <a:latin typeface="Times New Roman" panose="02020603050405020304" pitchFamily="18" charset="0"/>
                <a:cs typeface="Times New Roman" panose="02020603050405020304" pitchFamily="18" charset="0"/>
              </a:rPr>
              <a:t>It involves representing the discovered knowledge in a suitable format, such as rules, trees, or graphs.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4B14EE1-91C3-43B6-94F3-15039767348A}" type="slidenum">
              <a:rPr lang="en-US" smtClean="0"/>
              <a:t>5</a:t>
            </a:fld>
            <a:endParaRPr lang="en-US"/>
          </a:p>
        </p:txBody>
      </p:sp>
    </p:spTree>
    <p:extLst>
      <p:ext uri="{BB962C8B-B14F-4D97-AF65-F5344CB8AC3E}">
        <p14:creationId xmlns:p14="http://schemas.microsoft.com/office/powerpoint/2010/main" val="98417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Computer Vision: </a:t>
            </a:r>
            <a:r>
              <a:rPr lang="en-US" b="0" i="0" dirty="0">
                <a:solidFill>
                  <a:srgbClr val="374151"/>
                </a:solidFill>
                <a:effectLst/>
                <a:latin typeface="Söhne"/>
              </a:rPr>
              <a:t>Pattern recognition is extensively used in computer vision to recognize objects, faces, gestures, and patterns in images and videos. It is used in self-driving cars, surveillance systems, and robotics to interpret the environment.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374151"/>
                </a:solidFill>
                <a:effectLst/>
                <a:latin typeface="Söhne"/>
              </a:rPr>
              <a:t>Business: </a:t>
            </a:r>
            <a:r>
              <a:rPr lang="en-US" b="0" i="0" dirty="0">
                <a:solidFill>
                  <a:srgbClr val="374151"/>
                </a:solidFill>
                <a:effectLst/>
                <a:latin typeface="Söhne"/>
              </a:rPr>
              <a:t>Pattern recognition is used in business modeling and prediction to identify patterns in financial data and predict market trends and stock prices.</a:t>
            </a:r>
          </a:p>
          <a:p>
            <a:pPr algn="l">
              <a:buFont typeface="+mj-lt"/>
              <a:buAutoNum type="arabicPeriod"/>
            </a:pPr>
            <a:r>
              <a:rPr lang="en-US" b="1" i="0" dirty="0">
                <a:solidFill>
                  <a:srgbClr val="374151"/>
                </a:solidFill>
                <a:effectLst/>
                <a:latin typeface="Söhne"/>
              </a:rPr>
              <a:t>Speech Recognition</a:t>
            </a:r>
            <a:r>
              <a:rPr lang="en-US" b="0" i="0" dirty="0">
                <a:solidFill>
                  <a:srgbClr val="374151"/>
                </a:solidFill>
                <a:effectLst/>
                <a:latin typeface="Söhne"/>
              </a:rPr>
              <a:t>: Pattern recognition is used to recognize and interpret speech signals to convert them into text or commands. It is used in virtual assistants, automated call centers, and speech-to-text software.</a:t>
            </a:r>
          </a:p>
          <a:p>
            <a:pPr algn="l">
              <a:buFont typeface="+mj-lt"/>
              <a:buAutoNum type="arabicPeriod"/>
            </a:pPr>
            <a:r>
              <a:rPr lang="en-US" b="1" i="0" dirty="0">
                <a:solidFill>
                  <a:srgbClr val="374151"/>
                </a:solidFill>
                <a:effectLst/>
                <a:latin typeface="Söhne"/>
              </a:rPr>
              <a:t>Natural Language Processing: </a:t>
            </a:r>
            <a:r>
              <a:rPr lang="en-US" b="0" i="0" dirty="0">
                <a:solidFill>
                  <a:srgbClr val="374151"/>
                </a:solidFill>
                <a:effectLst/>
                <a:latin typeface="Söhne"/>
              </a:rPr>
              <a:t>Pattern recognition is used to recognize patterns in text and speech data to perform tasks such as sentiment analysis, text classification, and information retrieval.</a:t>
            </a:r>
          </a:p>
          <a:p>
            <a:pPr algn="l">
              <a:buFont typeface="+mj-lt"/>
              <a:buAutoNum type="arabicPeriod"/>
            </a:pPr>
            <a:r>
              <a:rPr lang="en-US" b="1" i="0" dirty="0">
                <a:solidFill>
                  <a:srgbClr val="374151"/>
                </a:solidFill>
                <a:effectLst/>
                <a:latin typeface="Söhne"/>
              </a:rPr>
              <a:t>Medical Diagnosis: </a:t>
            </a:r>
            <a:r>
              <a:rPr lang="en-US" b="0" i="0" dirty="0">
                <a:solidFill>
                  <a:srgbClr val="374151"/>
                </a:solidFill>
                <a:effectLst/>
                <a:latin typeface="Söhne"/>
              </a:rPr>
              <a:t>Pattern recognition is used in medical imaging to recognize patterns in MRI, CT scans, and X-rays to detect and diagnose diseases such as cancer, Alzheimer's, and Parkinson's.</a:t>
            </a:r>
          </a:p>
          <a:p>
            <a:pPr algn="l">
              <a:buFont typeface="+mj-lt"/>
              <a:buAutoNum type="arabicPeriod"/>
            </a:pPr>
            <a:r>
              <a:rPr lang="en-US" b="1" i="0" dirty="0">
                <a:solidFill>
                  <a:srgbClr val="374151"/>
                </a:solidFill>
                <a:effectLst/>
                <a:latin typeface="Söhne"/>
              </a:rPr>
              <a:t>Biometrics: </a:t>
            </a:r>
            <a:r>
              <a:rPr lang="en-US" b="0" i="0" dirty="0">
                <a:solidFill>
                  <a:srgbClr val="374151"/>
                </a:solidFill>
                <a:effectLst/>
                <a:latin typeface="Söhne"/>
              </a:rPr>
              <a:t>Pattern recognition is used in biometric systems such as fingerprint recognition, facial recognition, and iris recognition to identify individuals.</a:t>
            </a:r>
          </a:p>
          <a:p>
            <a:pPr algn="l">
              <a:buFont typeface="+mj-lt"/>
              <a:buAutoNum type="arabicPeriod"/>
            </a:pPr>
            <a:r>
              <a:rPr lang="en-US" b="1" i="0" dirty="0">
                <a:solidFill>
                  <a:srgbClr val="374151"/>
                </a:solidFill>
                <a:effectLst/>
                <a:latin typeface="Söhne"/>
              </a:rPr>
              <a:t>Robotics: </a:t>
            </a:r>
            <a:r>
              <a:rPr lang="en-US" b="0" i="0" dirty="0">
                <a:solidFill>
                  <a:srgbClr val="374151"/>
                </a:solidFill>
                <a:effectLst/>
                <a:latin typeface="Söhne"/>
              </a:rPr>
              <a:t>Pattern recognition is used in robotics to recognize objects, gestures, and speech commands to perform tasks such as object manipulation, navigation, and human-robot interaction.</a:t>
            </a:r>
          </a:p>
          <a:p>
            <a:endParaRPr lang="en-US" dirty="0"/>
          </a:p>
        </p:txBody>
      </p:sp>
      <p:sp>
        <p:nvSpPr>
          <p:cNvPr id="4" name="Slide Number Placeholder 3"/>
          <p:cNvSpPr>
            <a:spLocks noGrp="1"/>
          </p:cNvSpPr>
          <p:nvPr>
            <p:ph type="sldNum" sz="quarter" idx="5"/>
          </p:nvPr>
        </p:nvSpPr>
        <p:spPr/>
        <p:txBody>
          <a:bodyPr/>
          <a:lstStyle/>
          <a:p>
            <a:fld id="{D4B14EE1-91C3-43B6-94F3-15039767348A}" type="slidenum">
              <a:rPr lang="en-US" smtClean="0"/>
              <a:t>6</a:t>
            </a:fld>
            <a:endParaRPr lang="en-US"/>
          </a:p>
        </p:txBody>
      </p:sp>
    </p:spTree>
    <p:extLst>
      <p:ext uri="{BB962C8B-B14F-4D97-AF65-F5344CB8AC3E}">
        <p14:creationId xmlns:p14="http://schemas.microsoft.com/office/powerpoint/2010/main" val="61611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14EE1-91C3-43B6-94F3-15039767348A}" type="slidenum">
              <a:rPr lang="en-US" smtClean="0"/>
              <a:t>16</a:t>
            </a:fld>
            <a:endParaRPr lang="en-US"/>
          </a:p>
        </p:txBody>
      </p:sp>
    </p:spTree>
    <p:extLst>
      <p:ext uri="{BB962C8B-B14F-4D97-AF65-F5344CB8AC3E}">
        <p14:creationId xmlns:p14="http://schemas.microsoft.com/office/powerpoint/2010/main" val="183406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D4B14EE1-91C3-43B6-94F3-15039767348A}" type="slidenum">
              <a:rPr lang="en-US" smtClean="0"/>
              <a:t>18</a:t>
            </a:fld>
            <a:endParaRPr lang="en-US"/>
          </a:p>
        </p:txBody>
      </p:sp>
    </p:spTree>
    <p:extLst>
      <p:ext uri="{BB962C8B-B14F-4D97-AF65-F5344CB8AC3E}">
        <p14:creationId xmlns:p14="http://schemas.microsoft.com/office/powerpoint/2010/main" val="404311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Dendrogram =&gt;</a:t>
            </a:r>
            <a:r>
              <a:rPr lang="en-US" b="1" i="0" dirty="0">
                <a:solidFill>
                  <a:srgbClr val="202124"/>
                </a:solidFill>
                <a:effectLst/>
                <a:latin typeface="arial" panose="020B0604020202020204" pitchFamily="34" charset="0"/>
              </a:rPr>
              <a:t> tree-structured graph</a:t>
            </a:r>
            <a:endParaRPr lang="en-US" dirty="0"/>
          </a:p>
        </p:txBody>
      </p:sp>
      <p:sp>
        <p:nvSpPr>
          <p:cNvPr id="4" name="Slide Number Placeholder 3"/>
          <p:cNvSpPr>
            <a:spLocks noGrp="1"/>
          </p:cNvSpPr>
          <p:nvPr>
            <p:ph type="sldNum" sz="quarter" idx="5"/>
          </p:nvPr>
        </p:nvSpPr>
        <p:spPr/>
        <p:txBody>
          <a:bodyPr/>
          <a:lstStyle/>
          <a:p>
            <a:fld id="{D4B14EE1-91C3-43B6-94F3-15039767348A}" type="slidenum">
              <a:rPr lang="en-US" smtClean="0"/>
              <a:t>24</a:t>
            </a:fld>
            <a:endParaRPr lang="en-US"/>
          </a:p>
        </p:txBody>
      </p:sp>
    </p:spTree>
    <p:extLst>
      <p:ext uri="{BB962C8B-B14F-4D97-AF65-F5344CB8AC3E}">
        <p14:creationId xmlns:p14="http://schemas.microsoft.com/office/powerpoint/2010/main" val="132368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Lucida Sans Unicode" panose="020B0602030504020204" pitchFamily="34" charset="0"/>
              <a:cs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fld id="{D4B14EE1-91C3-43B6-94F3-15039767348A}" type="slidenum">
              <a:rPr lang="en-US" smtClean="0"/>
              <a:t>26</a:t>
            </a:fld>
            <a:endParaRPr lang="en-US"/>
          </a:p>
        </p:txBody>
      </p:sp>
    </p:spTree>
    <p:extLst>
      <p:ext uri="{BB962C8B-B14F-4D97-AF65-F5344CB8AC3E}">
        <p14:creationId xmlns:p14="http://schemas.microsoft.com/office/powerpoint/2010/main" val="362694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4B14EE1-91C3-43B6-94F3-15039767348A}" type="slidenum">
              <a:rPr lang="en-US" smtClean="0"/>
              <a:t>27</a:t>
            </a:fld>
            <a:endParaRPr lang="en-US"/>
          </a:p>
        </p:txBody>
      </p:sp>
    </p:spTree>
    <p:extLst>
      <p:ext uri="{BB962C8B-B14F-4D97-AF65-F5344CB8AC3E}">
        <p14:creationId xmlns:p14="http://schemas.microsoft.com/office/powerpoint/2010/main" val="187245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Initialize the algorithm: </a:t>
            </a:r>
            <a:r>
              <a:rPr lang="en-US" b="0" i="0" dirty="0">
                <a:solidFill>
                  <a:srgbClr val="374151"/>
                </a:solidFill>
                <a:effectLst/>
                <a:latin typeface="Times New Roman" panose="02020603050405020304" pitchFamily="18" charset="0"/>
                <a:cs typeface="Times New Roman" panose="02020603050405020304" pitchFamily="18" charset="0"/>
              </a:rPr>
              <a:t>Start by considering all the data points as a single cluster.</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Select a cluster to split: </a:t>
            </a:r>
            <a:r>
              <a:rPr lang="en-US" b="0" i="0" dirty="0">
                <a:solidFill>
                  <a:srgbClr val="374151"/>
                </a:solidFill>
                <a:effectLst/>
                <a:latin typeface="Times New Roman" panose="02020603050405020304" pitchFamily="18" charset="0"/>
                <a:cs typeface="Times New Roman" panose="02020603050405020304" pitchFamily="18" charset="0"/>
              </a:rPr>
              <a:t>Choose a cluster to split based on a similarity criterion, such as maximum distance, maximum variance, or minimum variance. This step involves selecting a splitting point that divides the cluster into two smaller subsets.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Split the cluster: </a:t>
            </a:r>
            <a:r>
              <a:rPr lang="en-US" b="0" i="0" dirty="0">
                <a:solidFill>
                  <a:srgbClr val="374151"/>
                </a:solidFill>
                <a:effectLst/>
                <a:latin typeface="Times New Roman" panose="02020603050405020304" pitchFamily="18" charset="0"/>
                <a:cs typeface="Times New Roman" panose="02020603050405020304" pitchFamily="18" charset="0"/>
              </a:rPr>
              <a:t>Split the selected cluster into two smaller subsets using the splitting point selected in step 2. The splitting can be done by dividing the cluster into two groups based on a threshold or by using a clustering algorithm on the subset.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Recurse on the subsets: </a:t>
            </a:r>
            <a:r>
              <a:rPr lang="en-US" b="0" i="0" dirty="0">
                <a:solidFill>
                  <a:srgbClr val="374151"/>
                </a:solidFill>
                <a:effectLst/>
                <a:latin typeface="Times New Roman" panose="02020603050405020304" pitchFamily="18" charset="0"/>
                <a:cs typeface="Times New Roman" panose="02020603050405020304" pitchFamily="18" charset="0"/>
              </a:rPr>
              <a:t>Apply steps 2 and 3 recursively to the two subsets generated in step 3 until the stopping criterion is met. The stopping criterion can be based on the number of clusters desired or the minimum size of the cluster.</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Generate the dendrogram: </a:t>
            </a:r>
            <a:r>
              <a:rPr lang="en-US" b="0" i="0" dirty="0">
                <a:solidFill>
                  <a:srgbClr val="374151"/>
                </a:solidFill>
                <a:effectLst/>
                <a:latin typeface="Times New Roman" panose="02020603050405020304" pitchFamily="18" charset="0"/>
                <a:cs typeface="Times New Roman" panose="02020603050405020304" pitchFamily="18" charset="0"/>
              </a:rPr>
              <a:t>As the algorithm proceeds, it generates a dendrogram, which is a tree-like diagram that shows the hierarchy of clusters formed by the algorithm. The dendrogram shows the clusters at each level of the hierarchy and the order in which they were formed.</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4B14EE1-91C3-43B6-94F3-15039767348A}" type="slidenum">
              <a:rPr lang="en-US" smtClean="0"/>
              <a:t>32</a:t>
            </a:fld>
            <a:endParaRPr lang="en-US"/>
          </a:p>
        </p:txBody>
      </p:sp>
    </p:spTree>
    <p:extLst>
      <p:ext uri="{BB962C8B-B14F-4D97-AF65-F5344CB8AC3E}">
        <p14:creationId xmlns:p14="http://schemas.microsoft.com/office/powerpoint/2010/main" val="1105927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30-Oct-23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30-Oct-23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30-Oct-23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30-Oct-23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30-Oct-23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30-Oct-23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458200" cy="1829761"/>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Pattern Recognition: Introduction</a:t>
            </a:r>
          </a:p>
        </p:txBody>
      </p:sp>
      <p:sp>
        <p:nvSpPr>
          <p:cNvPr id="3" name="Subtitle 2"/>
          <p:cNvSpPr>
            <a:spLocks noGrp="1"/>
          </p:cNvSpPr>
          <p:nvPr>
            <p:ph type="subTitle" idx="1"/>
          </p:nvPr>
        </p:nvSpPr>
        <p:spPr>
          <a:xfrm>
            <a:off x="2362200" y="3066536"/>
            <a:ext cx="6096000" cy="1199704"/>
          </a:xfrm>
        </p:spPr>
        <p:txBody>
          <a:bodyPr>
            <a:normAutofit fontScale="77500" lnSpcReduction="20000"/>
          </a:bodyPr>
          <a:lstStyle/>
          <a:p>
            <a:pPr algn="l"/>
            <a:r>
              <a:rPr lang="en-GB" sz="4800" b="1" dirty="0">
                <a:solidFill>
                  <a:schemeClr val="tx1"/>
                </a:solidFill>
                <a:latin typeface="Times New Roman" panose="02020603050405020304" pitchFamily="18" charset="0"/>
                <a:cs typeface="Times New Roman" panose="02020603050405020304" pitchFamily="18" charset="0"/>
              </a:rPr>
              <a:t>Shahadat Hoshen</a:t>
            </a:r>
          </a:p>
          <a:p>
            <a:pPr algn="l"/>
            <a:r>
              <a:rPr lang="en-GB" b="1" dirty="0">
                <a:solidFill>
                  <a:schemeClr val="tx1"/>
                </a:solidFill>
                <a:latin typeface="Times New Roman" panose="02020603050405020304" pitchFamily="18" charset="0"/>
                <a:cs typeface="Times New Roman" panose="02020603050405020304" pitchFamily="18" charset="0"/>
              </a:rPr>
              <a:t>Lecturer </a:t>
            </a:r>
          </a:p>
          <a:p>
            <a:pPr algn="l"/>
            <a:r>
              <a:rPr lang="en-GB" b="1" dirty="0">
                <a:solidFill>
                  <a:schemeClr val="tx1"/>
                </a:solidFill>
                <a:latin typeface="Times New Roman" panose="02020603050405020304" pitchFamily="18" charset="0"/>
                <a:cs typeface="Times New Roman" panose="02020603050405020304" pitchFamily="18" charset="0"/>
              </a:rPr>
              <a:t>Dept. of CSE; NUBTK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5440362"/>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Association rules are generally used for discovering interesting relationships in a data set.</a:t>
            </a:r>
          </a:p>
          <a:p>
            <a:pPr algn="just"/>
            <a:r>
              <a:rPr lang="en-US" sz="2800" dirty="0">
                <a:latin typeface="Times New Roman" panose="02020603050405020304" pitchFamily="18" charset="0"/>
                <a:cs typeface="Times New Roman" panose="02020603050405020304" pitchFamily="18" charset="0"/>
              </a:rPr>
              <a:t>They are often expressed in a rule form {X} ⇒ {Y} to express reasoning that;</a:t>
            </a:r>
          </a:p>
          <a:p>
            <a:pPr lvl="1" algn="just"/>
            <a:r>
              <a:rPr lang="en-US" sz="2800" dirty="0">
                <a:latin typeface="Times New Roman" panose="02020603050405020304" pitchFamily="18" charset="0"/>
                <a:cs typeface="Times New Roman" panose="02020603050405020304" pitchFamily="18" charset="0"/>
              </a:rPr>
              <a:t>if X is satisfied then Y is also satisfied.</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Market-Based Analysis is one of the key techniques used by large relations to show associations between items. It allows retailers to identify relationships between the items that people buy together frequently.</a:t>
            </a:r>
          </a:p>
          <a:p>
            <a:pPr algn="just"/>
            <a:r>
              <a:rPr lang="en-US" sz="2800" dirty="0">
                <a:latin typeface="Times New Roman" panose="02020603050405020304" pitchFamily="18" charset="0"/>
                <a:cs typeface="Times New Roman" panose="02020603050405020304" pitchFamily="18" charset="0"/>
              </a:rPr>
              <a:t>In a real-world scenario, the following rule can be discovered from a transactional data set of a retail shop. {Milk} ⇒ {Bread}</a:t>
            </a:r>
          </a:p>
          <a:p>
            <a:pPr algn="just"/>
            <a:endParaRPr lang="en-US" sz="2400" dirty="0">
              <a:effectLst/>
              <a:ea typeface="Calibri" panose="020F0502020204030204" pitchFamily="34" charset="0"/>
              <a:cs typeface="Vrinda" panose="020B0502040204020203" pitchFamily="34" charset="0"/>
            </a:endParaRPr>
          </a:p>
          <a:p>
            <a:pPr algn="just"/>
            <a:endParaRPr lang="en-US" dirty="0"/>
          </a:p>
          <a:p>
            <a:pPr marL="393192" lvl="1" indent="0" algn="just">
              <a:buNone/>
            </a:pPr>
            <a:endParaRPr lang="en-US" dirty="0"/>
          </a:p>
        </p:txBody>
      </p:sp>
      <p:sp>
        <p:nvSpPr>
          <p:cNvPr id="3" name="Title 2"/>
          <p:cNvSpPr>
            <a:spLocks noGrp="1"/>
          </p:cNvSpPr>
          <p:nvPr>
            <p:ph type="title"/>
          </p:nvPr>
        </p:nvSpPr>
        <p:spPr/>
        <p:txBody>
          <a:bodyPr/>
          <a:lstStyle/>
          <a:p>
            <a:r>
              <a:rPr lang="en-US" dirty="0">
                <a:solidFill>
                  <a:schemeClr val="tx1"/>
                </a:solidFill>
                <a:effectLst/>
                <a:latin typeface="Times New Roman" panose="02020603050405020304" pitchFamily="18" charset="0"/>
                <a:cs typeface="Times New Roman" panose="02020603050405020304" pitchFamily="18" charset="0"/>
              </a:rPr>
              <a:t>Association Rules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Support of an association rule is measured by its frequency in the transactions of a data set.</a:t>
            </a:r>
          </a:p>
          <a:p>
            <a:pPr marL="109728" indent="0" algn="just">
              <a:buNone/>
            </a:pPr>
            <a:r>
              <a:rPr lang="en-US" sz="2800" dirty="0">
                <a:latin typeface="Times New Roman" panose="02020603050405020304" pitchFamily="18" charset="0"/>
                <a:cs typeface="Times New Roman" panose="02020603050405020304" pitchFamily="18" charset="0"/>
              </a:rPr>
              <a:t>  </a:t>
            </a:r>
          </a:p>
          <a:p>
            <a:pPr marL="109728" indent="0" algn="just">
              <a:buNone/>
            </a:pPr>
            <a:r>
              <a:rPr lang="en-US" sz="2800" dirty="0">
                <a:latin typeface="Times New Roman" panose="02020603050405020304" pitchFamily="18" charset="0"/>
                <a:cs typeface="Times New Roman" panose="02020603050405020304" pitchFamily="18" charset="0"/>
              </a:rPr>
              <a:t>  </a:t>
            </a:r>
          </a:p>
          <a:p>
            <a:pPr marL="109728" indent="0" algn="just">
              <a:buNone/>
            </a:pPr>
            <a:r>
              <a:rPr lang="en-US" sz="2800" dirty="0">
                <a:latin typeface="Times New Roman" panose="02020603050405020304" pitchFamily="18" charset="0"/>
                <a:cs typeface="Times New Roman" panose="02020603050405020304" pitchFamily="18" charset="0"/>
              </a:rPr>
              <a:t>For example, {Milk} ⇒ {Bread} has a support of     60/100 meaning that 60% of all transactions contain the association rule. </a:t>
            </a:r>
          </a:p>
          <a:p>
            <a:pPr algn="just"/>
            <a:r>
              <a:rPr lang="en-US" sz="2800" dirty="0">
                <a:latin typeface="Times New Roman" panose="02020603050405020304" pitchFamily="18" charset="0"/>
                <a:cs typeface="Times New Roman" panose="02020603050405020304" pitchFamily="18" charset="0"/>
              </a:rPr>
              <a:t>Thus, a low-support rule is likely to be uninteresting from a business perspective as it may occur simply by chance.</a:t>
            </a:r>
          </a:p>
        </p:txBody>
      </p:sp>
      <p:sp>
        <p:nvSpPr>
          <p:cNvPr id="3" name="Title 2"/>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Support</a:t>
            </a:r>
          </a:p>
        </p:txBody>
      </p:sp>
      <p:pic>
        <p:nvPicPr>
          <p:cNvPr id="7" name="Picture 6">
            <a:extLst>
              <a:ext uri="{FF2B5EF4-FFF2-40B4-BE49-F238E27FC236}">
                <a16:creationId xmlns:a16="http://schemas.microsoft.com/office/drawing/2014/main" id="{28A1B04B-E0EA-4C34-AB74-772D271B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438400"/>
            <a:ext cx="8458200" cy="7381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02034"/>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Many customers who buy Milk may buy other goods instead of Bread. Thus, the reliability (confidence) of an association rule needs to be measured.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{Milk} ⇒ {Bread} has the confidence of 90/100 meaning that when Milk was purchased, in 90% of cases bread was also purchased.</a:t>
            </a:r>
          </a:p>
          <a:p>
            <a:pPr algn="just"/>
            <a:r>
              <a:rPr lang="en-US" dirty="0">
                <a:latin typeface="Times New Roman" panose="02020603050405020304" pitchFamily="18" charset="0"/>
                <a:cs typeface="Times New Roman" panose="02020603050405020304" pitchFamily="18" charset="0"/>
              </a:rPr>
              <a:t>Thus, an association rule {Milk} ⇒ {Bread} [Support: 60%; Confidence: 90%] indicates that there exists a strong relationship between the sales of Milk and Bread.</a:t>
            </a:r>
          </a:p>
        </p:txBody>
      </p:sp>
      <p:sp>
        <p:nvSpPr>
          <p:cNvPr id="3" name="Title 2"/>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Confidence</a:t>
            </a:r>
          </a:p>
        </p:txBody>
      </p:sp>
      <p:sp>
        <p:nvSpPr>
          <p:cNvPr id="5" name="AutoShape 2" descr="\cup">
            <a:extLst>
              <a:ext uri="{FF2B5EF4-FFF2-40B4-BE49-F238E27FC236}">
                <a16:creationId xmlns:a16="http://schemas.microsoft.com/office/drawing/2014/main" id="{042AABE5-2351-4E5B-8651-1BFD49BAFFD5}"/>
              </a:ext>
            </a:extLst>
          </p:cNvPr>
          <p:cNvSpPr>
            <a:spLocks noChangeAspect="1" noChangeArrowheads="1"/>
          </p:cNvSpPr>
          <p:nvPr/>
        </p:nvSpPr>
        <p:spPr bwMode="auto">
          <a:xfrm>
            <a:off x="1371600" y="-92075"/>
            <a:ext cx="1428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div">
            <a:extLst>
              <a:ext uri="{FF2B5EF4-FFF2-40B4-BE49-F238E27FC236}">
                <a16:creationId xmlns:a16="http://schemas.microsoft.com/office/drawing/2014/main" id="{C741F971-1977-4064-B0AE-1A0DC26DF016}"/>
              </a:ext>
            </a:extLst>
          </p:cNvPr>
          <p:cNvSpPr>
            <a:spLocks noChangeAspect="1" noChangeArrowheads="1"/>
          </p:cNvSpPr>
          <p:nvPr/>
        </p:nvSpPr>
        <p:spPr bwMode="auto">
          <a:xfrm>
            <a:off x="1746250" y="-92075"/>
            <a:ext cx="171450"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17FCDC5-0200-402C-B75F-B0E6B14AC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5" y="2746549"/>
            <a:ext cx="8669215" cy="6531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Clustering divides a data set into a set of clusters (groups) where instances of the same cluster have high similarity while instances of different clusters have high dissimilarity.</a:t>
            </a:r>
          </a:p>
          <a:p>
            <a:pPr algn="just"/>
            <a:r>
              <a:rPr lang="en-US" b="0" i="0" dirty="0">
                <a:effectLst/>
                <a:latin typeface="Times New Roman" panose="02020603050405020304" pitchFamily="18" charset="0"/>
                <a:cs typeface="Times New Roman" panose="02020603050405020304" pitchFamily="18" charset="0"/>
              </a:rPr>
              <a:t>It is an unsupervised learning technique, meaning that it does not require labeled data to learn from.</a:t>
            </a:r>
          </a:p>
          <a:p>
            <a:pPr algn="just"/>
            <a:r>
              <a:rPr lang="en-US" b="0" i="0" dirty="0">
                <a:effectLst/>
                <a:latin typeface="Times New Roman" panose="02020603050405020304" pitchFamily="18" charset="0"/>
                <a:cs typeface="Times New Roman" panose="02020603050405020304" pitchFamily="18" charset="0"/>
              </a:rPr>
              <a:t>It is useful in many applications, including market segmentation, customer profiling, image and text analysis, and anomaly detection.</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Clustering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885CB4-E750-45BB-2A64-DDE640C21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651760"/>
            <a:ext cx="5894056" cy="4191000"/>
          </a:xfrm>
        </p:spPr>
      </p:pic>
      <p:sp>
        <p:nvSpPr>
          <p:cNvPr id="6" name="TextBox 5">
            <a:extLst>
              <a:ext uri="{FF2B5EF4-FFF2-40B4-BE49-F238E27FC236}">
                <a16:creationId xmlns:a16="http://schemas.microsoft.com/office/drawing/2014/main" id="{E807A2D8-317B-31E1-8772-538F096DF2C9}"/>
              </a:ext>
            </a:extLst>
          </p:cNvPr>
          <p:cNvSpPr txBox="1"/>
          <p:nvPr/>
        </p:nvSpPr>
        <p:spPr>
          <a:xfrm>
            <a:off x="533400" y="914400"/>
            <a:ext cx="8077200" cy="1661993"/>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Example: </a:t>
            </a:r>
            <a:r>
              <a:rPr lang="en-US" sz="2800" dirty="0">
                <a:latin typeface="Times New Roman" panose="02020603050405020304" pitchFamily="18" charset="0"/>
                <a:cs typeface="Times New Roman" panose="02020603050405020304" pitchFamily="18" charset="0"/>
              </a:rPr>
              <a:t>in a real-world scenario, clustering can identify different brain areas (i.e. frontal, sensorimotor, and visual areas) with similar spectral profiles.</a:t>
            </a:r>
          </a:p>
          <a:p>
            <a:endParaRPr lang="en-US" dirty="0"/>
          </a:p>
        </p:txBody>
      </p:sp>
    </p:spTree>
    <p:extLst>
      <p:ext uri="{BB962C8B-B14F-4D97-AF65-F5344CB8AC3E}">
        <p14:creationId xmlns:p14="http://schemas.microsoft.com/office/powerpoint/2010/main" val="296614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43000"/>
                <a:ext cx="8534400" cy="5181600"/>
              </a:xfrm>
            </p:spPr>
            <p:txBody>
              <a:bodyPr>
                <a:noAutofit/>
              </a:bodyPr>
              <a:lstStyle/>
              <a:p>
                <a:pPr marL="109728" indent="0">
                  <a:buNone/>
                </a:pPr>
                <a:r>
                  <a:rPr lang="en-US" sz="2200" dirty="0">
                    <a:latin typeface="Times New Roman" panose="02020603050405020304" pitchFamily="18" charset="0"/>
                    <a:cs typeface="Times New Roman" panose="02020603050405020304" pitchFamily="18" charset="0"/>
                  </a:rPr>
                  <a:t>“Similarity” can be expressed by different types of distance functions.</a:t>
                </a:r>
              </a:p>
              <a:p>
                <a:pPr marL="0" marR="0" indent="0" algn="just">
                  <a:lnSpc>
                    <a:spcPct val="150000"/>
                  </a:lnSpc>
                  <a:spcBef>
                    <a:spcPts val="0"/>
                  </a:spcBef>
                  <a:spcAft>
                    <a:spcPts val="800"/>
                  </a:spcAft>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Euclidean Distance: </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rdinary distance between two points that one would measure with a ruler. It is the straight-line distance between two points.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ad>
                      <m:radPr>
                        <m:degHide m:val="on"/>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e>
                    </m:rad>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Manhattan (City Block): </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istance between two points is the absolute difference between the points. Absolute value distance gives more robust results. whereas Euclidean was influenced by unusual values.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14:m>
                  <m:oMath xmlns:m="http://schemas.openxmlformats.org/officeDocument/2006/math">
                    <m:nary>
                      <m:naryPr>
                        <m:chr m:val="∑"/>
                        <m:limLoc m:val="undOv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i</m:t>
                        </m:r>
                        <m: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m:rPr>
                            <m:sty m:val="p"/>
                          </m:rP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sup>
                      <m:e>
                        <m: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sz="2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y</m:t>
                                </m:r>
                              </m:e>
                              <m:sub>
                                <m:r>
                                  <m:rPr>
                                    <m:sty m:val="p"/>
                                  </m:rPr>
                                  <a:rPr lang="en-US" sz="2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i</m:t>
                                </m:r>
                              </m:sub>
                            </m:sSub>
                            <m:r>
                              <a:rPr lang="en-US" sz="2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200" b="1" dirty="0" err="1">
                    <a:effectLst/>
                    <a:latin typeface="Times New Roman" panose="02020603050405020304" pitchFamily="18" charset="0"/>
                    <a:ea typeface="Calibri" panose="020F0502020204030204" pitchFamily="34" charset="0"/>
                    <a:cs typeface="Times New Roman" panose="02020603050405020304" pitchFamily="18" charset="0"/>
                  </a:rPr>
                  <a:t>Minkowski</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Distance: </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eneralization of both Euclidean and Manhattan distance metric.                 </a:t>
                </a:r>
                <a14:m>
                  <m:oMath xmlns:m="http://schemas.openxmlformats.org/officeDocument/2006/math">
                    <m:rad>
                      <m:radP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radPr>
                      <m:deg>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deg>
                      <m:e>
                        <m:nary>
                          <m:naryPr>
                            <m:chr m:val="∑"/>
                            <m:limLoc m:val="undOv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nary>
                      </m:e>
                    </m:rad>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43000"/>
                <a:ext cx="8534400" cy="5181600"/>
              </a:xfrm>
              <a:blipFill>
                <a:blip r:embed="rId2"/>
                <a:stretch>
                  <a:fillRect l="-929" t="-824" r="-929" b="-6471"/>
                </a:stretch>
              </a:blipFill>
            </p:spPr>
            <p:txBody>
              <a:bodyPr/>
              <a:lstStyle/>
              <a:p>
                <a:r>
                  <a:rPr lang="en-US">
                    <a:noFill/>
                  </a:rPr>
                  <a:t> </a:t>
                </a:r>
              </a:p>
            </p:txBody>
          </p:sp>
        </mc:Fallback>
      </mc:AlternateContent>
      <p:sp>
        <p:nvSpPr>
          <p:cNvPr id="3" name="Title 2"/>
          <p:cNvSpPr>
            <a:spLocks noGrp="1"/>
          </p:cNvSpPr>
          <p:nvPr>
            <p:ph type="title"/>
          </p:nvPr>
        </p:nvSpPr>
        <p:spPr>
          <a:xfrm>
            <a:off x="457200" y="152400"/>
            <a:ext cx="8229600" cy="1143000"/>
          </a:xfrm>
        </p:spPr>
        <p:txBody>
          <a:bodyPr/>
          <a:lstStyle/>
          <a:p>
            <a:r>
              <a:rPr lang="en-US" dirty="0">
                <a:solidFill>
                  <a:schemeClr val="tx1"/>
                </a:solidFill>
                <a:latin typeface="Times New Roman" panose="02020603050405020304" pitchFamily="18" charset="0"/>
                <a:cs typeface="Times New Roman" panose="02020603050405020304" pitchFamily="18" charset="0"/>
              </a:rPr>
              <a:t>Distance functions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A5AF9E-EE71-4A1B-A832-2D7B2D5CC5F7}"/>
              </a:ext>
            </a:extLst>
          </p:cNvPr>
          <p:cNvSpPr>
            <a:spLocks noGrp="1"/>
          </p:cNvSpPr>
          <p:nvPr>
            <p:ph idx="1"/>
          </p:nvPr>
        </p:nvSpPr>
        <p:spPr>
          <a:xfrm>
            <a:off x="228600" y="1481328"/>
            <a:ext cx="8458200" cy="5102034"/>
          </a:xfrm>
        </p:spPr>
        <p:txBody>
          <a:bodyPr>
            <a:normAutofit fontScale="92500" lnSpcReduction="10000"/>
          </a:bodyPr>
          <a:lstStyle/>
          <a:p>
            <a:pPr algn="just"/>
            <a:r>
              <a:rPr lang="en-US" sz="2800" i="0" dirty="0">
                <a:effectLst/>
                <a:latin typeface="Times New Roman" panose="02020603050405020304" pitchFamily="18" charset="0"/>
                <a:cs typeface="Times New Roman" panose="02020603050405020304" pitchFamily="18" charset="0"/>
              </a:rPr>
              <a:t>K-Means Clustering is an </a:t>
            </a:r>
            <a:r>
              <a:rPr lang="en-US" sz="2800" dirty="0">
                <a:latin typeface="Times New Roman" panose="02020603050405020304" pitchFamily="18" charset="0"/>
                <a:cs typeface="Times New Roman" panose="02020603050405020304" pitchFamily="18" charset="0"/>
              </a:rPr>
              <a:t>Unsupervised </a:t>
            </a:r>
            <a:r>
              <a:rPr lang="en-US" sz="2800" i="0" dirty="0">
                <a:effectLst/>
                <a:latin typeface="Times New Roman" panose="02020603050405020304" pitchFamily="18" charset="0"/>
                <a:cs typeface="Times New Roman" panose="02020603050405020304" pitchFamily="18" charset="0"/>
              </a:rPr>
              <a:t>iterative</a:t>
            </a:r>
            <a:r>
              <a:rPr lang="en-US" sz="2800" dirty="0">
                <a:latin typeface="Times New Roman" panose="02020603050405020304" pitchFamily="18" charset="0"/>
                <a:cs typeface="Times New Roman" panose="02020603050405020304" pitchFamily="18" charset="0"/>
              </a:rPr>
              <a:t> Learning algorithm</a:t>
            </a:r>
            <a:r>
              <a:rPr lang="en-US" sz="2800" i="0" dirty="0">
                <a:effectLst/>
                <a:latin typeface="Times New Roman" panose="02020603050405020304" pitchFamily="18" charset="0"/>
                <a:cs typeface="Times New Roman" panose="02020603050405020304" pitchFamily="18" charset="0"/>
              </a:rPr>
              <a:t>, which groups the unlabeled dataset into K different clusters in such a way that each dataset belongs to only one group that has similar properties.</a:t>
            </a:r>
          </a:p>
          <a:p>
            <a:pPr algn="just"/>
            <a:r>
              <a:rPr lang="en-US" sz="2800" b="0" i="0" dirty="0">
                <a:effectLst/>
                <a:latin typeface="Times New Roman" panose="02020603050405020304" pitchFamily="18" charset="0"/>
                <a:cs typeface="Times New Roman" panose="02020603050405020304" pitchFamily="18" charset="0"/>
              </a:rPr>
              <a:t>It is a centroid-based algorithm, where each cluster is associated with a centroid. </a:t>
            </a:r>
          </a:p>
          <a:p>
            <a:pPr algn="just"/>
            <a:r>
              <a:rPr lang="en-US" sz="2800" b="0" i="0" dirty="0">
                <a:effectLst/>
                <a:latin typeface="Times New Roman" panose="02020603050405020304" pitchFamily="18" charset="0"/>
                <a:cs typeface="Times New Roman" panose="02020603050405020304" pitchFamily="18" charset="0"/>
              </a:rPr>
              <a:t>The main aim of this algorithm is to minimize the sum of distances between the data point and their corresponding clusters.</a:t>
            </a:r>
            <a:endParaRPr lang="en-US" sz="2800" i="0" dirty="0">
              <a:effectLst/>
              <a:latin typeface="Times New Roman" panose="02020603050405020304" pitchFamily="18" charset="0"/>
              <a:cs typeface="Times New Roman" panose="02020603050405020304" pitchFamily="18" charset="0"/>
            </a:endParaRPr>
          </a:p>
          <a:p>
            <a:pPr algn="just"/>
            <a:r>
              <a:rPr lang="en-US" sz="2800" i="0" dirty="0">
                <a:effectLst/>
                <a:latin typeface="Times New Roman" panose="02020603050405020304" pitchFamily="18" charset="0"/>
                <a:cs typeface="Times New Roman" panose="02020603050405020304" pitchFamily="18" charset="0"/>
              </a:rPr>
              <a:t>It can be used in </a:t>
            </a:r>
            <a:r>
              <a:rPr lang="en-US" sz="2800" b="0" i="0" dirty="0">
                <a:effectLst/>
                <a:latin typeface="Times New Roman" panose="02020603050405020304" pitchFamily="18" charset="0"/>
                <a:cs typeface="Times New Roman" panose="02020603050405020304" pitchFamily="18" charset="0"/>
              </a:rPr>
              <a:t>Image Segmentation</a:t>
            </a:r>
            <a:r>
              <a:rPr lang="en-US" sz="2800" i="0"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Customer Segmentation</a:t>
            </a:r>
            <a:r>
              <a:rPr lang="en-US" sz="2800"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Fraud Detection,</a:t>
            </a:r>
            <a:r>
              <a:rPr lang="en-US" sz="2800" i="0"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Bioinformatics, Text Clustering, Recommendation Systems, Environmental Monitoring.</a:t>
            </a:r>
            <a:endParaRPr lang="en-US" sz="2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8456D5B-B45D-429C-AA4C-F3092948D229}"/>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35458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0D577D-891D-4A7A-A74D-716C58EB75D6}"/>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K-Means</a:t>
            </a:r>
          </a:p>
        </p:txBody>
      </p:sp>
      <p:pic>
        <p:nvPicPr>
          <p:cNvPr id="7" name="Content Placeholder 6">
            <a:extLst>
              <a:ext uri="{FF2B5EF4-FFF2-40B4-BE49-F238E27FC236}">
                <a16:creationId xmlns:a16="http://schemas.microsoft.com/office/drawing/2014/main" id="{02786333-7F33-4DB6-BC42-B622D5FC9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173" y="1600200"/>
            <a:ext cx="6409654" cy="4267200"/>
          </a:xfrm>
        </p:spPr>
      </p:pic>
    </p:spTree>
    <p:extLst>
      <p:ext uri="{BB962C8B-B14F-4D97-AF65-F5344CB8AC3E}">
        <p14:creationId xmlns:p14="http://schemas.microsoft.com/office/powerpoint/2010/main" val="213996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257800"/>
          </a:xfrm>
        </p:spPr>
        <p:txBody>
          <a:bodyPr>
            <a:normAutofit fontScale="92500" lnSpcReduction="10000"/>
          </a:bodyPr>
          <a:lstStyle/>
          <a:p>
            <a:pPr marL="624078" indent="-514350">
              <a:buAutoNum type="arabicPeriod"/>
            </a:pPr>
            <a:r>
              <a:rPr lang="en-US" sz="2800" b="0" i="0" dirty="0">
                <a:solidFill>
                  <a:srgbClr val="292929"/>
                </a:solidFill>
                <a:effectLst/>
                <a:latin typeface="Times New Roman" panose="02020603050405020304" pitchFamily="18" charset="0"/>
                <a:cs typeface="Times New Roman" panose="02020603050405020304" pitchFamily="18" charset="0"/>
              </a:rPr>
              <a:t>Choose the number of clusters(K) and obtain the data points </a:t>
            </a:r>
          </a:p>
          <a:p>
            <a:pPr marL="624078" indent="-514350">
              <a:buAutoNum type="arabicPeriod"/>
            </a:pPr>
            <a:r>
              <a:rPr lang="en-US" sz="2800" dirty="0">
                <a:solidFill>
                  <a:srgbClr val="292929"/>
                </a:solidFill>
                <a:latin typeface="Times New Roman" panose="02020603050405020304" pitchFamily="18" charset="0"/>
                <a:cs typeface="Times New Roman" panose="02020603050405020304" pitchFamily="18" charset="0"/>
              </a:rPr>
              <a:t>R</a:t>
            </a:r>
            <a:r>
              <a:rPr lang="en-US" sz="2800" b="0" i="0" dirty="0">
                <a:solidFill>
                  <a:srgbClr val="292929"/>
                </a:solidFill>
                <a:effectLst/>
                <a:latin typeface="Times New Roman" panose="02020603050405020304" pitchFamily="18" charset="0"/>
                <a:cs typeface="Times New Roman" panose="02020603050405020304" pitchFamily="18" charset="0"/>
              </a:rPr>
              <a:t>andomly initialize the centroids c</a:t>
            </a:r>
            <a:r>
              <a:rPr lang="en-US" sz="2800" dirty="0">
                <a:solidFill>
                  <a:srgbClr val="292929"/>
                </a:solidFill>
                <a:latin typeface="Times New Roman" panose="02020603050405020304" pitchFamily="18" charset="0"/>
                <a:cs typeface="Times New Roman" panose="02020603050405020304" pitchFamily="18" charset="0"/>
              </a:rPr>
              <a:t>_1</a:t>
            </a:r>
            <a:r>
              <a:rPr lang="en-US" sz="2800" b="0" i="0" dirty="0">
                <a:solidFill>
                  <a:srgbClr val="292929"/>
                </a:solidFill>
                <a:effectLst/>
                <a:latin typeface="Times New Roman" panose="02020603050405020304" pitchFamily="18" charset="0"/>
                <a:cs typeface="Times New Roman" panose="02020603050405020304" pitchFamily="18" charset="0"/>
              </a:rPr>
              <a:t>, c_2, ..... </a:t>
            </a:r>
            <a:r>
              <a:rPr lang="en-US" sz="2800" b="0" i="0" dirty="0" err="1">
                <a:solidFill>
                  <a:srgbClr val="292929"/>
                </a:solidFill>
                <a:effectLst/>
                <a:latin typeface="Times New Roman" panose="02020603050405020304" pitchFamily="18" charset="0"/>
                <a:cs typeface="Times New Roman" panose="02020603050405020304" pitchFamily="18" charset="0"/>
              </a:rPr>
              <a:t>C_k</a:t>
            </a:r>
            <a:endParaRPr lang="en-US" sz="2800" b="0" i="0" dirty="0">
              <a:solidFill>
                <a:srgbClr val="292929"/>
              </a:solidFill>
              <a:effectLst/>
              <a:latin typeface="Times New Roman" panose="02020603050405020304" pitchFamily="18" charset="0"/>
              <a:cs typeface="Times New Roman" panose="02020603050405020304" pitchFamily="18" charset="0"/>
            </a:endParaRPr>
          </a:p>
          <a:p>
            <a:pPr marL="624078" indent="-514350">
              <a:buAutoNum type="arabicPeriod"/>
            </a:pPr>
            <a:r>
              <a:rPr lang="en-US" sz="2800" b="0" i="0" dirty="0">
                <a:solidFill>
                  <a:srgbClr val="292929"/>
                </a:solidFill>
                <a:effectLst/>
                <a:latin typeface="Times New Roman" panose="02020603050405020304" pitchFamily="18" charset="0"/>
                <a:cs typeface="Times New Roman" panose="02020603050405020304" pitchFamily="18" charset="0"/>
              </a:rPr>
              <a:t>for each data point </a:t>
            </a:r>
            <a:r>
              <a:rPr lang="en-US" sz="2800" b="0" i="0" dirty="0" err="1">
                <a:solidFill>
                  <a:srgbClr val="292929"/>
                </a:solidFill>
                <a:effectLst/>
                <a:latin typeface="Times New Roman" panose="02020603050405020304" pitchFamily="18" charset="0"/>
                <a:cs typeface="Times New Roman" panose="02020603050405020304" pitchFamily="18" charset="0"/>
              </a:rPr>
              <a:t>x_i</a:t>
            </a:r>
            <a:r>
              <a:rPr lang="en-US" sz="2800" b="0" i="0" dirty="0">
                <a:solidFill>
                  <a:srgbClr val="292929"/>
                </a:solidFill>
                <a:effectLst/>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b="0" i="0" dirty="0">
                <a:solidFill>
                  <a:srgbClr val="292929"/>
                </a:solidFill>
                <a:effectLst/>
                <a:latin typeface="Times New Roman" panose="02020603050405020304" pitchFamily="18" charset="0"/>
                <a:cs typeface="Times New Roman" panose="02020603050405020304" pitchFamily="18" charset="0"/>
              </a:rPr>
              <a:t>- find the nearest centroid(c_1, c_2 .. </a:t>
            </a:r>
            <a:r>
              <a:rPr lang="en-US" sz="2800" b="0" i="0" dirty="0" err="1">
                <a:solidFill>
                  <a:srgbClr val="292929"/>
                </a:solidFill>
                <a:effectLst/>
                <a:latin typeface="Times New Roman" panose="02020603050405020304" pitchFamily="18" charset="0"/>
                <a:cs typeface="Times New Roman" panose="02020603050405020304" pitchFamily="18" charset="0"/>
              </a:rPr>
              <a:t>c_k</a:t>
            </a:r>
            <a:r>
              <a:rPr lang="en-US" sz="2800" b="0" i="0" dirty="0">
                <a:solidFill>
                  <a:srgbClr val="292929"/>
                </a:solidFill>
                <a:effectLst/>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0" i="0" dirty="0">
                <a:solidFill>
                  <a:srgbClr val="292929"/>
                </a:solidFill>
                <a:effectLst/>
                <a:latin typeface="Times New Roman" panose="02020603050405020304" pitchFamily="18" charset="0"/>
                <a:cs typeface="Times New Roman" panose="02020603050405020304" pitchFamily="18" charset="0"/>
              </a:rPr>
              <a:t>- assign the point to that cluster </a:t>
            </a:r>
          </a:p>
          <a:p>
            <a:pPr marL="624078" indent="-514350">
              <a:buAutoNum type="arabicPeriod"/>
            </a:pPr>
            <a:r>
              <a:rPr lang="en-US" sz="2800" b="0" i="0" dirty="0">
                <a:solidFill>
                  <a:srgbClr val="292929"/>
                </a:solidFill>
                <a:effectLst/>
                <a:latin typeface="Times New Roman" panose="02020603050405020304" pitchFamily="18" charset="0"/>
                <a:cs typeface="Times New Roman" panose="02020603050405020304" pitchFamily="18" charset="0"/>
              </a:rPr>
              <a:t>for each cluster j = 1..k</a:t>
            </a:r>
            <a:br>
              <a:rPr lang="en-US" sz="2800" dirty="0">
                <a:latin typeface="Times New Roman" panose="02020603050405020304" pitchFamily="18" charset="0"/>
                <a:cs typeface="Times New Roman" panose="02020603050405020304" pitchFamily="18" charset="0"/>
              </a:rPr>
            </a:br>
            <a:r>
              <a:rPr lang="en-US" sz="2800" b="0" i="0" dirty="0">
                <a:solidFill>
                  <a:srgbClr val="292929"/>
                </a:solidFill>
                <a:effectLst/>
                <a:latin typeface="Times New Roman" panose="02020603050405020304" pitchFamily="18" charset="0"/>
                <a:cs typeface="Times New Roman" panose="02020603050405020304" pitchFamily="18" charset="0"/>
              </a:rPr>
              <a:t>- new centroid = mean of all points assigned to that cluster</a:t>
            </a:r>
          </a:p>
          <a:p>
            <a:pPr marL="624078" indent="-514350">
              <a:buAutoNum type="arabicPeriod"/>
            </a:pPr>
            <a:r>
              <a:rPr lang="en-US" sz="2800" b="0" i="0" dirty="0">
                <a:solidFill>
                  <a:srgbClr val="292929"/>
                </a:solidFill>
                <a:effectLst/>
                <a:latin typeface="Times New Roman" panose="02020603050405020304" pitchFamily="18" charset="0"/>
                <a:cs typeface="Times New Roman" panose="02020603050405020304" pitchFamily="18" charset="0"/>
              </a:rPr>
              <a:t>Repeat steps 3 and 4 until convergence or until the end of a fixed number of iterations</a:t>
            </a:r>
          </a:p>
          <a:p>
            <a:pPr marL="624078" indent="-514350">
              <a:buAutoNum type="arabicPeriod"/>
            </a:pPr>
            <a:r>
              <a:rPr lang="en-US" sz="2800" b="0" i="0" dirty="0">
                <a:solidFill>
                  <a:srgbClr val="292929"/>
                </a:solidFill>
                <a:effectLst/>
                <a:latin typeface="Times New Roman" panose="02020603050405020304" pitchFamily="18" charset="0"/>
                <a:cs typeface="Times New Roman" panose="02020603050405020304" pitchFamily="18" charset="0"/>
              </a:rPr>
              <a:t>End</a:t>
            </a:r>
            <a:endParaRPr lang="en-US" sz="2800" dirty="0">
              <a:latin typeface="Times New Roman" panose="02020603050405020304" pitchFamily="18" charset="0"/>
              <a:cs typeface="Times New Roman" panose="02020603050405020304" pitchFamily="18" charset="0"/>
            </a:endParaRPr>
          </a:p>
          <a:p>
            <a:pPr marL="109728" indent="0" algn="just">
              <a:buNone/>
            </a:pPr>
            <a:r>
              <a:rPr lang="en-US" sz="1900" dirty="0">
                <a:solidFill>
                  <a:srgbClr val="FF0000"/>
                </a:solidFill>
                <a:latin typeface="Times New Roman" panose="02020603050405020304" pitchFamily="18" charset="0"/>
                <a:cs typeface="Times New Roman" panose="02020603050405020304" pitchFamily="18" charset="0"/>
              </a:rPr>
              <a:t>Self-study: limitation of K-means algorithm and how can solve?</a:t>
            </a:r>
          </a:p>
          <a:p>
            <a:pPr algn="just"/>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14300"/>
            <a:ext cx="8229600" cy="1143000"/>
          </a:xfrm>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K-Means algorithms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671DE-B64E-430E-8DD8-AD0BCC088969}"/>
              </a:ext>
            </a:extLst>
          </p:cNvPr>
          <p:cNvSpPr>
            <a:spLocks noGrp="1"/>
          </p:cNvSpPr>
          <p:nvPr>
            <p:ph type="title"/>
          </p:nvPr>
        </p:nvSpPr>
        <p:spPr/>
        <p:txBody>
          <a:bodyPr>
            <a:normAutofit/>
          </a:bodyPr>
          <a:lstStyle/>
          <a:p>
            <a:r>
              <a:rPr lang="en-US" sz="4400" spc="-5" dirty="0">
                <a:solidFill>
                  <a:schemeClr val="tx1"/>
                </a:solidFill>
                <a:effectLst/>
                <a:latin typeface="Times New Roman" panose="02020603050405020304" pitchFamily="18" charset="0"/>
                <a:cs typeface="Times New Roman" panose="02020603050405020304" pitchFamily="18" charset="0"/>
              </a:rPr>
              <a:t>K-Means:</a:t>
            </a:r>
            <a:r>
              <a:rPr lang="en-US" sz="4400" spc="-95" dirty="0">
                <a:solidFill>
                  <a:schemeClr val="tx1"/>
                </a:solidFill>
                <a:effectLst/>
                <a:latin typeface="Times New Roman" panose="02020603050405020304" pitchFamily="18" charset="0"/>
                <a:cs typeface="Times New Roman" panose="02020603050405020304" pitchFamily="18" charset="0"/>
              </a:rPr>
              <a:t> </a:t>
            </a:r>
            <a:r>
              <a:rPr lang="en-US" sz="4400" spc="-10" dirty="0">
                <a:solidFill>
                  <a:schemeClr val="tx1"/>
                </a:solidFill>
                <a:effectLst/>
                <a:latin typeface="Times New Roman" panose="02020603050405020304" pitchFamily="18" charset="0"/>
                <a:cs typeface="Times New Roman" panose="02020603050405020304" pitchFamily="18" charset="0"/>
              </a:rPr>
              <a:t>Step-By-Step  </a:t>
            </a:r>
            <a:r>
              <a:rPr lang="en-US" sz="4400" spc="-5" dirty="0">
                <a:solidFill>
                  <a:schemeClr val="tx1"/>
                </a:solidFill>
                <a:effectLst/>
                <a:latin typeface="Times New Roman" panose="02020603050405020304" pitchFamily="18" charset="0"/>
                <a:cs typeface="Times New Roman" panose="02020603050405020304" pitchFamily="18" charset="0"/>
              </a:rPr>
              <a:t>Example</a:t>
            </a:r>
            <a:endParaRPr lang="en-US" sz="4400" dirty="0">
              <a:solidFill>
                <a:schemeClr val="tx1"/>
              </a:solidFill>
              <a:effectLst/>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3326DD16-7F83-4770-ACD4-09B26A80782A}"/>
              </a:ext>
            </a:extLst>
          </p:cNvPr>
          <p:cNvSpPr txBox="1"/>
          <p:nvPr/>
        </p:nvSpPr>
        <p:spPr>
          <a:xfrm>
            <a:off x="508087" y="1732466"/>
            <a:ext cx="8229600" cy="1254188"/>
          </a:xfrm>
          <a:prstGeom prst="rect">
            <a:avLst/>
          </a:prstGeom>
        </p:spPr>
        <p:txBody>
          <a:bodyPr vert="horz" wrap="square" lIns="0" tIns="27939" rIns="0" bIns="0" rtlCol="0">
            <a:spAutoFit/>
          </a:bodyPr>
          <a:lstStyle/>
          <a:p>
            <a:pPr marL="377190" marR="5080" indent="-365125" algn="just">
              <a:lnSpc>
                <a:spcPts val="2850"/>
              </a:lnSpc>
              <a:spcBef>
                <a:spcPts val="219"/>
              </a:spcBef>
              <a:buClr>
                <a:srgbClr val="330066"/>
              </a:buClr>
              <a:buSzPct val="68750"/>
              <a:buChar char="●"/>
              <a:tabLst>
                <a:tab pos="377190" algn="l"/>
                <a:tab pos="377825" algn="l"/>
              </a:tabLst>
            </a:pPr>
            <a:r>
              <a:rPr sz="2800" spc="-5" dirty="0">
                <a:latin typeface="Times New Roman" panose="02020603050405020304" pitchFamily="18" charset="0"/>
                <a:cs typeface="Times New Roman" panose="02020603050405020304" pitchFamily="18" charset="0"/>
              </a:rPr>
              <a:t>Consider the following data </a:t>
            </a:r>
            <a:r>
              <a:rPr sz="2800" dirty="0">
                <a:latin typeface="Times New Roman" panose="02020603050405020304" pitchFamily="18" charset="0"/>
                <a:cs typeface="Times New Roman" panose="02020603050405020304" pitchFamily="18" charset="0"/>
              </a:rPr>
              <a:t>set consisting </a:t>
            </a:r>
            <a:r>
              <a:rPr sz="2800" spc="-5" dirty="0">
                <a:latin typeface="Times New Roman" panose="02020603050405020304" pitchFamily="18" charset="0"/>
                <a:cs typeface="Times New Roman" panose="02020603050405020304" pitchFamily="18" charset="0"/>
              </a:rPr>
              <a:t>of the </a:t>
            </a:r>
            <a:r>
              <a:rPr sz="2800" dirty="0">
                <a:latin typeface="Times New Roman" panose="02020603050405020304" pitchFamily="18" charset="0"/>
                <a:cs typeface="Times New Roman" panose="02020603050405020304" pitchFamily="18" charset="0"/>
              </a:rPr>
              <a:t>scores</a:t>
            </a:r>
            <a:r>
              <a:rPr lang="en-US"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 two </a:t>
            </a:r>
            <a:r>
              <a:rPr sz="2800" dirty="0">
                <a:latin typeface="Times New Roman" panose="02020603050405020304" pitchFamily="18" charset="0"/>
                <a:cs typeface="Times New Roman" panose="02020603050405020304" pitchFamily="18" charset="0"/>
              </a:rPr>
              <a:t>variables </a:t>
            </a:r>
            <a:r>
              <a:rPr sz="2800" spc="-5" dirty="0">
                <a:latin typeface="Times New Roman" panose="02020603050405020304" pitchFamily="18" charset="0"/>
                <a:cs typeface="Times New Roman" panose="02020603050405020304" pitchFamily="18" charset="0"/>
              </a:rPr>
              <a:t>on each of </a:t>
            </a:r>
            <a:r>
              <a:rPr sz="2800" dirty="0">
                <a:latin typeface="Times New Roman" panose="02020603050405020304" pitchFamily="18" charset="0"/>
                <a:cs typeface="Times New Roman" panose="02020603050405020304" pitchFamily="18" charset="0"/>
              </a:rPr>
              <a:t>seven</a:t>
            </a:r>
            <a:r>
              <a:rPr sz="2800" spc="-4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individuals.</a:t>
            </a:r>
            <a:endParaRPr sz="2800" dirty="0">
              <a:latin typeface="Times New Roman" panose="02020603050405020304" pitchFamily="18" charset="0"/>
              <a:cs typeface="Times New Roman" panose="02020603050405020304" pitchFamily="18" charset="0"/>
            </a:endParaRPr>
          </a:p>
          <a:p>
            <a:pPr marL="377190" indent="-365125" algn="just">
              <a:lnSpc>
                <a:spcPct val="100000"/>
              </a:lnSpc>
              <a:spcBef>
                <a:spcPts val="359"/>
              </a:spcBef>
              <a:buClr>
                <a:srgbClr val="330066"/>
              </a:buClr>
              <a:buSzPct val="68750"/>
              <a:buChar char="●"/>
              <a:tabLst>
                <a:tab pos="377190" algn="l"/>
                <a:tab pos="377825" algn="l"/>
              </a:tabLst>
            </a:pPr>
            <a:r>
              <a:rPr sz="2800" spc="-5" dirty="0">
                <a:latin typeface="Times New Roman" panose="02020603050405020304" pitchFamily="18" charset="0"/>
                <a:cs typeface="Times New Roman" panose="02020603050405020304" pitchFamily="18" charset="0"/>
              </a:rPr>
              <a:t>This data </a:t>
            </a:r>
            <a:r>
              <a:rPr sz="2800" dirty="0">
                <a:latin typeface="Times New Roman" panose="02020603050405020304" pitchFamily="18" charset="0"/>
                <a:cs typeface="Times New Roman" panose="02020603050405020304" pitchFamily="18" charset="0"/>
              </a:rPr>
              <a:t>set </a:t>
            </a:r>
            <a:r>
              <a:rPr sz="2800" spc="-5" dirty="0">
                <a:latin typeface="Times New Roman" panose="02020603050405020304" pitchFamily="18" charset="0"/>
                <a:cs typeface="Times New Roman" panose="02020603050405020304" pitchFamily="18" charset="0"/>
              </a:rPr>
              <a:t>is to be grouped into two</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clusters.</a:t>
            </a:r>
          </a:p>
        </p:txBody>
      </p:sp>
      <p:sp>
        <p:nvSpPr>
          <p:cNvPr id="6" name="object 4">
            <a:extLst>
              <a:ext uri="{FF2B5EF4-FFF2-40B4-BE49-F238E27FC236}">
                <a16:creationId xmlns:a16="http://schemas.microsoft.com/office/drawing/2014/main" id="{AC1A21CF-BAF4-4A64-99B1-77B1963B0EC9}"/>
              </a:ext>
            </a:extLst>
          </p:cNvPr>
          <p:cNvSpPr/>
          <p:nvPr/>
        </p:nvSpPr>
        <p:spPr>
          <a:xfrm>
            <a:off x="2362201" y="3301482"/>
            <a:ext cx="3906920" cy="257543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7052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shop manager of electronic goods may use traditional data analysis tools to investigate the sales of air conditioners in different months of a year.</a:t>
            </a:r>
          </a:p>
          <a:p>
            <a:pPr algn="just"/>
            <a:r>
              <a:rPr lang="en-US" dirty="0">
                <a:latin typeface="Times New Roman" panose="02020603050405020304" pitchFamily="18" charset="0"/>
                <a:cs typeface="Times New Roman" panose="02020603050405020304" pitchFamily="18" charset="0"/>
              </a:rPr>
              <a:t>He/she can also analyze the sales relationship between computers and printers.</a:t>
            </a:r>
          </a:p>
          <a:p>
            <a:pPr algn="just"/>
            <a:r>
              <a:rPr lang="en-US" dirty="0">
                <a:latin typeface="Times New Roman" panose="02020603050405020304" pitchFamily="18" charset="0"/>
                <a:cs typeface="Times New Roman" panose="02020603050405020304" pitchFamily="18" charset="0"/>
              </a:rPr>
              <a:t>Precisely, a domain expert needs to provide some sort of assumptions to formulate a query in traditional data analysis.</a:t>
            </a:r>
          </a:p>
        </p:txBody>
      </p:sp>
      <p:sp>
        <p:nvSpPr>
          <p:cNvPr id="2" name="Title 1"/>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9DBC6B-47C0-4B49-BEEB-19D2738E5BAC}"/>
              </a:ext>
            </a:extLst>
          </p:cNvPr>
          <p:cNvSpPr>
            <a:spLocks noGrp="1"/>
          </p:cNvSpPr>
          <p:nvPr>
            <p:ph type="title"/>
          </p:nvPr>
        </p:nvSpPr>
        <p:spPr/>
        <p:txBody>
          <a:bodyPr>
            <a:normAutofit/>
          </a:bodyPr>
          <a:lstStyle/>
          <a:p>
            <a:r>
              <a:rPr lang="en-US" sz="4400" spc="-5" dirty="0">
                <a:solidFill>
                  <a:schemeClr val="tx1"/>
                </a:solidFill>
                <a:latin typeface="Times New Roman" panose="02020603050405020304" pitchFamily="18" charset="0"/>
                <a:cs typeface="Times New Roman" panose="02020603050405020304" pitchFamily="18" charset="0"/>
              </a:rPr>
              <a:t>K-Means Example(cont.)</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9631EC98-9E8B-42C0-98EC-D7A91B25B76E}"/>
              </a:ext>
            </a:extLst>
          </p:cNvPr>
          <p:cNvSpPr txBox="1"/>
          <p:nvPr/>
        </p:nvSpPr>
        <p:spPr>
          <a:xfrm>
            <a:off x="465944" y="1452651"/>
            <a:ext cx="8071484" cy="1123063"/>
          </a:xfrm>
          <a:prstGeom prst="rect">
            <a:avLst/>
          </a:prstGeom>
        </p:spPr>
        <p:txBody>
          <a:bodyPr vert="horz" wrap="square" lIns="0" tIns="27939" rIns="0" bIns="0" rtlCol="0">
            <a:spAutoFit/>
          </a:bodyPr>
          <a:lstStyle/>
          <a:p>
            <a:pPr marL="12700" marR="5080" algn="just">
              <a:lnSpc>
                <a:spcPts val="2850"/>
              </a:lnSpc>
              <a:spcBef>
                <a:spcPts val="219"/>
              </a:spcBef>
            </a:pPr>
            <a:r>
              <a:rPr sz="2400" spc="-5" dirty="0">
                <a:latin typeface="Times New Roman" panose="02020603050405020304" pitchFamily="18" charset="0"/>
                <a:cs typeface="Times New Roman" panose="02020603050405020304" pitchFamily="18" charset="0"/>
              </a:rPr>
              <a:t>As </a:t>
            </a: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first </a:t>
            </a:r>
            <a:r>
              <a:rPr sz="2400" dirty="0">
                <a:latin typeface="Times New Roman" panose="02020603050405020304" pitchFamily="18" charset="0"/>
                <a:cs typeface="Times New Roman" panose="02020603050405020304" pitchFamily="18" charset="0"/>
              </a:rPr>
              <a:t>step </a:t>
            </a:r>
            <a:r>
              <a:rPr sz="2400" spc="-5" dirty="0">
                <a:latin typeface="Times New Roman" panose="02020603050405020304" pitchFamily="18" charset="0"/>
                <a:cs typeface="Times New Roman" panose="02020603050405020304" pitchFamily="18" charset="0"/>
              </a:rPr>
              <a:t>in finding </a:t>
            </a:r>
            <a:r>
              <a:rPr sz="2400" dirty="0">
                <a:latin typeface="Times New Roman" panose="02020603050405020304" pitchFamily="18" charset="0"/>
                <a:cs typeface="Times New Roman" panose="02020603050405020304" pitchFamily="18" charset="0"/>
              </a:rPr>
              <a:t>a sensible </a:t>
            </a:r>
            <a:r>
              <a:rPr sz="2400" spc="-5" dirty="0">
                <a:latin typeface="Times New Roman" panose="02020603050405020304" pitchFamily="18" charset="0"/>
                <a:cs typeface="Times New Roman" panose="02020603050405020304" pitchFamily="18" charset="0"/>
              </a:rPr>
              <a:t>initial partition, let the </a:t>
            </a:r>
            <a:r>
              <a:rPr sz="2400" dirty="0">
                <a:latin typeface="Times New Roman" panose="02020603050405020304" pitchFamily="18" charset="0"/>
                <a:cs typeface="Times New Roman" panose="02020603050405020304" pitchFamily="18" charset="0"/>
              </a:rPr>
              <a:t>A  &amp; B values </a:t>
            </a:r>
            <a:r>
              <a:rPr sz="2400" spc="-5" dirty="0">
                <a:latin typeface="Times New Roman" panose="02020603050405020304" pitchFamily="18" charset="0"/>
                <a:cs typeface="Times New Roman" panose="02020603050405020304" pitchFamily="18" charset="0"/>
              </a:rPr>
              <a:t>of the two individuals furthest apart </a:t>
            </a:r>
            <a:r>
              <a:rPr sz="2400" dirty="0">
                <a:latin typeface="Times New Roman" panose="02020603050405020304" pitchFamily="18" charset="0"/>
                <a:cs typeface="Times New Roman" panose="02020603050405020304" pitchFamily="18" charset="0"/>
              </a:rPr>
              <a:t>(using </a:t>
            </a:r>
            <a:r>
              <a:rPr sz="2400" spc="-5" dirty="0">
                <a:latin typeface="Times New Roman" panose="02020603050405020304" pitchFamily="18" charset="0"/>
                <a:cs typeface="Times New Roman" panose="02020603050405020304" pitchFamily="18" charset="0"/>
              </a:rPr>
              <a:t>the  Euclidean distance </a:t>
            </a:r>
            <a:r>
              <a:rPr sz="2400" dirty="0">
                <a:latin typeface="Times New Roman" panose="02020603050405020304" pitchFamily="18" charset="0"/>
                <a:cs typeface="Times New Roman" panose="02020603050405020304" pitchFamily="18" charset="0"/>
              </a:rPr>
              <a:t>measure), </a:t>
            </a:r>
            <a:r>
              <a:rPr sz="2400" spc="-5" dirty="0">
                <a:latin typeface="Times New Roman" panose="02020603050405020304" pitchFamily="18" charset="0"/>
                <a:cs typeface="Times New Roman" panose="02020603050405020304" pitchFamily="18" charset="0"/>
              </a:rPr>
              <a:t>define the initial </a:t>
            </a:r>
            <a:r>
              <a:rPr sz="2400" dirty="0">
                <a:latin typeface="Times New Roman" panose="02020603050405020304" pitchFamily="18" charset="0"/>
                <a:cs typeface="Times New Roman" panose="02020603050405020304" pitchFamily="18" charset="0"/>
              </a:rPr>
              <a:t>cluster  means,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giving:</a:t>
            </a:r>
            <a:endParaRPr sz="24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89C07609-2421-4E93-A0A2-5C01605E4A7E}"/>
              </a:ext>
            </a:extLst>
          </p:cNvPr>
          <p:cNvSpPr/>
          <p:nvPr/>
        </p:nvSpPr>
        <p:spPr>
          <a:xfrm>
            <a:off x="2514600" y="2618222"/>
            <a:ext cx="3428993" cy="1228722"/>
          </a:xfrm>
          <a:prstGeom prst="rect">
            <a:avLst/>
          </a:prstGeom>
          <a:blipFill>
            <a:blip r:embed="rId2" cstate="print"/>
            <a:stretch>
              <a:fillRect/>
            </a:stretch>
          </a:blipFill>
        </p:spPr>
        <p:txBody>
          <a:bodyPr wrap="square" lIns="0" tIns="0" rIns="0" bIns="0" rtlCol="0"/>
          <a:lstStyle/>
          <a:p>
            <a:endParaRPr/>
          </a:p>
        </p:txBody>
      </p:sp>
      <p:sp>
        <p:nvSpPr>
          <p:cNvPr id="2" name="object 4">
            <a:extLst>
              <a:ext uri="{FF2B5EF4-FFF2-40B4-BE49-F238E27FC236}">
                <a16:creationId xmlns:a16="http://schemas.microsoft.com/office/drawing/2014/main" id="{D32A3C51-A3A9-AD38-166A-C36770B8F3B6}"/>
              </a:ext>
            </a:extLst>
          </p:cNvPr>
          <p:cNvSpPr/>
          <p:nvPr/>
        </p:nvSpPr>
        <p:spPr>
          <a:xfrm>
            <a:off x="2621747" y="4973026"/>
            <a:ext cx="3900506" cy="1610336"/>
          </a:xfrm>
          <a:prstGeom prst="rect">
            <a:avLst/>
          </a:prstGeom>
          <a:blipFill>
            <a:blip r:embed="rId3"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22F877EE-18E9-E22F-6ACB-FC2C32110E06}"/>
              </a:ext>
            </a:extLst>
          </p:cNvPr>
          <p:cNvSpPr txBox="1"/>
          <p:nvPr/>
        </p:nvSpPr>
        <p:spPr>
          <a:xfrm>
            <a:off x="454702" y="3961809"/>
            <a:ext cx="8385177" cy="772005"/>
          </a:xfrm>
          <a:prstGeom prst="rect">
            <a:avLst/>
          </a:prstGeom>
        </p:spPr>
        <p:txBody>
          <a:bodyPr vert="horz" wrap="square" lIns="0" tIns="27939" rIns="0" bIns="0" rtlCol="0">
            <a:spAutoFit/>
          </a:bodyPr>
          <a:lstStyle/>
          <a:p>
            <a:pPr marL="12700" marR="5080" algn="just">
              <a:lnSpc>
                <a:spcPts val="2850"/>
              </a:lnSpc>
              <a:spcBef>
                <a:spcPts val="219"/>
              </a:spcBef>
            </a:pPr>
            <a:r>
              <a:rPr sz="2800" spc="-5" dirty="0">
                <a:latin typeface="Times New Roman" panose="02020603050405020304" pitchFamily="18" charset="0"/>
                <a:cs typeface="Times New Roman" panose="02020603050405020304" pitchFamily="18" charset="0"/>
              </a:rPr>
              <a:t>Now the initial partition has </a:t>
            </a:r>
            <a:r>
              <a:rPr sz="2800" dirty="0">
                <a:latin typeface="Times New Roman" panose="02020603050405020304" pitchFamily="18" charset="0"/>
                <a:cs typeface="Times New Roman" panose="02020603050405020304" pitchFamily="18" charset="0"/>
              </a:rPr>
              <a:t>changed, </a:t>
            </a:r>
            <a:r>
              <a:rPr sz="2800" spc="-5" dirty="0">
                <a:latin typeface="Times New Roman" panose="02020603050405020304" pitchFamily="18" charset="0"/>
                <a:cs typeface="Times New Roman" panose="02020603050405020304" pitchFamily="18" charset="0"/>
              </a:rPr>
              <a:t>and the two </a:t>
            </a:r>
            <a:r>
              <a:rPr sz="2800" dirty="0">
                <a:latin typeface="Times New Roman" panose="02020603050405020304" pitchFamily="18" charset="0"/>
                <a:cs typeface="Times New Roman" panose="02020603050405020304" pitchFamily="18" charset="0"/>
              </a:rPr>
              <a:t>clusters  </a:t>
            </a:r>
            <a:r>
              <a:rPr sz="2800" spc="-5" dirty="0">
                <a:latin typeface="Times New Roman" panose="02020603050405020304" pitchFamily="18" charset="0"/>
                <a:cs typeface="Times New Roman" panose="02020603050405020304" pitchFamily="18" charset="0"/>
              </a:rPr>
              <a:t>at this </a:t>
            </a:r>
            <a:r>
              <a:rPr sz="2800" dirty="0">
                <a:latin typeface="Times New Roman" panose="02020603050405020304" pitchFamily="18" charset="0"/>
                <a:cs typeface="Times New Roman" panose="02020603050405020304" pitchFamily="18" charset="0"/>
              </a:rPr>
              <a:t>stage </a:t>
            </a:r>
            <a:r>
              <a:rPr sz="2800" spc="-5" dirty="0">
                <a:latin typeface="Times New Roman" panose="02020603050405020304" pitchFamily="18" charset="0"/>
                <a:cs typeface="Times New Roman" panose="02020603050405020304" pitchFamily="18" charset="0"/>
              </a:rPr>
              <a:t>having the following</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characteristics:</a:t>
            </a:r>
          </a:p>
        </p:txBody>
      </p:sp>
    </p:spTree>
    <p:extLst>
      <p:ext uri="{BB962C8B-B14F-4D97-AF65-F5344CB8AC3E}">
        <p14:creationId xmlns:p14="http://schemas.microsoft.com/office/powerpoint/2010/main" val="2017492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8DA37-A6D0-4AEA-9EF9-23C89F29B089}"/>
              </a:ext>
            </a:extLst>
          </p:cNvPr>
          <p:cNvSpPr>
            <a:spLocks noGrp="1"/>
          </p:cNvSpPr>
          <p:nvPr>
            <p:ph type="title"/>
          </p:nvPr>
        </p:nvSpPr>
        <p:spPr/>
        <p:txBody>
          <a:bodyPr/>
          <a:lstStyle/>
          <a:p>
            <a:pPr algn="just"/>
            <a:r>
              <a:rPr lang="en-US" spc="-5" dirty="0">
                <a:solidFill>
                  <a:schemeClr val="tx1"/>
                </a:solidFill>
                <a:latin typeface="Times New Roman" panose="02020603050405020304" pitchFamily="18" charset="0"/>
                <a:cs typeface="Times New Roman" panose="02020603050405020304" pitchFamily="18" charset="0"/>
              </a:rPr>
              <a:t>K-Means Example(cont.)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50B59D37-5C37-4DA6-B1B6-D2EED6CBF558}"/>
              </a:ext>
            </a:extLst>
          </p:cNvPr>
          <p:cNvSpPr txBox="1"/>
          <p:nvPr/>
        </p:nvSpPr>
        <p:spPr>
          <a:xfrm>
            <a:off x="530223" y="1734498"/>
            <a:ext cx="8229600" cy="1736373"/>
          </a:xfrm>
          <a:prstGeom prst="rect">
            <a:avLst/>
          </a:prstGeom>
        </p:spPr>
        <p:txBody>
          <a:bodyPr vert="horz" wrap="square" lIns="0" tIns="12700" rIns="0" bIns="0" rtlCol="0">
            <a:spAutoFit/>
          </a:bodyPr>
          <a:lstStyle/>
          <a:p>
            <a:pPr marL="12700" algn="just">
              <a:lnSpc>
                <a:spcPct val="100000"/>
              </a:lnSpc>
              <a:spcBef>
                <a:spcPts val="100"/>
              </a:spcBef>
            </a:pPr>
            <a:r>
              <a:rPr sz="2800" spc="-5" dirty="0">
                <a:latin typeface="Times New Roman" panose="02020603050405020304" pitchFamily="18" charset="0"/>
                <a:cs typeface="Times New Roman" panose="02020603050405020304" pitchFamily="18" charset="0"/>
              </a:rPr>
              <a:t>Only individual </a:t>
            </a:r>
            <a:r>
              <a:rPr sz="2800" dirty="0">
                <a:latin typeface="Times New Roman" panose="02020603050405020304" pitchFamily="18" charset="0"/>
                <a:cs typeface="Times New Roman" panose="02020603050405020304" pitchFamily="18" charset="0"/>
              </a:rPr>
              <a:t>3 </a:t>
            </a:r>
            <a:r>
              <a:rPr sz="2800" spc="-5" dirty="0">
                <a:latin typeface="Times New Roman" panose="02020603050405020304" pitchFamily="18" charset="0"/>
                <a:cs typeface="Times New Roman" panose="02020603050405020304" pitchFamily="18" charset="0"/>
              </a:rPr>
              <a:t>is nearer to the </a:t>
            </a:r>
            <a:r>
              <a:rPr sz="2800" dirty="0">
                <a:latin typeface="Times New Roman" panose="02020603050405020304" pitchFamily="18" charset="0"/>
                <a:cs typeface="Times New Roman" panose="02020603050405020304" pitchFamily="18" charset="0"/>
              </a:rPr>
              <a:t>mean </a:t>
            </a:r>
            <a:r>
              <a:rPr sz="2800" spc="-5" dirty="0">
                <a:latin typeface="Times New Roman" panose="02020603050405020304" pitchFamily="18" charset="0"/>
                <a:cs typeface="Times New Roman" panose="02020603050405020304" pitchFamily="18" charset="0"/>
              </a:rPr>
              <a:t>of the opposite </a:t>
            </a:r>
            <a:r>
              <a:rPr sz="2800" dirty="0">
                <a:latin typeface="Times New Roman" panose="02020603050405020304" pitchFamily="18" charset="0"/>
                <a:cs typeface="Times New Roman" panose="02020603050405020304" pitchFamily="18" charset="0"/>
              </a:rPr>
              <a:t>cluster</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(Cluster</a:t>
            </a:r>
            <a:r>
              <a:rPr lang="en-US"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2) than its own </a:t>
            </a:r>
            <a:r>
              <a:rPr sz="2800" dirty="0">
                <a:latin typeface="Times New Roman" panose="02020603050405020304" pitchFamily="18" charset="0"/>
                <a:cs typeface="Times New Roman" panose="02020603050405020304" pitchFamily="18" charset="0"/>
              </a:rPr>
              <a:t>(Cluster </a:t>
            </a:r>
            <a:r>
              <a:rPr sz="2800" spc="-5" dirty="0">
                <a:latin typeface="Times New Roman" panose="02020603050405020304" pitchFamily="18" charset="0"/>
                <a:cs typeface="Times New Roman" panose="02020603050405020304" pitchFamily="18" charset="0"/>
              </a:rPr>
              <a:t>1). Thus, individual </a:t>
            </a:r>
            <a:r>
              <a:rPr sz="2800" dirty="0">
                <a:latin typeface="Times New Roman" panose="02020603050405020304" pitchFamily="18" charset="0"/>
                <a:cs typeface="Times New Roman" panose="02020603050405020304" pitchFamily="18" charset="0"/>
              </a:rPr>
              <a:t>3 </a:t>
            </a:r>
            <a:r>
              <a:rPr sz="2800" spc="-5" dirty="0">
                <a:latin typeface="Times New Roman" panose="02020603050405020304" pitchFamily="18" charset="0"/>
                <a:cs typeface="Times New Roman" panose="02020603050405020304" pitchFamily="18" charset="0"/>
              </a:rPr>
              <a:t>is </a:t>
            </a:r>
            <a:r>
              <a:rPr sz="2800" dirty="0">
                <a:latin typeface="Times New Roman" panose="02020603050405020304" pitchFamily="18" charset="0"/>
                <a:cs typeface="Times New Roman" panose="02020603050405020304" pitchFamily="18" charset="0"/>
              </a:rPr>
              <a:t>relocated </a:t>
            </a:r>
            <a:r>
              <a:rPr sz="2800" spc="-5" dirty="0">
                <a:latin typeface="Times New Roman" panose="02020603050405020304" pitchFamily="18" charset="0"/>
                <a:cs typeface="Times New Roman" panose="02020603050405020304" pitchFamily="18" charset="0"/>
              </a:rPr>
              <a:t>to Cluster </a:t>
            </a:r>
            <a:r>
              <a:rPr sz="2800" dirty="0">
                <a:latin typeface="Times New Roman" panose="02020603050405020304" pitchFamily="18" charset="0"/>
                <a:cs typeface="Times New Roman" panose="02020603050405020304" pitchFamily="18" charset="0"/>
              </a:rPr>
              <a:t>2  resulting </a:t>
            </a:r>
            <a:r>
              <a:rPr sz="2800" spc="-5" dirty="0">
                <a:latin typeface="Times New Roman" panose="02020603050405020304" pitchFamily="18" charset="0"/>
                <a:cs typeface="Times New Roman" panose="02020603050405020304" pitchFamily="18" charset="0"/>
              </a:rPr>
              <a:t>in the new</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partition</a:t>
            </a:r>
            <a:endParaRPr sz="28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1C225C2D-DE2C-46B2-894F-01FA226862F8}"/>
              </a:ext>
            </a:extLst>
          </p:cNvPr>
          <p:cNvSpPr/>
          <p:nvPr/>
        </p:nvSpPr>
        <p:spPr>
          <a:xfrm>
            <a:off x="2438401" y="3581400"/>
            <a:ext cx="4267197" cy="1736373"/>
          </a:xfrm>
          <a:prstGeom prst="rect">
            <a:avLst/>
          </a:prstGeom>
          <a:blipFill>
            <a:blip r:embed="rId2" cstate="print"/>
            <a:stretch>
              <a:fillRect/>
            </a:stretch>
          </a:blipFill>
        </p:spPr>
        <p:txBody>
          <a:bodyPr wrap="square" lIns="0" tIns="0" rIns="0" bIns="0" rtlCol="0"/>
          <a:lstStyle/>
          <a:p>
            <a:pPr algn="just"/>
            <a:endParaRPr/>
          </a:p>
        </p:txBody>
      </p:sp>
    </p:spTree>
    <p:extLst>
      <p:ext uri="{BB962C8B-B14F-4D97-AF65-F5344CB8AC3E}">
        <p14:creationId xmlns:p14="http://schemas.microsoft.com/office/powerpoint/2010/main" val="322776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B33EC1-3BE8-4E9E-B970-FF749AB51517}"/>
              </a:ext>
            </a:extLst>
          </p:cNvPr>
          <p:cNvSpPr>
            <a:spLocks noGrp="1"/>
          </p:cNvSpPr>
          <p:nvPr>
            <p:ph idx="1"/>
          </p:nvPr>
        </p:nvSpPr>
        <p:spPr/>
        <p:txBody>
          <a:bodyPr>
            <a:normAutofit fontScale="92500" lnSpcReduction="20000"/>
          </a:bodyPr>
          <a:lstStyle/>
          <a:p>
            <a:pPr marL="109728" indent="0" algn="just" fontAlgn="base">
              <a:buNone/>
            </a:pPr>
            <a:r>
              <a:rPr lang="en-US" sz="3100" b="1" i="0" u="sng" dirty="0">
                <a:solidFill>
                  <a:srgbClr val="303030"/>
                </a:solidFill>
                <a:effectLst/>
                <a:latin typeface="Times New Roman" panose="02020603050405020304" pitchFamily="18" charset="0"/>
                <a:cs typeface="Times New Roman" panose="02020603050405020304" pitchFamily="18" charset="0"/>
              </a:rPr>
              <a:t>Problem-01:</a:t>
            </a:r>
            <a:endParaRPr lang="en-US" sz="3100" b="0" i="0" dirty="0">
              <a:solidFill>
                <a:srgbClr val="303030"/>
              </a:solidFill>
              <a:effectLst/>
              <a:latin typeface="Times New Roman" panose="02020603050405020304" pitchFamily="18" charset="0"/>
              <a:cs typeface="Times New Roman" panose="02020603050405020304" pitchFamily="18" charset="0"/>
            </a:endParaRPr>
          </a:p>
          <a:p>
            <a:pPr algn="just" fontAlgn="base"/>
            <a:r>
              <a:rPr lang="en-US" sz="3100" b="0" i="0" dirty="0">
                <a:solidFill>
                  <a:srgbClr val="303030"/>
                </a:solidFill>
                <a:effectLst/>
                <a:latin typeface="Times New Roman" panose="02020603050405020304" pitchFamily="18" charset="0"/>
                <a:cs typeface="Times New Roman" panose="02020603050405020304" pitchFamily="18" charset="0"/>
              </a:rPr>
              <a:t>Cluster the following eight points (with (x, y) representing locations) into three clusters:</a:t>
            </a:r>
          </a:p>
          <a:p>
            <a:pPr algn="just" fontAlgn="base"/>
            <a:r>
              <a:rPr lang="en-US" sz="3100" b="0" i="0" dirty="0">
                <a:solidFill>
                  <a:srgbClr val="303030"/>
                </a:solidFill>
                <a:effectLst/>
                <a:latin typeface="Times New Roman" panose="02020603050405020304" pitchFamily="18" charset="0"/>
                <a:cs typeface="Times New Roman" panose="02020603050405020304" pitchFamily="18" charset="0"/>
              </a:rPr>
              <a:t>A1(2, 10), A2(2, 5), A3(8, 4), A4(5, 8), A5(7, 5), A6(6, 4), A7(1, 2), A8(4, 9)</a:t>
            </a:r>
          </a:p>
          <a:p>
            <a:pPr marL="109728" indent="0" algn="just" fontAlgn="base">
              <a:buNone/>
            </a:pPr>
            <a:r>
              <a:rPr lang="en-US" sz="3100" b="0" i="0" dirty="0">
                <a:solidFill>
                  <a:srgbClr val="303030"/>
                </a:solidFill>
                <a:effectLst/>
                <a:latin typeface="Times New Roman" panose="02020603050405020304" pitchFamily="18" charset="0"/>
                <a:cs typeface="Times New Roman" panose="02020603050405020304" pitchFamily="18" charset="0"/>
              </a:rPr>
              <a:t> </a:t>
            </a:r>
          </a:p>
          <a:p>
            <a:pPr algn="just" fontAlgn="base"/>
            <a:r>
              <a:rPr lang="en-US" sz="3100" b="0" i="0" dirty="0">
                <a:solidFill>
                  <a:srgbClr val="303030"/>
                </a:solidFill>
                <a:effectLst/>
                <a:latin typeface="Times New Roman" panose="02020603050405020304" pitchFamily="18" charset="0"/>
                <a:cs typeface="Times New Roman" panose="02020603050405020304" pitchFamily="18" charset="0"/>
              </a:rPr>
              <a:t>Initial cluster centers are A1(2, 10), A4(5, 8), and A7(1, 2).</a:t>
            </a:r>
          </a:p>
          <a:p>
            <a:pPr marL="109728" indent="0" algn="just" fontAlgn="base">
              <a:buNone/>
            </a:pPr>
            <a:r>
              <a:rPr lang="en-US" sz="3100" b="0" i="0" dirty="0">
                <a:solidFill>
                  <a:srgbClr val="303030"/>
                </a:solidFill>
                <a:effectLst/>
                <a:latin typeface="Times New Roman" panose="02020603050405020304" pitchFamily="18" charset="0"/>
                <a:cs typeface="Times New Roman" panose="02020603050405020304" pitchFamily="18" charset="0"/>
              </a:rPr>
              <a:t> </a:t>
            </a:r>
          </a:p>
          <a:p>
            <a:pPr algn="just" fontAlgn="base"/>
            <a:r>
              <a:rPr lang="en-US" sz="3100" b="0" i="0" dirty="0">
                <a:solidFill>
                  <a:srgbClr val="303030"/>
                </a:solidFill>
                <a:effectLst/>
                <a:latin typeface="Times New Roman" panose="02020603050405020304" pitchFamily="18" charset="0"/>
                <a:cs typeface="Times New Roman" panose="02020603050405020304" pitchFamily="18" charset="0"/>
              </a:rPr>
              <a:t>Use K-Means Algorithm to find the three cluster centers after the second iteration.</a:t>
            </a:r>
          </a:p>
          <a:p>
            <a:pPr algn="just"/>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E42FE2B-0D8B-42C1-B286-4AEA50DD206F}"/>
              </a:ext>
            </a:extLst>
          </p:cNvPr>
          <p:cNvSpPr>
            <a:spLocks noGrp="1"/>
          </p:cNvSpPr>
          <p:nvPr>
            <p:ph type="title"/>
          </p:nvPr>
        </p:nvSpPr>
        <p:spPr/>
        <p:txBody>
          <a:bodyPr>
            <a:normAutofit/>
          </a:bodyPr>
          <a:lstStyle/>
          <a:p>
            <a:r>
              <a:rPr lang="en-US" sz="4400" spc="-5" dirty="0">
                <a:solidFill>
                  <a:schemeClr val="tx1"/>
                </a:solidFill>
                <a:latin typeface="Times New Roman" panose="02020603050405020304" pitchFamily="18" charset="0"/>
                <a:cs typeface="Times New Roman" panose="02020603050405020304" pitchFamily="18" charset="0"/>
              </a:rPr>
              <a:t>K-Means</a:t>
            </a:r>
            <a:endParaRPr 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15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B303EF-0BE0-469D-AF1E-5E1CFD93BEFD}"/>
              </a:ext>
            </a:extLst>
          </p:cNvPr>
          <p:cNvSpPr>
            <a:spLocks noGrp="1"/>
          </p:cNvSpPr>
          <p:nvPr>
            <p:ph idx="1"/>
          </p:nvPr>
        </p:nvSpPr>
        <p:spPr/>
        <p:txBody>
          <a:bodyPr>
            <a:normAutofit fontScale="92500" lnSpcReduction="20000"/>
          </a:bodyPr>
          <a:lstStyle/>
          <a:p>
            <a:pPr marL="109728" indent="0" algn="l" fontAlgn="base">
              <a:buNone/>
            </a:pPr>
            <a:r>
              <a:rPr lang="en-US" sz="2800" b="1" i="0" u="sng" dirty="0">
                <a:solidFill>
                  <a:srgbClr val="303030"/>
                </a:solidFill>
                <a:effectLst/>
                <a:latin typeface="Times New Roman" panose="02020603050405020304" pitchFamily="18" charset="0"/>
                <a:cs typeface="Times New Roman" panose="02020603050405020304" pitchFamily="18" charset="0"/>
              </a:rPr>
              <a:t>Problem-02:</a:t>
            </a:r>
            <a:r>
              <a:rPr lang="en-US" sz="2800" b="0" i="0" dirty="0">
                <a:solidFill>
                  <a:srgbClr val="303030"/>
                </a:solidFill>
                <a:effectLst/>
                <a:latin typeface="Times New Roman" panose="02020603050405020304" pitchFamily="18" charset="0"/>
                <a:cs typeface="Times New Roman" panose="02020603050405020304" pitchFamily="18" charset="0"/>
              </a:rPr>
              <a:t> </a:t>
            </a:r>
          </a:p>
          <a:p>
            <a:pPr algn="l" fontAlgn="base"/>
            <a:r>
              <a:rPr lang="en-US" sz="2800" b="0" i="0" dirty="0">
                <a:solidFill>
                  <a:srgbClr val="303030"/>
                </a:solidFill>
                <a:effectLst/>
                <a:latin typeface="Times New Roman" panose="02020603050405020304" pitchFamily="18" charset="0"/>
                <a:cs typeface="Times New Roman" panose="02020603050405020304" pitchFamily="18" charset="0"/>
              </a:rPr>
              <a:t>Use K-Means Algorithm to create two clusters-</a:t>
            </a:r>
          </a:p>
          <a:p>
            <a:pPr algn="l" fontAlgn="base"/>
            <a:endParaRPr lang="en-US" sz="2800" dirty="0">
              <a:solidFill>
                <a:srgbClr val="303030"/>
              </a:solidFill>
              <a:latin typeface="Times New Roman" panose="02020603050405020304" pitchFamily="18" charset="0"/>
              <a:cs typeface="Times New Roman" panose="02020603050405020304" pitchFamily="18" charset="0"/>
            </a:endParaRPr>
          </a:p>
          <a:p>
            <a:pPr algn="l" fontAlgn="base"/>
            <a:endParaRPr lang="en-US" sz="2800" b="0" i="0" dirty="0">
              <a:solidFill>
                <a:srgbClr val="303030"/>
              </a:solidFill>
              <a:effectLst/>
              <a:latin typeface="Times New Roman" panose="02020603050405020304" pitchFamily="18" charset="0"/>
              <a:cs typeface="Times New Roman" panose="02020603050405020304" pitchFamily="18" charset="0"/>
            </a:endParaRPr>
          </a:p>
          <a:p>
            <a:pPr algn="l" fontAlgn="base"/>
            <a:endParaRPr lang="en-US" sz="2800" dirty="0">
              <a:solidFill>
                <a:srgbClr val="303030"/>
              </a:solidFill>
              <a:latin typeface="Times New Roman" panose="02020603050405020304" pitchFamily="18" charset="0"/>
              <a:cs typeface="Times New Roman" panose="02020603050405020304" pitchFamily="18" charset="0"/>
            </a:endParaRPr>
          </a:p>
          <a:p>
            <a:pPr algn="l" fontAlgn="base"/>
            <a:endParaRPr lang="en-US" sz="2800" b="0" i="0" dirty="0">
              <a:solidFill>
                <a:srgbClr val="303030"/>
              </a:solidFill>
              <a:effectLst/>
              <a:latin typeface="Times New Roman" panose="02020603050405020304" pitchFamily="18" charset="0"/>
              <a:cs typeface="Times New Roman" panose="02020603050405020304" pitchFamily="18" charset="0"/>
            </a:endParaRPr>
          </a:p>
          <a:p>
            <a:pPr algn="l" fontAlgn="base"/>
            <a:endParaRPr lang="en-US" sz="2800" dirty="0">
              <a:solidFill>
                <a:srgbClr val="303030"/>
              </a:solidFill>
              <a:latin typeface="Times New Roman" panose="02020603050405020304" pitchFamily="18" charset="0"/>
              <a:cs typeface="Times New Roman" panose="02020603050405020304" pitchFamily="18" charset="0"/>
            </a:endParaRPr>
          </a:p>
          <a:p>
            <a:pPr algn="l" fontAlgn="base"/>
            <a:endParaRPr lang="en-US" sz="2800" b="0" i="0" dirty="0">
              <a:solidFill>
                <a:srgbClr val="303030"/>
              </a:solidFill>
              <a:effectLst/>
              <a:latin typeface="Times New Roman" panose="02020603050405020304" pitchFamily="18" charset="0"/>
              <a:cs typeface="Times New Roman" panose="02020603050405020304" pitchFamily="18" charset="0"/>
            </a:endParaRPr>
          </a:p>
          <a:p>
            <a:pPr algn="l" fontAlgn="base"/>
            <a:endParaRPr lang="en-US" sz="2800" dirty="0">
              <a:solidFill>
                <a:srgbClr val="303030"/>
              </a:solidFill>
              <a:latin typeface="Times New Roman" panose="02020603050405020304" pitchFamily="18" charset="0"/>
              <a:cs typeface="Times New Roman" panose="02020603050405020304" pitchFamily="18" charset="0"/>
            </a:endParaRPr>
          </a:p>
          <a:p>
            <a:pPr algn="l" fontAlgn="base"/>
            <a:endParaRPr lang="en-US" sz="2800" dirty="0">
              <a:solidFill>
                <a:srgbClr val="303030"/>
              </a:solidFill>
              <a:latin typeface="Times New Roman" panose="02020603050405020304" pitchFamily="18" charset="0"/>
              <a:cs typeface="Times New Roman" panose="02020603050405020304" pitchFamily="18" charset="0"/>
            </a:endParaRPr>
          </a:p>
          <a:p>
            <a:pPr algn="l" fontAlgn="base"/>
            <a:r>
              <a:rPr lang="en-US" sz="2800" b="0" i="0" dirty="0">
                <a:solidFill>
                  <a:srgbClr val="303030"/>
                </a:solidFill>
                <a:effectLst/>
                <a:latin typeface="Times New Roman" panose="02020603050405020304" pitchFamily="18" charset="0"/>
                <a:cs typeface="Times New Roman" panose="02020603050405020304" pitchFamily="18" charset="0"/>
              </a:rPr>
              <a:t>Assume A(2, 2) and C(1, 1) are centers of the two clusters.</a:t>
            </a:r>
          </a:p>
          <a:p>
            <a:endParaRPr lang="en-US" sz="2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D71C8F5-44B9-4F5E-B34C-0300F229F390}"/>
              </a:ext>
            </a:extLst>
          </p:cNvPr>
          <p:cNvSpPr>
            <a:spLocks noGrp="1"/>
          </p:cNvSpPr>
          <p:nvPr>
            <p:ph type="title"/>
          </p:nvPr>
        </p:nvSpPr>
        <p:spPr/>
        <p:txBody>
          <a:bodyPr>
            <a:normAutofit/>
          </a:bodyPr>
          <a:lstStyle/>
          <a:p>
            <a:r>
              <a:rPr lang="en-US" sz="4400" spc="-5" dirty="0">
                <a:solidFill>
                  <a:schemeClr val="tx1"/>
                </a:solidFill>
                <a:latin typeface="Times New Roman" panose="02020603050405020304" pitchFamily="18" charset="0"/>
                <a:cs typeface="Times New Roman" panose="02020603050405020304" pitchFamily="18" charset="0"/>
              </a:rPr>
              <a:t>K-Means</a:t>
            </a:r>
            <a:endParaRPr lang="en-US" sz="4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B6AF25-A620-49B0-8661-BC4585BBC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448728"/>
            <a:ext cx="3848637" cy="2591162"/>
          </a:xfrm>
          <a:prstGeom prst="rect">
            <a:avLst/>
          </a:prstGeom>
        </p:spPr>
      </p:pic>
    </p:spTree>
    <p:extLst>
      <p:ext uri="{BB962C8B-B14F-4D97-AF65-F5344CB8AC3E}">
        <p14:creationId xmlns:p14="http://schemas.microsoft.com/office/powerpoint/2010/main" val="2351297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7E112A-D525-482E-A6DD-7A6BCF762B6B}"/>
              </a:ext>
            </a:extLst>
          </p:cNvPr>
          <p:cNvSpPr>
            <a:spLocks noGrp="1"/>
          </p:cNvSpPr>
          <p:nvPr>
            <p:ph idx="1"/>
          </p:nvPr>
        </p:nvSpPr>
        <p:spPr>
          <a:xfrm>
            <a:off x="457200" y="1481328"/>
            <a:ext cx="8229600" cy="4843272"/>
          </a:xfrm>
        </p:spPr>
        <p:txBody>
          <a:bodyPr>
            <a:normAutofit fontScale="92500"/>
          </a:bodyPr>
          <a:lstStyle/>
          <a:p>
            <a:pPr algn="just"/>
            <a:r>
              <a:rPr lang="en-US" b="0" i="0" dirty="0">
                <a:effectLst/>
                <a:latin typeface="Times New Roman" panose="02020603050405020304" pitchFamily="18" charset="0"/>
                <a:cs typeface="Times New Roman" panose="02020603050405020304" pitchFamily="18" charset="0"/>
              </a:rPr>
              <a:t>It is a type of unsupervised machine learning algorithm that groups similar objects into clusters based on their similarity or dissimilarity. </a:t>
            </a:r>
          </a:p>
          <a:p>
            <a:pPr algn="just"/>
            <a:r>
              <a:rPr lang="en-US" b="0" i="0" dirty="0">
                <a:effectLst/>
                <a:latin typeface="Times New Roman" panose="02020603050405020304" pitchFamily="18" charset="0"/>
                <a:cs typeface="Times New Roman" panose="02020603050405020304" pitchFamily="18" charset="0"/>
              </a:rPr>
              <a:t>The algorithm builds a hierarchy of clusters by successively merging or dividing them until a stopping criterion is met.</a:t>
            </a:r>
          </a:p>
          <a:p>
            <a:pPr algn="just"/>
            <a:r>
              <a:rPr lang="en-US" b="0" i="0" dirty="0">
                <a:effectLst/>
                <a:latin typeface="Times New Roman" panose="02020603050405020304" pitchFamily="18" charset="0"/>
                <a:cs typeface="Times New Roman" panose="02020603050405020304" pitchFamily="18" charset="0"/>
              </a:rPr>
              <a:t>To measure similarity </a:t>
            </a:r>
            <a:r>
              <a:rPr lang="en-US" dirty="0">
                <a:latin typeface="Times New Roman" panose="02020603050405020304" pitchFamily="18" charset="0"/>
                <a:cs typeface="Times New Roman" panose="02020603050405020304" pitchFamily="18" charset="0"/>
              </a:rPr>
              <a:t>or </a:t>
            </a:r>
            <a:r>
              <a:rPr lang="en-US" b="0" i="0" dirty="0">
                <a:effectLst/>
                <a:latin typeface="Times New Roman" panose="02020603050405020304" pitchFamily="18" charset="0"/>
                <a:cs typeface="Times New Roman" panose="02020603050405020304" pitchFamily="18" charset="0"/>
              </a:rPr>
              <a:t>dissimilarity between two clusters or data points, hierarchical clustering algorithms use a distance metric such as Euclidean distance</a:t>
            </a:r>
          </a:p>
          <a:p>
            <a:pPr algn="just"/>
            <a:r>
              <a:rPr lang="en-US" dirty="0">
                <a:latin typeface="Times New Roman" panose="02020603050405020304" pitchFamily="18" charset="0"/>
                <a:cs typeface="Times New Roman" panose="02020603050405020304" pitchFamily="18" charset="0"/>
              </a:rPr>
              <a:t>W</a:t>
            </a:r>
            <a:r>
              <a:rPr lang="en-US" b="0" i="0" dirty="0">
                <a:effectLst/>
                <a:latin typeface="Times New Roman" panose="02020603050405020304" pitchFamily="18" charset="0"/>
                <a:cs typeface="Times New Roman" panose="02020603050405020304" pitchFamily="18" charset="0"/>
              </a:rPr>
              <a:t>e develop the hierarchy of clusters in the form of a tree, and this tree-shaped structure is known as the </a:t>
            </a:r>
            <a:r>
              <a:rPr lang="en-US" b="1" i="0" dirty="0">
                <a:effectLst/>
                <a:latin typeface="Times New Roman" panose="02020603050405020304" pitchFamily="18" charset="0"/>
                <a:cs typeface="Times New Roman" panose="02020603050405020304" pitchFamily="18" charset="0"/>
              </a:rPr>
              <a:t>dendrogram</a:t>
            </a:r>
            <a:r>
              <a:rPr lang="en-US" b="0" i="0" dirty="0">
                <a:effectLst/>
                <a:latin typeface="Times New Roman" panose="02020603050405020304" pitchFamily="18" charset="0"/>
                <a:cs typeface="Times New Roman" panose="02020603050405020304" pitchFamily="18" charset="0"/>
              </a:rPr>
              <a:t> that shows the hierarchical relationships between clusters.</a:t>
            </a:r>
          </a:p>
        </p:txBody>
      </p:sp>
      <p:sp>
        <p:nvSpPr>
          <p:cNvPr id="3" name="Title 2">
            <a:extLst>
              <a:ext uri="{FF2B5EF4-FFF2-40B4-BE49-F238E27FC236}">
                <a16:creationId xmlns:a16="http://schemas.microsoft.com/office/drawing/2014/main" id="{8F63C0BE-8C51-478D-852C-C626D6D591E1}"/>
              </a:ext>
            </a:extLst>
          </p:cNvPr>
          <p:cNvSpPr>
            <a:spLocks noGrp="1"/>
          </p:cNvSpPr>
          <p:nvPr>
            <p:ph type="title"/>
          </p:nvPr>
        </p:nvSpPr>
        <p:spPr/>
        <p:txBody>
          <a:bodyPr/>
          <a:lstStyle/>
          <a:p>
            <a:r>
              <a:rPr lang="en-US" i="0" dirty="0">
                <a:solidFill>
                  <a:srgbClr val="202124"/>
                </a:solidFill>
                <a:effectLst/>
                <a:latin typeface="Times New Roman" panose="02020603050405020304" pitchFamily="18" charset="0"/>
                <a:cs typeface="Times New Roman" panose="02020603050405020304" pitchFamily="18" charset="0"/>
              </a:rPr>
              <a:t>Hierarchical clustering</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29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8763A0-38D2-4E50-A25B-BB5D92B0C73A}"/>
              </a:ext>
            </a:extLst>
          </p:cNvPr>
          <p:cNvSpPr>
            <a:spLocks noGrp="1"/>
          </p:cNvSpPr>
          <p:nvPr>
            <p:ph idx="1"/>
          </p:nvPr>
        </p:nvSpPr>
        <p:spPr>
          <a:xfrm>
            <a:off x="228600" y="1481328"/>
            <a:ext cx="8686800" cy="4843272"/>
          </a:xfrm>
        </p:spPr>
        <p:txBody>
          <a:bodyPr/>
          <a:lstStyle/>
          <a:p>
            <a:pPr marL="109728" indent="0" algn="just">
              <a:buNone/>
            </a:pPr>
            <a:r>
              <a:rPr lang="en-US" sz="2800" i="0" dirty="0">
                <a:solidFill>
                  <a:srgbClr val="000000"/>
                </a:solidFill>
                <a:effectLst/>
                <a:latin typeface="Times New Roman" panose="02020603050405020304" pitchFamily="18" charset="0"/>
                <a:cs typeface="Times New Roman" panose="02020603050405020304" pitchFamily="18" charset="0"/>
              </a:rPr>
              <a:t>There are two types of hierarchical clustering:</a:t>
            </a:r>
          </a:p>
          <a:p>
            <a:pPr marL="624078" indent="-514350" algn="just">
              <a:buFont typeface="+mj-lt"/>
              <a:buAutoNum type="arabicPeriod"/>
            </a:pPr>
            <a:r>
              <a:rPr lang="en-US" sz="2800" b="1" i="0" dirty="0">
                <a:solidFill>
                  <a:srgbClr val="000000"/>
                </a:solidFill>
                <a:effectLst/>
                <a:latin typeface="Times New Roman" panose="02020603050405020304" pitchFamily="18" charset="0"/>
                <a:cs typeface="Times New Roman" panose="02020603050405020304" pitchFamily="18" charset="0"/>
              </a:rPr>
              <a:t>Agglomerative (</a:t>
            </a:r>
            <a:r>
              <a:rPr lang="en-US" sz="2800" i="0" dirty="0">
                <a:effectLst/>
                <a:latin typeface="Times New Roman" panose="02020603050405020304" pitchFamily="18" charset="0"/>
                <a:cs typeface="Times New Roman" panose="02020603050405020304" pitchFamily="18" charset="0"/>
              </a:rPr>
              <a:t>bottom-up)</a:t>
            </a:r>
            <a:endParaRPr lang="en-US" sz="2800" b="1" i="0" dirty="0">
              <a:solidFill>
                <a:srgbClr val="000000"/>
              </a:solidFill>
              <a:effectLst/>
              <a:latin typeface="Times New Roman" panose="02020603050405020304" pitchFamily="18" charset="0"/>
              <a:cs typeface="Times New Roman" panose="02020603050405020304" pitchFamily="18" charset="0"/>
            </a:endParaRPr>
          </a:p>
          <a:p>
            <a:pPr marL="624078" indent="-514350" algn="just">
              <a:buFont typeface="+mj-lt"/>
              <a:buAutoNum type="arabicPeriod"/>
            </a:pPr>
            <a:r>
              <a:rPr lang="en-US" sz="2800" b="1" i="0" dirty="0">
                <a:solidFill>
                  <a:srgbClr val="000000"/>
                </a:solidFill>
                <a:effectLst/>
                <a:latin typeface="Times New Roman" panose="02020603050405020304" pitchFamily="18" charset="0"/>
                <a:cs typeface="Times New Roman" panose="02020603050405020304" pitchFamily="18" charset="0"/>
              </a:rPr>
              <a:t>Divisive(</a:t>
            </a:r>
            <a:r>
              <a:rPr lang="en-US" sz="2800" i="0" dirty="0">
                <a:effectLst/>
                <a:latin typeface="Times New Roman" panose="02020603050405020304" pitchFamily="18" charset="0"/>
                <a:cs typeface="Times New Roman" panose="02020603050405020304" pitchFamily="18" charset="0"/>
              </a:rPr>
              <a:t>top-down</a:t>
            </a:r>
            <a:r>
              <a:rPr lang="en-US" sz="2800" b="1" i="0" dirty="0">
                <a:solidFill>
                  <a:srgbClr val="000000"/>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5A458E6-23A9-476F-80E9-F745D568F5FB}"/>
              </a:ext>
            </a:extLst>
          </p:cNvPr>
          <p:cNvSpPr>
            <a:spLocks noGrp="1"/>
          </p:cNvSpPr>
          <p:nvPr>
            <p:ph type="title"/>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Hierarchical clustering(cont.)</a:t>
            </a:r>
            <a:endParaRPr lang="en-US"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78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F8C2DF-B206-44AB-B3E4-A83D0AAA412C}"/>
              </a:ext>
            </a:extLst>
          </p:cNvPr>
          <p:cNvSpPr>
            <a:spLocks noGrp="1"/>
          </p:cNvSpPr>
          <p:nvPr>
            <p:ph idx="1"/>
          </p:nvPr>
        </p:nvSpPr>
        <p:spPr/>
        <p:txBody>
          <a:bodyPr>
            <a:normAutofit/>
          </a:bodyPr>
          <a:lstStyle/>
          <a:p>
            <a:pPr marL="342900" marR="0" lvl="0" indent="-342900" algn="just">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Agglomerative clustering is the most common type of hierarchical clustering that </a:t>
            </a:r>
            <a:r>
              <a:rPr lang="en-US" sz="2400" b="0" i="0" dirty="0">
                <a:effectLst/>
                <a:latin typeface="Times New Roman" panose="02020603050405020304" pitchFamily="18" charset="0"/>
                <a:cs typeface="Times New Roman" panose="02020603050405020304" pitchFamily="18" charset="0"/>
              </a:rPr>
              <a:t>starts with each data point as a separate cluster and iteratively merges clusters until a stopping criterion is met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 name="Title 2">
            <a:extLst>
              <a:ext uri="{FF2B5EF4-FFF2-40B4-BE49-F238E27FC236}">
                <a16:creationId xmlns:a16="http://schemas.microsoft.com/office/drawing/2014/main" id="{F6DC2C94-587D-46D9-96C5-9FD2064A0BD7}"/>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Agglomerative Clustering</a:t>
            </a:r>
            <a:endParaRPr lang="en-US"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3EAA76-5016-4B54-9D82-F46D54360167}"/>
              </a:ext>
            </a:extLst>
          </p:cNvPr>
          <p:cNvPicPr>
            <a:picLocks noChangeAspect="1"/>
          </p:cNvPicPr>
          <p:nvPr/>
        </p:nvPicPr>
        <p:blipFill rotWithShape="1">
          <a:blip r:embed="rId3">
            <a:extLst>
              <a:ext uri="{28A0092B-C50C-407E-A947-70E740481C1C}">
                <a14:useLocalDpi xmlns:a14="http://schemas.microsoft.com/office/drawing/2010/main" val="0"/>
              </a:ext>
            </a:extLst>
          </a:blip>
          <a:srcRect t="1334" b="13314"/>
          <a:stretch/>
        </p:blipFill>
        <p:spPr bwMode="auto">
          <a:xfrm>
            <a:off x="3457628" y="2971800"/>
            <a:ext cx="4848172" cy="3815305"/>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43926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0B5B35-DF9D-4966-99E2-83C0426AAFED}"/>
              </a:ext>
            </a:extLst>
          </p:cNvPr>
          <p:cNvSpPr txBox="1"/>
          <p:nvPr/>
        </p:nvSpPr>
        <p:spPr>
          <a:xfrm>
            <a:off x="500961" y="1600200"/>
            <a:ext cx="832104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Initialization</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Compute pairwise distances</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Find the closest pair of clusters</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Merge the closest pair of clusters</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Update the distance matrix: Recalculate the distance between the new cluster and each of the remaining clusters using a linkage method such as single linkage, complete linkage, or average linkage.</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Repeat steps 3-5 </a:t>
            </a:r>
          </a:p>
          <a:p>
            <a:pPr marL="342900" indent="-342900"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Output the dendrogram</a:t>
            </a:r>
            <a:endParaRPr lang="en-US" sz="2000" dirty="0"/>
          </a:p>
        </p:txBody>
      </p:sp>
      <p:sp>
        <p:nvSpPr>
          <p:cNvPr id="9" name="Title 2">
            <a:extLst>
              <a:ext uri="{FF2B5EF4-FFF2-40B4-BE49-F238E27FC236}">
                <a16:creationId xmlns:a16="http://schemas.microsoft.com/office/drawing/2014/main" id="{411B7B14-8349-45A3-A09A-50C20B75D83B}"/>
              </a:ext>
            </a:extLst>
          </p:cNvPr>
          <p:cNvSpPr>
            <a:spLocks noGrp="1"/>
          </p:cNvSpPr>
          <p:nvPr>
            <p:ph type="title"/>
          </p:nvPr>
        </p:nvSpPr>
        <p:spPr>
          <a:xfrm>
            <a:off x="528669" y="533400"/>
            <a:ext cx="8293331" cy="1066800"/>
          </a:xfrm>
        </p:spPr>
        <p:txBody>
          <a:bodyPr>
            <a:noAutofit/>
          </a:bodyPr>
          <a:lstStyle/>
          <a:p>
            <a:r>
              <a:rPr lang="en-US" sz="4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Steps to agglomerative clustering</a:t>
            </a:r>
            <a:br>
              <a:rPr lang="en-US" sz="4400"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73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E7F068-AA6C-33BE-20C6-078D308DB5EF}"/>
              </a:ext>
            </a:extLst>
          </p:cNvPr>
          <p:cNvPicPr>
            <a:picLocks noGrp="1" noChangeAspect="1"/>
          </p:cNvPicPr>
          <p:nvPr>
            <p:ph idx="1"/>
          </p:nvPr>
        </p:nvPicPr>
        <p:blipFill>
          <a:blip r:embed="rId2"/>
          <a:stretch>
            <a:fillRect/>
          </a:stretch>
        </p:blipFill>
        <p:spPr>
          <a:xfrm>
            <a:off x="422787" y="1600200"/>
            <a:ext cx="7972425" cy="1543050"/>
          </a:xfrm>
        </p:spPr>
      </p:pic>
      <p:sp>
        <p:nvSpPr>
          <p:cNvPr id="3" name="Title 2">
            <a:extLst>
              <a:ext uri="{FF2B5EF4-FFF2-40B4-BE49-F238E27FC236}">
                <a16:creationId xmlns:a16="http://schemas.microsoft.com/office/drawing/2014/main" id="{477C7927-784A-2AB2-E586-16FA85788A19}"/>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Example-1</a:t>
            </a:r>
          </a:p>
        </p:txBody>
      </p:sp>
      <p:pic>
        <p:nvPicPr>
          <p:cNvPr id="7" name="Picture 6">
            <a:extLst>
              <a:ext uri="{FF2B5EF4-FFF2-40B4-BE49-F238E27FC236}">
                <a16:creationId xmlns:a16="http://schemas.microsoft.com/office/drawing/2014/main" id="{8AFDF260-723C-68B2-6B32-17501D6DE7DF}"/>
              </a:ext>
            </a:extLst>
          </p:cNvPr>
          <p:cNvPicPr>
            <a:picLocks noChangeAspect="1"/>
          </p:cNvPicPr>
          <p:nvPr/>
        </p:nvPicPr>
        <p:blipFill>
          <a:blip r:embed="rId3"/>
          <a:stretch>
            <a:fillRect/>
          </a:stretch>
        </p:blipFill>
        <p:spPr>
          <a:xfrm>
            <a:off x="2695575" y="2971800"/>
            <a:ext cx="3752850" cy="2962275"/>
          </a:xfrm>
          <a:prstGeom prst="rect">
            <a:avLst/>
          </a:prstGeom>
        </p:spPr>
      </p:pic>
    </p:spTree>
    <p:extLst>
      <p:ext uri="{BB962C8B-B14F-4D97-AF65-F5344CB8AC3E}">
        <p14:creationId xmlns:p14="http://schemas.microsoft.com/office/powerpoint/2010/main" val="4275372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B33545-8934-D22B-C5D5-8483C1B5300E}"/>
              </a:ext>
            </a:extLst>
          </p:cNvPr>
          <p:cNvPicPr>
            <a:picLocks noChangeAspect="1"/>
          </p:cNvPicPr>
          <p:nvPr/>
        </p:nvPicPr>
        <p:blipFill>
          <a:blip r:embed="rId2"/>
          <a:stretch>
            <a:fillRect/>
          </a:stretch>
        </p:blipFill>
        <p:spPr>
          <a:xfrm>
            <a:off x="1600200" y="457200"/>
            <a:ext cx="5391150" cy="3133725"/>
          </a:xfrm>
          <a:prstGeom prst="rect">
            <a:avLst/>
          </a:prstGeom>
        </p:spPr>
      </p:pic>
      <p:pic>
        <p:nvPicPr>
          <p:cNvPr id="9" name="Picture 8">
            <a:extLst>
              <a:ext uri="{FF2B5EF4-FFF2-40B4-BE49-F238E27FC236}">
                <a16:creationId xmlns:a16="http://schemas.microsoft.com/office/drawing/2014/main" id="{D3AFC8D9-47EF-9B70-7F1F-079DDD607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771" y="3733800"/>
            <a:ext cx="5068007" cy="2953162"/>
          </a:xfrm>
          <a:prstGeom prst="rect">
            <a:avLst/>
          </a:prstGeom>
        </p:spPr>
      </p:pic>
    </p:spTree>
    <p:extLst>
      <p:ext uri="{BB962C8B-B14F-4D97-AF65-F5344CB8AC3E}">
        <p14:creationId xmlns:p14="http://schemas.microsoft.com/office/powerpoint/2010/main" val="406216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However, with the increase of volume and dimensions of data sets, manual assumptions become more and more complicated and thus traditional approaches become unsuitable in most domains.</a:t>
            </a:r>
          </a:p>
        </p:txBody>
      </p:sp>
      <p:pic>
        <p:nvPicPr>
          <p:cNvPr id="5" name="Picture 4" descr="images.jpg"/>
          <p:cNvPicPr>
            <a:picLocks noChangeAspect="1"/>
          </p:cNvPicPr>
          <p:nvPr/>
        </p:nvPicPr>
        <p:blipFill>
          <a:blip r:embed="rId2" cstate="print"/>
          <a:stretch>
            <a:fillRect/>
          </a:stretch>
        </p:blipFill>
        <p:spPr>
          <a:xfrm>
            <a:off x="3352800" y="4038600"/>
            <a:ext cx="3238500" cy="1409700"/>
          </a:xfrm>
          <a:prstGeom prst="rect">
            <a:avLst/>
          </a:prstGeom>
        </p:spPr>
      </p:pic>
      <p:sp>
        <p:nvSpPr>
          <p:cNvPr id="3" name="Title 1">
            <a:extLst>
              <a:ext uri="{FF2B5EF4-FFF2-40B4-BE49-F238E27FC236}">
                <a16:creationId xmlns:a16="http://schemas.microsoft.com/office/drawing/2014/main" id="{9C06853E-85E7-662C-3440-2D158944D795}"/>
              </a:ext>
            </a:extLst>
          </p:cNvPr>
          <p:cNvSpPr>
            <a:spLocks noGrp="1"/>
          </p:cNvSpPr>
          <p:nvPr>
            <p:ph type="title"/>
          </p:nvPr>
        </p:nvSpPr>
        <p:spPr>
          <a:xfrm>
            <a:off x="457200" y="274638"/>
            <a:ext cx="8229600" cy="114300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4E1FD-0F30-DAE4-38C0-01DC0CD8775C}"/>
              </a:ext>
            </a:extLst>
          </p:cNvPr>
          <p:cNvPicPr>
            <a:picLocks noChangeAspect="1"/>
          </p:cNvPicPr>
          <p:nvPr/>
        </p:nvPicPr>
        <p:blipFill>
          <a:blip r:embed="rId2"/>
          <a:stretch>
            <a:fillRect/>
          </a:stretch>
        </p:blipFill>
        <p:spPr>
          <a:xfrm>
            <a:off x="1880419" y="685800"/>
            <a:ext cx="4514850" cy="2181225"/>
          </a:xfrm>
          <a:prstGeom prst="rect">
            <a:avLst/>
          </a:prstGeom>
        </p:spPr>
      </p:pic>
      <p:pic>
        <p:nvPicPr>
          <p:cNvPr id="9" name="Picture 8">
            <a:extLst>
              <a:ext uri="{FF2B5EF4-FFF2-40B4-BE49-F238E27FC236}">
                <a16:creationId xmlns:a16="http://schemas.microsoft.com/office/drawing/2014/main" id="{2297324D-B0F5-9173-7ADD-AFE463CA48D0}"/>
              </a:ext>
            </a:extLst>
          </p:cNvPr>
          <p:cNvPicPr>
            <a:picLocks noChangeAspect="1"/>
          </p:cNvPicPr>
          <p:nvPr/>
        </p:nvPicPr>
        <p:blipFill>
          <a:blip r:embed="rId3"/>
          <a:stretch>
            <a:fillRect/>
          </a:stretch>
        </p:blipFill>
        <p:spPr>
          <a:xfrm>
            <a:off x="2366194" y="3200400"/>
            <a:ext cx="3543300" cy="1809750"/>
          </a:xfrm>
          <a:prstGeom prst="rect">
            <a:avLst/>
          </a:prstGeom>
        </p:spPr>
      </p:pic>
      <p:pic>
        <p:nvPicPr>
          <p:cNvPr id="11" name="Picture 10">
            <a:extLst>
              <a:ext uri="{FF2B5EF4-FFF2-40B4-BE49-F238E27FC236}">
                <a16:creationId xmlns:a16="http://schemas.microsoft.com/office/drawing/2014/main" id="{51A820B0-F866-4898-8BB8-2E7AFADBFC82}"/>
              </a:ext>
            </a:extLst>
          </p:cNvPr>
          <p:cNvPicPr>
            <a:picLocks noChangeAspect="1"/>
          </p:cNvPicPr>
          <p:nvPr/>
        </p:nvPicPr>
        <p:blipFill>
          <a:blip r:embed="rId4"/>
          <a:stretch>
            <a:fillRect/>
          </a:stretch>
        </p:blipFill>
        <p:spPr>
          <a:xfrm>
            <a:off x="6172200" y="3905250"/>
            <a:ext cx="1457325" cy="400050"/>
          </a:xfrm>
          <a:prstGeom prst="rect">
            <a:avLst/>
          </a:prstGeom>
        </p:spPr>
      </p:pic>
      <p:pic>
        <p:nvPicPr>
          <p:cNvPr id="13" name="Picture 12">
            <a:extLst>
              <a:ext uri="{FF2B5EF4-FFF2-40B4-BE49-F238E27FC236}">
                <a16:creationId xmlns:a16="http://schemas.microsoft.com/office/drawing/2014/main" id="{FAF8FD0E-A0A6-9FBB-1DB9-970F40EA8C54}"/>
              </a:ext>
            </a:extLst>
          </p:cNvPr>
          <p:cNvPicPr>
            <a:picLocks noChangeAspect="1"/>
          </p:cNvPicPr>
          <p:nvPr/>
        </p:nvPicPr>
        <p:blipFill>
          <a:blip r:embed="rId5"/>
          <a:stretch>
            <a:fillRect/>
          </a:stretch>
        </p:blipFill>
        <p:spPr>
          <a:xfrm>
            <a:off x="6739706" y="1528455"/>
            <a:ext cx="1047750" cy="314325"/>
          </a:xfrm>
          <a:prstGeom prst="rect">
            <a:avLst/>
          </a:prstGeom>
        </p:spPr>
      </p:pic>
      <p:pic>
        <p:nvPicPr>
          <p:cNvPr id="15" name="Picture 14">
            <a:extLst>
              <a:ext uri="{FF2B5EF4-FFF2-40B4-BE49-F238E27FC236}">
                <a16:creationId xmlns:a16="http://schemas.microsoft.com/office/drawing/2014/main" id="{1E5AAA58-FDDF-6D3C-A2B7-D5F660F1FC47}"/>
              </a:ext>
            </a:extLst>
          </p:cNvPr>
          <p:cNvPicPr>
            <a:picLocks noChangeAspect="1"/>
          </p:cNvPicPr>
          <p:nvPr/>
        </p:nvPicPr>
        <p:blipFill>
          <a:blip r:embed="rId6"/>
          <a:stretch>
            <a:fillRect/>
          </a:stretch>
        </p:blipFill>
        <p:spPr>
          <a:xfrm>
            <a:off x="2143125" y="5199037"/>
            <a:ext cx="4171950" cy="1400175"/>
          </a:xfrm>
          <a:prstGeom prst="rect">
            <a:avLst/>
          </a:prstGeom>
        </p:spPr>
      </p:pic>
      <p:pic>
        <p:nvPicPr>
          <p:cNvPr id="17" name="Picture 16">
            <a:extLst>
              <a:ext uri="{FF2B5EF4-FFF2-40B4-BE49-F238E27FC236}">
                <a16:creationId xmlns:a16="http://schemas.microsoft.com/office/drawing/2014/main" id="{49BB9049-D600-7EF5-7B8F-581B6A19976A}"/>
              </a:ext>
            </a:extLst>
          </p:cNvPr>
          <p:cNvPicPr>
            <a:picLocks noChangeAspect="1"/>
          </p:cNvPicPr>
          <p:nvPr/>
        </p:nvPicPr>
        <p:blipFill>
          <a:blip r:embed="rId7"/>
          <a:stretch>
            <a:fillRect/>
          </a:stretch>
        </p:blipFill>
        <p:spPr>
          <a:xfrm>
            <a:off x="6315075" y="5891520"/>
            <a:ext cx="2828925" cy="476250"/>
          </a:xfrm>
          <a:prstGeom prst="rect">
            <a:avLst/>
          </a:prstGeom>
        </p:spPr>
      </p:pic>
    </p:spTree>
    <p:extLst>
      <p:ext uri="{BB962C8B-B14F-4D97-AF65-F5344CB8AC3E}">
        <p14:creationId xmlns:p14="http://schemas.microsoft.com/office/powerpoint/2010/main" val="40368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FE7513-BAA9-C3DB-9370-24C75BF11D1C}"/>
              </a:ext>
            </a:extLst>
          </p:cNvPr>
          <p:cNvPicPr>
            <a:picLocks noChangeAspect="1"/>
          </p:cNvPicPr>
          <p:nvPr/>
        </p:nvPicPr>
        <p:blipFill>
          <a:blip r:embed="rId2"/>
          <a:stretch>
            <a:fillRect/>
          </a:stretch>
        </p:blipFill>
        <p:spPr>
          <a:xfrm>
            <a:off x="838200" y="304800"/>
            <a:ext cx="4876800" cy="1076325"/>
          </a:xfrm>
          <a:prstGeom prst="rect">
            <a:avLst/>
          </a:prstGeom>
        </p:spPr>
      </p:pic>
      <p:pic>
        <p:nvPicPr>
          <p:cNvPr id="7" name="Picture 6">
            <a:extLst>
              <a:ext uri="{FF2B5EF4-FFF2-40B4-BE49-F238E27FC236}">
                <a16:creationId xmlns:a16="http://schemas.microsoft.com/office/drawing/2014/main" id="{8CE8FE9B-F3CD-1718-C6CB-27BB0AF457EA}"/>
              </a:ext>
            </a:extLst>
          </p:cNvPr>
          <p:cNvPicPr>
            <a:picLocks noChangeAspect="1"/>
          </p:cNvPicPr>
          <p:nvPr/>
        </p:nvPicPr>
        <p:blipFill>
          <a:blip r:embed="rId3"/>
          <a:stretch>
            <a:fillRect/>
          </a:stretch>
        </p:blipFill>
        <p:spPr>
          <a:xfrm>
            <a:off x="6019800" y="676274"/>
            <a:ext cx="3048000" cy="333375"/>
          </a:xfrm>
          <a:prstGeom prst="rect">
            <a:avLst/>
          </a:prstGeom>
        </p:spPr>
      </p:pic>
      <p:pic>
        <p:nvPicPr>
          <p:cNvPr id="9" name="Picture 8">
            <a:extLst>
              <a:ext uri="{FF2B5EF4-FFF2-40B4-BE49-F238E27FC236}">
                <a16:creationId xmlns:a16="http://schemas.microsoft.com/office/drawing/2014/main" id="{30B857AD-C458-6432-6AAF-0349D386137B}"/>
              </a:ext>
            </a:extLst>
          </p:cNvPr>
          <p:cNvPicPr>
            <a:picLocks noChangeAspect="1"/>
          </p:cNvPicPr>
          <p:nvPr/>
        </p:nvPicPr>
        <p:blipFill>
          <a:blip r:embed="rId4"/>
          <a:stretch>
            <a:fillRect/>
          </a:stretch>
        </p:blipFill>
        <p:spPr>
          <a:xfrm>
            <a:off x="2286000" y="1871662"/>
            <a:ext cx="4724400" cy="3814516"/>
          </a:xfrm>
          <a:prstGeom prst="rect">
            <a:avLst/>
          </a:prstGeom>
        </p:spPr>
      </p:pic>
    </p:spTree>
    <p:extLst>
      <p:ext uri="{BB962C8B-B14F-4D97-AF65-F5344CB8AC3E}">
        <p14:creationId xmlns:p14="http://schemas.microsoft.com/office/powerpoint/2010/main" val="695936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C9192-F039-4D77-8FB0-254903467A63}"/>
              </a:ext>
            </a:extLst>
          </p:cNvPr>
          <p:cNvSpPr>
            <a:spLocks noGrp="1"/>
          </p:cNvSpPr>
          <p:nvPr>
            <p:ph idx="1"/>
          </p:nvPr>
        </p:nvSpPr>
        <p:spPr/>
        <p:txBody>
          <a:bodyPr/>
          <a:lstStyle/>
          <a:p>
            <a:pPr marL="109728" indent="0" algn="just">
              <a:spcBef>
                <a:spcPts val="0"/>
              </a:spcBef>
              <a:buNone/>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ll the data points are considered an individual cluster, and recursively dividing the data into smaller subsets until each subset contains only one data point or satisfies a stopping criterion.</a:t>
            </a: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0A7BB4B-82FD-4626-900A-1E545302094A}"/>
              </a:ext>
            </a:extLst>
          </p:cNvPr>
          <p:cNvSpPr>
            <a:spLocks noGrp="1"/>
          </p:cNvSpPr>
          <p:nvPr>
            <p:ph type="title"/>
          </p:nvPr>
        </p:nvSpPr>
        <p:spPr/>
        <p:txBody>
          <a:bodyPr>
            <a:normAutofit/>
          </a:bodyPr>
          <a:lstStyle/>
          <a:p>
            <a:r>
              <a:rPr lang="en-US" sz="4400" i="0" dirty="0">
                <a:solidFill>
                  <a:srgbClr val="202124"/>
                </a:solidFill>
                <a:effectLst/>
                <a:latin typeface="Times New Roman" panose="02020603050405020304" pitchFamily="18" charset="0"/>
                <a:cs typeface="Times New Roman" panose="02020603050405020304" pitchFamily="18" charset="0"/>
              </a:rPr>
              <a:t>Divisive hierarchical clustering</a:t>
            </a:r>
            <a:endParaRPr lang="en-US" sz="44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66EDDB-F93E-4220-B619-B741FC960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619" y="2836333"/>
            <a:ext cx="4871381" cy="4038600"/>
          </a:xfrm>
          <a:prstGeom prst="rect">
            <a:avLst/>
          </a:prstGeom>
        </p:spPr>
      </p:pic>
      <p:sp>
        <p:nvSpPr>
          <p:cNvPr id="4" name="Content Placeholder 1">
            <a:extLst>
              <a:ext uri="{FF2B5EF4-FFF2-40B4-BE49-F238E27FC236}">
                <a16:creationId xmlns:a16="http://schemas.microsoft.com/office/drawing/2014/main" id="{6A6DBB69-4727-91F8-4815-B06C37816C98}"/>
              </a:ext>
            </a:extLst>
          </p:cNvPr>
          <p:cNvSpPr txBox="1">
            <a:spLocks/>
          </p:cNvSpPr>
          <p:nvPr/>
        </p:nvSpPr>
        <p:spPr>
          <a:xfrm>
            <a:off x="228600" y="3286213"/>
            <a:ext cx="5257800" cy="33192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sz="3200" b="1">
                <a:latin typeface="Times New Roman" panose="02020603050405020304" pitchFamily="18" charset="0"/>
                <a:cs typeface="Times New Roman" panose="02020603050405020304" pitchFamily="18" charset="0"/>
              </a:rPr>
              <a:t>Steps of Divisive Clustering:</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Initialize the algorithm</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Select a cluster to split</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Split the cluster</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Recurse on the subsets</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Generate the dendrogram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812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EBF7C-82A7-43F3-AD8B-328D6FB9867B}"/>
              </a:ext>
            </a:extLst>
          </p:cNvPr>
          <p:cNvSpPr>
            <a:spLocks noGrp="1"/>
          </p:cNvSpPr>
          <p:nvPr>
            <p:ph idx="1"/>
          </p:nvPr>
        </p:nvSpPr>
        <p:spPr>
          <a:xfrm>
            <a:off x="272469" y="1665994"/>
            <a:ext cx="8229600" cy="4963406"/>
          </a:xfrm>
        </p:spPr>
        <p:txBody>
          <a:bodyPr>
            <a:normAutofit/>
          </a:bodyPr>
          <a:lstStyle/>
          <a:p>
            <a:pPr algn="just"/>
            <a:r>
              <a:rPr lang="en-US" sz="2800" i="0" dirty="0">
                <a:effectLst/>
                <a:latin typeface="Times New Roman" panose="02020603050405020304" pitchFamily="18" charset="0"/>
                <a:cs typeface="Times New Roman" panose="02020603050405020304" pitchFamily="18" charset="0"/>
              </a:rPr>
              <a:t>fuzzy c-means clustering, is a soft clustering technique in machine learning in which each data point is separated into different clusters and then assigned a probability score for being in that cluster that provides one element of data or image belonging to two or more clusters. </a:t>
            </a:r>
          </a:p>
          <a:p>
            <a:pPr algn="just"/>
            <a:endParaRPr lang="en-US" sz="2900" dirty="0">
              <a:solidFill>
                <a:srgbClr val="FF0000"/>
              </a:solidFill>
            </a:endParaRPr>
          </a:p>
          <a:p>
            <a:pPr algn="just"/>
            <a:endParaRPr lang="en-US" sz="2900" dirty="0">
              <a:solidFill>
                <a:srgbClr val="FF0000"/>
              </a:solidFill>
            </a:endParaRPr>
          </a:p>
          <a:p>
            <a:pPr algn="just"/>
            <a:endParaRPr lang="en-US" sz="2900" dirty="0">
              <a:solidFill>
                <a:srgbClr val="FF0000"/>
              </a:solidFill>
            </a:endParaRPr>
          </a:p>
          <a:p>
            <a:pPr algn="just"/>
            <a:endParaRPr lang="en-US" sz="1600" dirty="0">
              <a:solidFill>
                <a:srgbClr val="FF0000"/>
              </a:solidFill>
              <a:latin typeface="Times New Roman" panose="02020603050405020304" pitchFamily="18" charset="0"/>
              <a:cs typeface="Times New Roman" panose="02020603050405020304" pitchFamily="18" charset="0"/>
            </a:endParaRPr>
          </a:p>
          <a:p>
            <a:pPr algn="just"/>
            <a:r>
              <a:rPr lang="en-US" sz="1600" dirty="0">
                <a:solidFill>
                  <a:srgbClr val="FF0000"/>
                </a:solidFill>
                <a:latin typeface="Times New Roman" panose="02020603050405020304" pitchFamily="18" charset="0"/>
                <a:cs typeface="Times New Roman" panose="02020603050405020304" pitchFamily="18" charset="0"/>
              </a:rPr>
              <a:t>                                  Self-study: soft vs hard clustering</a:t>
            </a:r>
          </a:p>
        </p:txBody>
      </p:sp>
      <p:sp>
        <p:nvSpPr>
          <p:cNvPr id="3" name="Title 2">
            <a:extLst>
              <a:ext uri="{FF2B5EF4-FFF2-40B4-BE49-F238E27FC236}">
                <a16:creationId xmlns:a16="http://schemas.microsoft.com/office/drawing/2014/main" id="{2C8AF397-FE7E-499F-9DAA-0EF0469BC258}"/>
              </a:ext>
            </a:extLst>
          </p:cNvPr>
          <p:cNvSpPr>
            <a:spLocks noGrp="1"/>
          </p:cNvSpPr>
          <p:nvPr>
            <p:ph type="title"/>
          </p:nvPr>
        </p:nvSpPr>
        <p:spPr>
          <a:xfrm>
            <a:off x="533400" y="228600"/>
            <a:ext cx="8229600" cy="1143000"/>
          </a:xfrm>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F</a:t>
            </a:r>
            <a:r>
              <a:rPr lang="en-US" sz="4400" i="0" dirty="0">
                <a:solidFill>
                  <a:schemeClr val="tx1"/>
                </a:solidFill>
                <a:effectLst/>
                <a:latin typeface="Times New Roman" panose="02020603050405020304" pitchFamily="18" charset="0"/>
                <a:cs typeface="Times New Roman" panose="02020603050405020304" pitchFamily="18" charset="0"/>
              </a:rPr>
              <a:t>uzzy c-means (FCM)</a:t>
            </a:r>
            <a:endParaRPr lang="en-US" sz="44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398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5B1841-3471-7CCE-B107-C261FB9C284F}"/>
              </a:ext>
            </a:extLst>
          </p:cNvPr>
          <p:cNvSpPr>
            <a:spLocks noGrp="1"/>
          </p:cNvSpPr>
          <p:nvPr>
            <p:ph idx="1"/>
          </p:nvPr>
        </p:nvSpPr>
        <p:spPr/>
        <p:txBody>
          <a:bodyPr>
            <a:normAutofit/>
          </a:bodyPr>
          <a:lstStyle/>
          <a:p>
            <a:pPr algn="just"/>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It starts with a random initial guess for the cluster centers; that is the mean location of each cluster. </a:t>
            </a:r>
          </a:p>
          <a:p>
            <a:pPr algn="just"/>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Next, FCM assigns every data point a random membership grade for each cluster.</a:t>
            </a:r>
          </a:p>
          <a:p>
            <a:pPr algn="just"/>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By iteratively updating the cluster centers and the membership grades for each data point, FCM moves the cluster centers to the correct location within a data set and, for each data point, finds the degree of membership in each cluster. </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2279F2BC-4665-9D07-264E-757F15D85A1F}"/>
              </a:ext>
            </a:extLst>
          </p:cNvPr>
          <p:cNvSpPr>
            <a:spLocks noGrp="1"/>
          </p:cNvSpPr>
          <p:nvPr>
            <p:ph type="title"/>
          </p:nvPr>
        </p:nvSpPr>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F</a:t>
            </a:r>
            <a:r>
              <a:rPr lang="en-US" sz="4400" i="0" dirty="0">
                <a:solidFill>
                  <a:schemeClr val="tx1"/>
                </a:solidFill>
                <a:effectLst/>
                <a:latin typeface="Times New Roman" panose="02020603050405020304" pitchFamily="18" charset="0"/>
                <a:cs typeface="Times New Roman" panose="02020603050405020304" pitchFamily="18" charset="0"/>
              </a:rPr>
              <a:t>uzzy c-means (FCM)</a:t>
            </a:r>
            <a:endParaRPr lang="en-US" sz="4400" dirty="0"/>
          </a:p>
        </p:txBody>
      </p:sp>
    </p:spTree>
    <p:extLst>
      <p:ext uri="{BB962C8B-B14F-4D97-AF65-F5344CB8AC3E}">
        <p14:creationId xmlns:p14="http://schemas.microsoft.com/office/powerpoint/2010/main" val="3301172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D5BA5-8116-4407-8D15-66F2E57D4D07}"/>
              </a:ext>
            </a:extLst>
          </p:cNvPr>
          <p:cNvSpPr>
            <a:spLocks noGrp="1"/>
          </p:cNvSpPr>
          <p:nvPr>
            <p:ph idx="1"/>
          </p:nvPr>
        </p:nvSpPr>
        <p:spPr>
          <a:xfrm>
            <a:off x="457200" y="1481328"/>
            <a:ext cx="8229600" cy="5102034"/>
          </a:xfrm>
        </p:spPr>
        <p:txBody>
          <a:bodyPr/>
          <a:lstStyle/>
          <a:p>
            <a:pPr algn="just"/>
            <a:r>
              <a:rPr lang="en-US" sz="2400" b="0" i="0" dirty="0">
                <a:effectLst/>
                <a:latin typeface="Times New Roman" panose="02020603050405020304" pitchFamily="18" charset="0"/>
                <a:cs typeface="Times New Roman" panose="02020603050405020304" pitchFamily="18" charset="0"/>
              </a:rPr>
              <a:t>k-means clustering algorithm gives the values of any point lying in some particular cluster to be either 0 or 1 i.e., either true or false. But the fuzzy logic gives the fuzzy values of any particular data point to be lying in either of the clusters.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2C292C68-9173-4F4F-AADF-FFD3BA532192}"/>
              </a:ext>
            </a:extLst>
          </p:cNvPr>
          <p:cNvSpPr>
            <a:spLocks noGrp="1"/>
          </p:cNvSpPr>
          <p:nvPr>
            <p:ph type="title"/>
          </p:nvPr>
        </p:nvSpPr>
        <p:spPr/>
        <p:txBody>
          <a:bodyPr/>
          <a:lstStyle/>
          <a:p>
            <a:r>
              <a:rPr lang="en-US" dirty="0">
                <a:solidFill>
                  <a:schemeClr val="tx1"/>
                </a:solidFill>
              </a:rPr>
              <a:t>K-Means vs FCM</a:t>
            </a:r>
          </a:p>
        </p:txBody>
      </p:sp>
      <p:pic>
        <p:nvPicPr>
          <p:cNvPr id="5" name="Picture 4">
            <a:extLst>
              <a:ext uri="{FF2B5EF4-FFF2-40B4-BE49-F238E27FC236}">
                <a16:creationId xmlns:a16="http://schemas.microsoft.com/office/drawing/2014/main" id="{B514F530-7C12-4CF3-A703-125C1294ECEF}"/>
              </a:ext>
            </a:extLst>
          </p:cNvPr>
          <p:cNvPicPr>
            <a:picLocks noChangeAspect="1"/>
          </p:cNvPicPr>
          <p:nvPr/>
        </p:nvPicPr>
        <p:blipFill rotWithShape="1">
          <a:blip r:embed="rId2">
            <a:extLst>
              <a:ext uri="{28A0092B-C50C-407E-A947-70E740481C1C}">
                <a14:useLocalDpi xmlns:a14="http://schemas.microsoft.com/office/drawing/2010/main" val="0"/>
              </a:ext>
            </a:extLst>
          </a:blip>
          <a:srcRect t="40476"/>
          <a:stretch/>
        </p:blipFill>
        <p:spPr>
          <a:xfrm>
            <a:off x="741616" y="3200400"/>
            <a:ext cx="7945184" cy="1905000"/>
          </a:xfrm>
          <a:prstGeom prst="rect">
            <a:avLst/>
          </a:prstGeom>
        </p:spPr>
      </p:pic>
    </p:spTree>
    <p:extLst>
      <p:ext uri="{BB962C8B-B14F-4D97-AF65-F5344CB8AC3E}">
        <p14:creationId xmlns:p14="http://schemas.microsoft.com/office/powerpoint/2010/main" val="374795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E7F414-2176-4465-B778-031AAB11E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74164"/>
            <a:ext cx="7086600" cy="5287962"/>
          </a:xfrm>
        </p:spPr>
      </p:pic>
      <p:sp>
        <p:nvSpPr>
          <p:cNvPr id="3" name="Title 2">
            <a:extLst>
              <a:ext uri="{FF2B5EF4-FFF2-40B4-BE49-F238E27FC236}">
                <a16:creationId xmlns:a16="http://schemas.microsoft.com/office/drawing/2014/main" id="{33C12AB9-8339-4819-A9AB-0C67253F0D23}"/>
              </a:ext>
            </a:extLst>
          </p:cNvPr>
          <p:cNvSpPr>
            <a:spLocks noGrp="1"/>
          </p:cNvSpPr>
          <p:nvPr>
            <p:ph type="title"/>
          </p:nvPr>
        </p:nvSpPr>
        <p:spPr/>
        <p:txBody>
          <a:bodyPr/>
          <a:lstStyle/>
          <a:p>
            <a:r>
              <a:rPr lang="en-US" dirty="0">
                <a:solidFill>
                  <a:schemeClr val="tx1"/>
                </a:solidFill>
              </a:rPr>
              <a:t>Steps of FCM</a:t>
            </a:r>
          </a:p>
        </p:txBody>
      </p:sp>
    </p:spTree>
    <p:extLst>
      <p:ext uri="{BB962C8B-B14F-4D97-AF65-F5344CB8AC3E}">
        <p14:creationId xmlns:p14="http://schemas.microsoft.com/office/powerpoint/2010/main" val="1581869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ED3055-338C-42BD-83AC-D41E229E2E57}"/>
              </a:ext>
            </a:extLst>
          </p:cNvPr>
          <p:cNvSpPr>
            <a:spLocks noGrp="1"/>
          </p:cNvSpPr>
          <p:nvPr>
            <p:ph type="title"/>
          </p:nvPr>
        </p:nvSpPr>
        <p:spPr/>
        <p:txBody>
          <a:bodyPr/>
          <a:lstStyle/>
          <a:p>
            <a:r>
              <a:rPr lang="en-US" dirty="0">
                <a:solidFill>
                  <a:schemeClr val="tx1"/>
                </a:solidFill>
              </a:rPr>
              <a:t>Example-1:</a:t>
            </a:r>
          </a:p>
        </p:txBody>
      </p:sp>
      <p:pic>
        <p:nvPicPr>
          <p:cNvPr id="9" name="Content Placeholder 8">
            <a:extLst>
              <a:ext uri="{FF2B5EF4-FFF2-40B4-BE49-F238E27FC236}">
                <a16:creationId xmlns:a16="http://schemas.microsoft.com/office/drawing/2014/main" id="{E9801378-D1E4-42F9-BD75-CB2194443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10771"/>
            <a:ext cx="8015288" cy="4114800"/>
          </a:xfrm>
        </p:spPr>
      </p:pic>
      <p:sp>
        <p:nvSpPr>
          <p:cNvPr id="10" name="TextBox 9">
            <a:extLst>
              <a:ext uri="{FF2B5EF4-FFF2-40B4-BE49-F238E27FC236}">
                <a16:creationId xmlns:a16="http://schemas.microsoft.com/office/drawing/2014/main" id="{8B5240EC-C7CF-4ADD-9413-0E647652DA1F}"/>
              </a:ext>
            </a:extLst>
          </p:cNvPr>
          <p:cNvSpPr txBox="1"/>
          <p:nvPr/>
        </p:nvSpPr>
        <p:spPr>
          <a:xfrm>
            <a:off x="4114800" y="5710237"/>
            <a:ext cx="5029199" cy="923330"/>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b="0" i="0" dirty="0">
                <a:effectLst/>
              </a:rPr>
              <a:t>summation of membership of each data point should be equal to one. </a:t>
            </a:r>
          </a:p>
          <a:p>
            <a:endParaRPr lang="en-US" dirty="0"/>
          </a:p>
        </p:txBody>
      </p:sp>
    </p:spTree>
    <p:extLst>
      <p:ext uri="{BB962C8B-B14F-4D97-AF65-F5344CB8AC3E}">
        <p14:creationId xmlns:p14="http://schemas.microsoft.com/office/powerpoint/2010/main" val="3881615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B385A3-D416-49D3-9FA2-A5B5AC0F4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838200"/>
            <a:ext cx="8374196" cy="4038600"/>
          </a:xfrm>
        </p:spPr>
      </p:pic>
      <p:pic>
        <p:nvPicPr>
          <p:cNvPr id="6" name="Picture 5">
            <a:extLst>
              <a:ext uri="{FF2B5EF4-FFF2-40B4-BE49-F238E27FC236}">
                <a16:creationId xmlns:a16="http://schemas.microsoft.com/office/drawing/2014/main" id="{50238A60-B97E-4900-A96D-7455BBBF1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967948"/>
            <a:ext cx="4123921" cy="1063095"/>
          </a:xfrm>
          <a:prstGeom prst="rect">
            <a:avLst/>
          </a:prstGeom>
        </p:spPr>
      </p:pic>
    </p:spTree>
    <p:extLst>
      <p:ext uri="{BB962C8B-B14F-4D97-AF65-F5344CB8AC3E}">
        <p14:creationId xmlns:p14="http://schemas.microsoft.com/office/powerpoint/2010/main" val="3652530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F17FE3-3140-4E12-A9F2-46A99D788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757" y="1143000"/>
            <a:ext cx="6972486" cy="5097413"/>
          </a:xfrm>
        </p:spPr>
      </p:pic>
    </p:spTree>
    <p:extLst>
      <p:ext uri="{BB962C8B-B14F-4D97-AF65-F5344CB8AC3E}">
        <p14:creationId xmlns:p14="http://schemas.microsoft.com/office/powerpoint/2010/main" val="141365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81D46E-112B-48DC-A1EC-80C3547E622C}"/>
              </a:ext>
            </a:extLst>
          </p:cNvPr>
          <p:cNvSpPr>
            <a:spLocks noGrp="1"/>
          </p:cNvSpPr>
          <p:nvPr>
            <p:ph idx="1"/>
          </p:nvPr>
        </p:nvSpPr>
        <p:spPr>
          <a:xfrm>
            <a:off x="457200" y="1600200"/>
            <a:ext cx="8229600" cy="4983162"/>
          </a:xfrm>
        </p:spPr>
        <p:txBody>
          <a:bodyPr>
            <a:normAutofit/>
          </a:bodyPr>
          <a:lstStyle/>
          <a:p>
            <a:pPr marL="0" marR="0" algn="just">
              <a:lnSpc>
                <a:spcPct val="11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Pattern recognition is a data analysis method that uses </a:t>
            </a:r>
            <a:r>
              <a:rPr lang="en-US" sz="2400" dirty="0">
                <a:latin typeface="Times New Roman" panose="02020603050405020304" pitchFamily="18" charset="0"/>
                <a:ea typeface="Calibri" panose="020F0502020204030204" pitchFamily="34" charset="0"/>
                <a:cs typeface="Times New Roman" panose="02020603050405020304" pitchFamily="18" charset="0"/>
              </a:rPr>
              <a:t>machine learning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algorithms to automatically recognize patterns and regularities in data. </a:t>
            </a:r>
          </a:p>
          <a:p>
            <a:pPr marL="342900" marR="0" lvl="0" indent="-342900" algn="just">
              <a:lnSpc>
                <a:spcPct val="11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data can be anything from text and images to sounds or other definable qualities. </a:t>
            </a:r>
          </a:p>
          <a:p>
            <a:pPr marL="342900" marR="0" lvl="0" indent="-342900" algn="just">
              <a:lnSpc>
                <a:spcPct val="11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Pattern recognition systems can recognize familiar patterns quickly and accurately. </a:t>
            </a:r>
          </a:p>
          <a:p>
            <a:pPr marL="342900" marR="0" lvl="0" indent="-342900" algn="just">
              <a:lnSpc>
                <a:spcPct val="11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They can also recognize and classify unfamiliar objects, recognize shapes and objects from different angles, and identify patterns and objects even if they’re partially obscured. </a:t>
            </a:r>
          </a:p>
          <a:p>
            <a:pPr>
              <a:lnSpc>
                <a:spcPct val="110000"/>
              </a:lnSpc>
            </a:pPr>
            <a:endParaRPr lang="en-US" sz="2800" dirty="0"/>
          </a:p>
        </p:txBody>
      </p:sp>
      <p:sp>
        <p:nvSpPr>
          <p:cNvPr id="6" name="Title 1">
            <a:extLst>
              <a:ext uri="{FF2B5EF4-FFF2-40B4-BE49-F238E27FC236}">
                <a16:creationId xmlns:a16="http://schemas.microsoft.com/office/drawing/2014/main" id="{D2182C41-63D1-4060-88F2-AE21F22797AC}"/>
              </a:ext>
            </a:extLst>
          </p:cNvPr>
          <p:cNvSpPr>
            <a:spLocks noGrp="1"/>
          </p:cNvSpPr>
          <p:nvPr>
            <p:ph type="title"/>
          </p:nvPr>
        </p:nvSpPr>
        <p:spPr>
          <a:xfrm>
            <a:off x="457200" y="274638"/>
            <a:ext cx="8229600" cy="114300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What is pattern recognition?</a:t>
            </a:r>
          </a:p>
        </p:txBody>
      </p:sp>
    </p:spTree>
    <p:extLst>
      <p:ext uri="{BB962C8B-B14F-4D97-AF65-F5344CB8AC3E}">
        <p14:creationId xmlns:p14="http://schemas.microsoft.com/office/powerpoint/2010/main" val="2167567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307CC7-6356-4A13-B545-BFE86E06D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717285"/>
            <a:ext cx="5486400" cy="5423430"/>
          </a:xfrm>
        </p:spPr>
      </p:pic>
    </p:spTree>
    <p:extLst>
      <p:ext uri="{BB962C8B-B14F-4D97-AF65-F5344CB8AC3E}">
        <p14:creationId xmlns:p14="http://schemas.microsoft.com/office/powerpoint/2010/main" val="1031481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E122D9-7A3E-4B8D-BC4F-D38041868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880" y="762000"/>
            <a:ext cx="4930239" cy="5514261"/>
          </a:xfrm>
        </p:spPr>
      </p:pic>
    </p:spTree>
    <p:extLst>
      <p:ext uri="{BB962C8B-B14F-4D97-AF65-F5344CB8AC3E}">
        <p14:creationId xmlns:p14="http://schemas.microsoft.com/office/powerpoint/2010/main" val="407818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FB1E35F-5410-4DB9-9FEA-B86ACFDAF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219" y="0"/>
            <a:ext cx="5339562" cy="5486400"/>
          </a:xfrm>
        </p:spPr>
      </p:pic>
      <p:sp>
        <p:nvSpPr>
          <p:cNvPr id="3" name="TextBox 2">
            <a:extLst>
              <a:ext uri="{FF2B5EF4-FFF2-40B4-BE49-F238E27FC236}">
                <a16:creationId xmlns:a16="http://schemas.microsoft.com/office/drawing/2014/main" id="{8E66AE1E-E304-ED19-6B51-B01EA27F7414}"/>
              </a:ext>
            </a:extLst>
          </p:cNvPr>
          <p:cNvSpPr txBox="1"/>
          <p:nvPr/>
        </p:nvSpPr>
        <p:spPr>
          <a:xfrm>
            <a:off x="3048000" y="5638800"/>
            <a:ext cx="6096000" cy="1200329"/>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Suppose the given data points are </a:t>
            </a:r>
            <a:r>
              <a:rPr lang="en-US" sz="2400" b="1" i="0" dirty="0">
                <a:effectLst/>
                <a:latin typeface="Times New Roman" panose="02020603050405020304" pitchFamily="18" charset="0"/>
                <a:cs typeface="Times New Roman" panose="02020603050405020304" pitchFamily="18" charset="0"/>
              </a:rPr>
              <a:t>{(1, 3), (2, 5), (6, 8), (7, 9)}</a:t>
            </a:r>
            <a:r>
              <a:rPr lang="en-US" sz="2400" b="0" i="0" dirty="0">
                <a:effectLst/>
                <a:latin typeface="Times New Roman" panose="02020603050405020304" pitchFamily="18" charset="0"/>
                <a:cs typeface="Times New Roman" panose="02020603050405020304" pitchFamily="18" charset="0"/>
              </a:rPr>
              <a:t>, use fuzzy-c means clustering these data. </a:t>
            </a:r>
          </a:p>
        </p:txBody>
      </p:sp>
      <p:sp>
        <p:nvSpPr>
          <p:cNvPr id="4" name="Title 2">
            <a:extLst>
              <a:ext uri="{FF2B5EF4-FFF2-40B4-BE49-F238E27FC236}">
                <a16:creationId xmlns:a16="http://schemas.microsoft.com/office/drawing/2014/main" id="{FE4C88BE-8AD9-1849-9490-6F8C37BB54E1}"/>
              </a:ext>
            </a:extLst>
          </p:cNvPr>
          <p:cNvSpPr>
            <a:spLocks noGrp="1"/>
          </p:cNvSpPr>
          <p:nvPr>
            <p:ph type="title"/>
          </p:nvPr>
        </p:nvSpPr>
        <p:spPr>
          <a:xfrm>
            <a:off x="377252" y="5824329"/>
            <a:ext cx="2895600" cy="414635"/>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Example-2:</a:t>
            </a:r>
          </a:p>
        </p:txBody>
      </p:sp>
    </p:spTree>
    <p:extLst>
      <p:ext uri="{BB962C8B-B14F-4D97-AF65-F5344CB8AC3E}">
        <p14:creationId xmlns:p14="http://schemas.microsoft.com/office/powerpoint/2010/main" val="8073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26903"/>
            <a:ext cx="8458200" cy="4995672"/>
          </a:xfrm>
        </p:spPr>
        <p:txBody>
          <a:bodyPr>
            <a:normAutofit/>
          </a:bodyPr>
          <a:lstStyle/>
          <a:p>
            <a:pPr marL="109728" indent="0" algn="just">
              <a:buNone/>
            </a:pPr>
            <a:r>
              <a:rPr lang="en-US" sz="2400" b="0" i="0" dirty="0">
                <a:effectLst/>
                <a:latin typeface="Times New Roman" panose="02020603050405020304" pitchFamily="18" charset="0"/>
                <a:cs typeface="Times New Roman" panose="02020603050405020304" pitchFamily="18" charset="0"/>
              </a:rPr>
              <a:t>KDD is a process of discovering useful patterns and knowledge from large datasets. Steps of KDD:</a:t>
            </a:r>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Selection</a:t>
            </a:r>
          </a:p>
          <a:p>
            <a:r>
              <a:rPr lang="en-US" sz="2800" dirty="0">
                <a:latin typeface="Times New Roman" panose="02020603050405020304" pitchFamily="18" charset="0"/>
                <a:cs typeface="Times New Roman" panose="02020603050405020304" pitchFamily="18" charset="0"/>
              </a:rPr>
              <a:t>Data Cleaning</a:t>
            </a:r>
          </a:p>
          <a:p>
            <a:r>
              <a:rPr lang="en-US" sz="2800" dirty="0">
                <a:latin typeface="Times New Roman" panose="02020603050405020304" pitchFamily="18" charset="0"/>
                <a:cs typeface="Times New Roman" panose="02020603050405020304" pitchFamily="18" charset="0"/>
              </a:rPr>
              <a:t>Data Transformation</a:t>
            </a:r>
          </a:p>
          <a:p>
            <a:r>
              <a:rPr lang="en-US" sz="2800" dirty="0">
                <a:latin typeface="Times New Roman" panose="02020603050405020304" pitchFamily="18" charset="0"/>
                <a:cs typeface="Times New Roman" panose="02020603050405020304" pitchFamily="18" charset="0"/>
              </a:rPr>
              <a:t>Data Integration</a:t>
            </a:r>
          </a:p>
          <a:p>
            <a:r>
              <a:rPr lang="en-US" sz="2800" dirty="0">
                <a:latin typeface="Times New Roman" panose="02020603050405020304" pitchFamily="18" charset="0"/>
                <a:cs typeface="Times New Roman" panose="02020603050405020304" pitchFamily="18" charset="0"/>
              </a:rPr>
              <a:t>Data Mining</a:t>
            </a:r>
          </a:p>
          <a:p>
            <a:r>
              <a:rPr lang="en-US" sz="2800" dirty="0">
                <a:latin typeface="Times New Roman" panose="02020603050405020304" pitchFamily="18" charset="0"/>
                <a:cs typeface="Times New Roman" panose="02020603050405020304" pitchFamily="18" charset="0"/>
              </a:rPr>
              <a:t>Pattern Evaluation</a:t>
            </a:r>
          </a:p>
          <a:p>
            <a:r>
              <a:rPr lang="en-US" sz="2800" dirty="0">
                <a:latin typeface="Times New Roman" panose="02020603050405020304" pitchFamily="18" charset="0"/>
                <a:cs typeface="Times New Roman" panose="02020603050405020304" pitchFamily="18" charset="0"/>
              </a:rPr>
              <a:t>Knowledge Representation</a:t>
            </a:r>
          </a:p>
        </p:txBody>
      </p:sp>
      <p:sp>
        <p:nvSpPr>
          <p:cNvPr id="3" name="Title 2"/>
          <p:cNvSpPr>
            <a:spLocks noGrp="1"/>
          </p:cNvSpPr>
          <p:nvPr>
            <p:ph type="title"/>
          </p:nvPr>
        </p:nvSpPr>
        <p:spPr>
          <a:xfrm>
            <a:off x="457200" y="274638"/>
            <a:ext cx="8229600" cy="1401762"/>
          </a:xfrm>
        </p:spPr>
        <p:txBody>
          <a:bodyPr>
            <a:normAutofit/>
          </a:bodyPr>
          <a:lstStyle/>
          <a:p>
            <a:r>
              <a:rPr lang="en-US" sz="4000" dirty="0">
                <a:solidFill>
                  <a:schemeClr val="tx1"/>
                </a:solidFill>
                <a:effectLst/>
                <a:latin typeface="Times New Roman" panose="02020603050405020304" pitchFamily="18" charset="0"/>
                <a:cs typeface="Times New Roman" panose="02020603050405020304" pitchFamily="18" charset="0"/>
              </a:rPr>
              <a:t>Knowledge Discovery from Data (KDD)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C</a:t>
            </a:r>
            <a:r>
              <a:rPr lang="en-US" sz="3200" i="0" dirty="0">
                <a:effectLst/>
                <a:latin typeface="Times New Roman" panose="02020603050405020304" pitchFamily="18" charset="0"/>
                <a:cs typeface="Times New Roman" panose="02020603050405020304" pitchFamily="18" charset="0"/>
              </a:rPr>
              <a:t>omputer </a:t>
            </a:r>
            <a:r>
              <a:rPr lang="en-US" sz="3200" dirty="0">
                <a:latin typeface="Times New Roman" panose="02020603050405020304" pitchFamily="18" charset="0"/>
                <a:cs typeface="Times New Roman" panose="02020603050405020304" pitchFamily="18" charset="0"/>
              </a:rPr>
              <a:t>V</a:t>
            </a:r>
            <a:r>
              <a:rPr lang="en-US" sz="3200" i="0" dirty="0">
                <a:effectLst/>
                <a:latin typeface="Times New Roman" panose="02020603050405020304" pitchFamily="18" charset="0"/>
                <a:cs typeface="Times New Roman" panose="02020603050405020304" pitchFamily="18" charset="0"/>
              </a:rPr>
              <a:t>ision </a:t>
            </a:r>
          </a:p>
          <a:p>
            <a:r>
              <a:rPr lang="en-US" sz="3200" i="0" dirty="0">
                <a:effectLst/>
                <a:latin typeface="Times New Roman" panose="02020603050405020304" pitchFamily="18" charset="0"/>
                <a:cs typeface="Times New Roman" panose="02020603050405020304" pitchFamily="18" charset="0"/>
              </a:rPr>
              <a:t>Business </a:t>
            </a:r>
          </a:p>
          <a:p>
            <a:r>
              <a:rPr lang="en-US" sz="3200" dirty="0">
                <a:latin typeface="Times New Roman" panose="02020603050405020304" pitchFamily="18" charset="0"/>
                <a:cs typeface="Times New Roman" panose="02020603050405020304" pitchFamily="18" charset="0"/>
              </a:rPr>
              <a:t>S</a:t>
            </a:r>
            <a:r>
              <a:rPr lang="en-US" sz="3200" i="0" dirty="0">
                <a:effectLst/>
                <a:latin typeface="Times New Roman" panose="02020603050405020304" pitchFamily="18" charset="0"/>
                <a:cs typeface="Times New Roman" panose="02020603050405020304" pitchFamily="18" charset="0"/>
              </a:rPr>
              <a:t>peech </a:t>
            </a:r>
            <a:r>
              <a:rPr lang="en-US" sz="3200" dirty="0">
                <a:latin typeface="Times New Roman" panose="02020603050405020304" pitchFamily="18" charset="0"/>
                <a:cs typeface="Times New Roman" panose="02020603050405020304" pitchFamily="18" charset="0"/>
              </a:rPr>
              <a:t>R</a:t>
            </a:r>
            <a:r>
              <a:rPr lang="en-US" sz="3200" i="0" dirty="0">
                <a:effectLst/>
                <a:latin typeface="Times New Roman" panose="02020603050405020304" pitchFamily="18" charset="0"/>
                <a:cs typeface="Times New Roman" panose="02020603050405020304" pitchFamily="18" charset="0"/>
              </a:rPr>
              <a:t>ecognition </a:t>
            </a:r>
          </a:p>
          <a:p>
            <a:r>
              <a:rPr lang="en-US" sz="3200" dirty="0">
                <a:latin typeface="Times New Roman" panose="02020603050405020304" pitchFamily="18" charset="0"/>
                <a:cs typeface="Times New Roman" panose="02020603050405020304" pitchFamily="18" charset="0"/>
              </a:rPr>
              <a:t>N</a:t>
            </a:r>
            <a:r>
              <a:rPr lang="en-US" sz="3200" i="0" dirty="0">
                <a:effectLst/>
                <a:latin typeface="Times New Roman" panose="02020603050405020304" pitchFamily="18" charset="0"/>
                <a:cs typeface="Times New Roman" panose="02020603050405020304" pitchFamily="18" charset="0"/>
              </a:rPr>
              <a:t>atural </a:t>
            </a:r>
            <a:r>
              <a:rPr lang="en-US" sz="3200" dirty="0">
                <a:latin typeface="Times New Roman" panose="02020603050405020304" pitchFamily="18" charset="0"/>
                <a:cs typeface="Times New Roman" panose="02020603050405020304" pitchFamily="18" charset="0"/>
              </a:rPr>
              <a:t>L</a:t>
            </a:r>
            <a:r>
              <a:rPr lang="en-US" sz="3200" i="0" dirty="0">
                <a:effectLst/>
                <a:latin typeface="Times New Roman" panose="02020603050405020304" pitchFamily="18" charset="0"/>
                <a:cs typeface="Times New Roman" panose="02020603050405020304" pitchFamily="18" charset="0"/>
              </a:rPr>
              <a:t>anguage </a:t>
            </a:r>
            <a:r>
              <a:rPr lang="en-US" sz="3200" dirty="0">
                <a:latin typeface="Times New Roman" panose="02020603050405020304" pitchFamily="18" charset="0"/>
                <a:cs typeface="Times New Roman" panose="02020603050405020304" pitchFamily="18" charset="0"/>
              </a:rPr>
              <a:t>P</a:t>
            </a:r>
            <a:r>
              <a:rPr lang="en-US" sz="3200" i="0" dirty="0">
                <a:effectLst/>
                <a:latin typeface="Times New Roman" panose="02020603050405020304" pitchFamily="18" charset="0"/>
                <a:cs typeface="Times New Roman" panose="02020603050405020304" pitchFamily="18" charset="0"/>
              </a:rPr>
              <a:t>rocessing </a:t>
            </a:r>
          </a:p>
          <a:p>
            <a:r>
              <a:rPr lang="en-US" sz="3200" dirty="0">
                <a:latin typeface="Times New Roman" panose="02020603050405020304" pitchFamily="18" charset="0"/>
                <a:cs typeface="Times New Roman" panose="02020603050405020304" pitchFamily="18" charset="0"/>
              </a:rPr>
              <a:t>M</a:t>
            </a:r>
            <a:r>
              <a:rPr lang="en-US" sz="3200" i="0" dirty="0">
                <a:effectLst/>
                <a:latin typeface="Times New Roman" panose="02020603050405020304" pitchFamily="18" charset="0"/>
                <a:cs typeface="Times New Roman" panose="02020603050405020304" pitchFamily="18" charset="0"/>
              </a:rPr>
              <a:t>edical </a:t>
            </a:r>
            <a:r>
              <a:rPr lang="en-US" sz="3200" dirty="0">
                <a:latin typeface="Times New Roman" panose="02020603050405020304" pitchFamily="18" charset="0"/>
                <a:cs typeface="Times New Roman" panose="02020603050405020304" pitchFamily="18" charset="0"/>
              </a:rPr>
              <a:t>D</a:t>
            </a:r>
            <a:r>
              <a:rPr lang="en-US" sz="3200" i="0" dirty="0">
                <a:effectLst/>
                <a:latin typeface="Times New Roman" panose="02020603050405020304" pitchFamily="18" charset="0"/>
                <a:cs typeface="Times New Roman" panose="02020603050405020304" pitchFamily="18" charset="0"/>
              </a:rPr>
              <a:t>iagnosis</a:t>
            </a:r>
          </a:p>
          <a:p>
            <a:r>
              <a:rPr lang="en-US" sz="3200" dirty="0">
                <a:latin typeface="Times New Roman" panose="02020603050405020304" pitchFamily="18" charset="0"/>
                <a:cs typeface="Times New Roman" panose="02020603050405020304" pitchFamily="18" charset="0"/>
              </a:rPr>
              <a:t>B</a:t>
            </a:r>
            <a:r>
              <a:rPr lang="en-US" sz="3200" i="0" dirty="0">
                <a:effectLst/>
                <a:latin typeface="Times New Roman" panose="02020603050405020304" pitchFamily="18" charset="0"/>
                <a:cs typeface="Times New Roman" panose="02020603050405020304" pitchFamily="18" charset="0"/>
              </a:rPr>
              <a:t>iometrics </a:t>
            </a:r>
          </a:p>
          <a:p>
            <a:r>
              <a:rPr lang="en-US" sz="3200" dirty="0">
                <a:latin typeface="Times New Roman" panose="02020603050405020304" pitchFamily="18" charset="0"/>
                <a:cs typeface="Times New Roman" panose="02020603050405020304" pitchFamily="18" charset="0"/>
              </a:rPr>
              <a:t>R</a:t>
            </a:r>
            <a:r>
              <a:rPr lang="en-US" sz="3200" i="0" dirty="0">
                <a:effectLst/>
                <a:latin typeface="Times New Roman" panose="02020603050405020304" pitchFamily="18" charset="0"/>
                <a:cs typeface="Times New Roman" panose="02020603050405020304" pitchFamily="18" charset="0"/>
              </a:rPr>
              <a:t>obotics</a:t>
            </a:r>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Application of PR</a:t>
            </a:r>
          </a:p>
        </p:txBody>
      </p:sp>
    </p:spTree>
    <p:extLst>
      <p:ext uri="{BB962C8B-B14F-4D97-AF65-F5344CB8AC3E}">
        <p14:creationId xmlns:p14="http://schemas.microsoft.com/office/powerpoint/2010/main" val="24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04840-77C4-F146-19DD-F88F3182CEC2}"/>
              </a:ext>
            </a:extLst>
          </p:cNvPr>
          <p:cNvSpPr>
            <a:spLocks noGrp="1"/>
          </p:cNvSpPr>
          <p:nvPr>
            <p:ph idx="1"/>
          </p:nvPr>
        </p:nvSpPr>
        <p:spPr>
          <a:xfrm>
            <a:off x="228600" y="1481328"/>
            <a:ext cx="8686800" cy="4525963"/>
          </a:xfrm>
        </p:spPr>
        <p:txBody>
          <a:bodyPr>
            <a:normAutofit/>
          </a:bodyPr>
          <a:lstStyle/>
          <a:p>
            <a:pPr algn="just"/>
            <a:r>
              <a:rPr lang="en-US" dirty="0"/>
              <a:t>Machine learning (ML) is defined as a discipline of artificial intelligence (AI) that provides machines the ability to automatically learn from data and past experiences to identify patterns and make predictions with minimal human intervention.</a:t>
            </a:r>
          </a:p>
          <a:p>
            <a:pPr algn="just"/>
            <a:endParaRPr lang="en-US" dirty="0"/>
          </a:p>
          <a:p>
            <a:pPr algn="just"/>
            <a:endParaRPr lang="en-US" dirty="0"/>
          </a:p>
          <a:p>
            <a:pPr algn="just"/>
            <a:endParaRPr lang="en-US" dirty="0"/>
          </a:p>
          <a:p>
            <a:pPr marL="109728" indent="0" algn="just">
              <a:buNone/>
            </a:pPr>
            <a:r>
              <a:rPr lang="en-US" sz="1800" dirty="0">
                <a:latin typeface="Times New Roman" panose="02020603050405020304" pitchFamily="18" charset="0"/>
                <a:cs typeface="Times New Roman" panose="02020603050405020304" pitchFamily="18" charset="0"/>
              </a:rPr>
              <a:t>Self-Study: Application areas of machine learning in modern life</a:t>
            </a:r>
          </a:p>
        </p:txBody>
      </p:sp>
      <p:sp>
        <p:nvSpPr>
          <p:cNvPr id="3" name="Title 2">
            <a:extLst>
              <a:ext uri="{FF2B5EF4-FFF2-40B4-BE49-F238E27FC236}">
                <a16:creationId xmlns:a16="http://schemas.microsoft.com/office/drawing/2014/main" id="{DDA00191-B239-6628-15F3-7AD4BD28D94B}"/>
              </a:ext>
            </a:extLst>
          </p:cNvPr>
          <p:cNvSpPr>
            <a:spLocks noGrp="1"/>
          </p:cNvSpPr>
          <p:nvPr>
            <p:ph type="title"/>
          </p:nvPr>
        </p:nvSpPr>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Machine Learning</a:t>
            </a:r>
          </a:p>
        </p:txBody>
      </p:sp>
    </p:spTree>
    <p:extLst>
      <p:ext uri="{BB962C8B-B14F-4D97-AF65-F5344CB8AC3E}">
        <p14:creationId xmlns:p14="http://schemas.microsoft.com/office/powerpoint/2010/main" val="41657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2CB64-D9FA-0A25-714E-614B35F1243A}"/>
              </a:ext>
            </a:extLst>
          </p:cNvPr>
          <p:cNvSpPr>
            <a:spLocks noGrp="1"/>
          </p:cNvSpPr>
          <p:nvPr>
            <p:ph idx="1"/>
          </p:nvPr>
        </p:nvSpPr>
        <p:spPr>
          <a:xfrm>
            <a:off x="457200" y="1219200"/>
            <a:ext cx="8458200" cy="5364162"/>
          </a:xfrm>
        </p:spPr>
        <p:txBody>
          <a:bodyPr>
            <a:normAutofit/>
          </a:bodyPr>
          <a:lstStyle/>
          <a:p>
            <a:pPr algn="just"/>
            <a:r>
              <a:rPr lang="en-US" dirty="0">
                <a:latin typeface="Times New Roman" panose="02020603050405020304" pitchFamily="18" charset="0"/>
                <a:cs typeface="Times New Roman" panose="02020603050405020304" pitchFamily="18" charset="0"/>
              </a:rPr>
              <a:t>Unsupervised Learning</a:t>
            </a:r>
          </a:p>
          <a:p>
            <a:pPr lvl="1" algn="just">
              <a:buFont typeface="Wingdings" panose="05000000000000000000" pitchFamily="2" charset="2"/>
              <a:buChar char="Ø"/>
            </a:pPr>
            <a:r>
              <a:rPr lang="en-US" b="0" dirty="0">
                <a:effectLst/>
                <a:latin typeface="Times New Roman" panose="02020603050405020304" pitchFamily="18" charset="0"/>
                <a:cs typeface="Times New Roman" panose="02020603050405020304" pitchFamily="18" charset="0"/>
              </a:rPr>
              <a:t>models are trained using unlabeled datasets and are allowed to act on that data without any supervision.</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 - Clustering and Association</a:t>
            </a:r>
          </a:p>
          <a:p>
            <a:pPr algn="just"/>
            <a:r>
              <a:rPr lang="en-US" dirty="0">
                <a:latin typeface="Times New Roman" panose="02020603050405020304" pitchFamily="18" charset="0"/>
                <a:cs typeface="Times New Roman" panose="02020603050405020304" pitchFamily="18" charset="0"/>
              </a:rPr>
              <a:t>Supervised Learning</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 the machines using the “labeled" dataset, and based on the training, the machine predicts the output</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on new, unseen data</a:t>
            </a:r>
            <a:r>
              <a:rPr 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 classification, and regression</a:t>
            </a:r>
          </a:p>
          <a:p>
            <a:pPr algn="just"/>
            <a:r>
              <a:rPr lang="en-US" dirty="0">
                <a:latin typeface="Times New Roman" panose="02020603050405020304" pitchFamily="18" charset="0"/>
                <a:cs typeface="Times New Roman" panose="02020603050405020304" pitchFamily="18" charset="0"/>
              </a:rPr>
              <a:t>Reinforcement Learning</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works on a feedback-based process, in which an AI agent (A software component) automatically explores its surrounding by hitting &amp; a trail, taking action, learning from experiences, and improving its performance.</a:t>
            </a:r>
          </a:p>
        </p:txBody>
      </p:sp>
      <p:sp>
        <p:nvSpPr>
          <p:cNvPr id="3" name="Title 2">
            <a:extLst>
              <a:ext uri="{FF2B5EF4-FFF2-40B4-BE49-F238E27FC236}">
                <a16:creationId xmlns:a16="http://schemas.microsoft.com/office/drawing/2014/main" id="{1DF31DCC-3351-505F-2577-3D295BEFC7EC}"/>
              </a:ext>
            </a:extLst>
          </p:cNvPr>
          <p:cNvSpPr>
            <a:spLocks noGrp="1"/>
          </p:cNvSpPr>
          <p:nvPr>
            <p:ph type="title"/>
          </p:nvPr>
        </p:nvSpPr>
        <p:spPr/>
        <p:txBody>
          <a:bodyPr>
            <a:normAutofit/>
          </a:bodyPr>
          <a:lstStyle/>
          <a:p>
            <a:r>
              <a:rPr lang="en-US" sz="4400" dirty="0">
                <a:solidFill>
                  <a:schemeClr val="tx1"/>
                </a:solidFill>
                <a:effectLst/>
                <a:latin typeface="Times New Roman" panose="02020603050405020304" pitchFamily="18" charset="0"/>
                <a:cs typeface="Times New Roman" panose="02020603050405020304" pitchFamily="18" charset="0"/>
              </a:rPr>
              <a:t>Types ML</a:t>
            </a:r>
          </a:p>
        </p:txBody>
      </p:sp>
    </p:spTree>
    <p:extLst>
      <p:ext uri="{BB962C8B-B14F-4D97-AF65-F5344CB8AC3E}">
        <p14:creationId xmlns:p14="http://schemas.microsoft.com/office/powerpoint/2010/main" val="254243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57C7C5-3E36-8F40-56E4-0C4168ADF783}"/>
              </a:ext>
            </a:extLst>
          </p:cNvPr>
          <p:cNvPicPr>
            <a:picLocks noChangeAspect="1"/>
          </p:cNvPicPr>
          <p:nvPr/>
        </p:nvPicPr>
        <p:blipFill>
          <a:blip r:embed="rId2"/>
          <a:stretch>
            <a:fillRect/>
          </a:stretch>
        </p:blipFill>
        <p:spPr>
          <a:xfrm>
            <a:off x="0" y="381000"/>
            <a:ext cx="8871170" cy="5759640"/>
          </a:xfrm>
          <a:prstGeom prst="rect">
            <a:avLst/>
          </a:prstGeom>
        </p:spPr>
      </p:pic>
    </p:spTree>
    <p:extLst>
      <p:ext uri="{BB962C8B-B14F-4D97-AF65-F5344CB8AC3E}">
        <p14:creationId xmlns:p14="http://schemas.microsoft.com/office/powerpoint/2010/main" val="2325569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12469</TotalTime>
  <Words>2636</Words>
  <Application>Microsoft Office PowerPoint</Application>
  <PresentationFormat>On-screen Show (4:3)</PresentationFormat>
  <Paragraphs>193</Paragraphs>
  <Slides>42</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Arial</vt:lpstr>
      <vt:lpstr>Arial</vt:lpstr>
      <vt:lpstr>Calibri</vt:lpstr>
      <vt:lpstr>Cambria Math</vt:lpstr>
      <vt:lpstr>Lucida Sans Unicode</vt:lpstr>
      <vt:lpstr>Söhne</vt:lpstr>
      <vt:lpstr>Symbol</vt:lpstr>
      <vt:lpstr>Times New Roman</vt:lpstr>
      <vt:lpstr>Verdana</vt:lpstr>
      <vt:lpstr>Wingdings</vt:lpstr>
      <vt:lpstr>Wingdings 2</vt:lpstr>
      <vt:lpstr>Wingdings 3</vt:lpstr>
      <vt:lpstr>Concourse</vt:lpstr>
      <vt:lpstr>Pattern Recognition: Introduction</vt:lpstr>
      <vt:lpstr>Introduction</vt:lpstr>
      <vt:lpstr>Introduction</vt:lpstr>
      <vt:lpstr>What is pattern recognition?</vt:lpstr>
      <vt:lpstr>Knowledge Discovery from Data (KDD)</vt:lpstr>
      <vt:lpstr>Application of PR</vt:lpstr>
      <vt:lpstr>Machine Learning</vt:lpstr>
      <vt:lpstr>Types ML</vt:lpstr>
      <vt:lpstr>PowerPoint Presentation</vt:lpstr>
      <vt:lpstr>Association Rules Learning</vt:lpstr>
      <vt:lpstr>Support</vt:lpstr>
      <vt:lpstr>Confidence</vt:lpstr>
      <vt:lpstr>Clustering</vt:lpstr>
      <vt:lpstr>PowerPoint Presentation</vt:lpstr>
      <vt:lpstr>Distance functions</vt:lpstr>
      <vt:lpstr>K-Means Clustering</vt:lpstr>
      <vt:lpstr>K-Means</vt:lpstr>
      <vt:lpstr>K-Means algorithms</vt:lpstr>
      <vt:lpstr>K-Means: Step-By-Step  Example</vt:lpstr>
      <vt:lpstr>K-Means Example(cont.)</vt:lpstr>
      <vt:lpstr>K-Means Example(cont.)</vt:lpstr>
      <vt:lpstr>K-Means</vt:lpstr>
      <vt:lpstr>K-Means</vt:lpstr>
      <vt:lpstr>Hierarchical clustering</vt:lpstr>
      <vt:lpstr>Hierarchical clustering(cont.)</vt:lpstr>
      <vt:lpstr>Agglomerative Clustering</vt:lpstr>
      <vt:lpstr>Steps to agglomerative clustering </vt:lpstr>
      <vt:lpstr>Example-1</vt:lpstr>
      <vt:lpstr>PowerPoint Presentation</vt:lpstr>
      <vt:lpstr>PowerPoint Presentation</vt:lpstr>
      <vt:lpstr>PowerPoint Presentation</vt:lpstr>
      <vt:lpstr>Divisive hierarchical clustering</vt:lpstr>
      <vt:lpstr>Fuzzy c-means (FCM)</vt:lpstr>
      <vt:lpstr>Fuzzy c-means (FCM)</vt:lpstr>
      <vt:lpstr>K-Means vs FCM</vt:lpstr>
      <vt:lpstr>Steps of FCM</vt:lpstr>
      <vt:lpstr>Example-1:</vt:lpstr>
      <vt:lpstr>PowerPoint Presentation</vt:lpstr>
      <vt:lpstr>PowerPoint Presentation</vt:lpstr>
      <vt:lpstr>PowerPoint Presentation</vt:lpstr>
      <vt:lpstr>PowerPoint Presentation</vt:lpstr>
      <vt:lpstr>Example-2: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Nasim</dc:creator>
  <cp:lastModifiedBy>Lnovo</cp:lastModifiedBy>
  <cp:revision>231</cp:revision>
  <dcterms:created xsi:type="dcterms:W3CDTF">2006-08-16T00:00:00Z</dcterms:created>
  <dcterms:modified xsi:type="dcterms:W3CDTF">2023-10-30T06:56:09Z</dcterms:modified>
</cp:coreProperties>
</file>