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1494" y="961390"/>
            <a:ext cx="200101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67027" y="1499616"/>
            <a:ext cx="201168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75204" y="1499616"/>
            <a:ext cx="2749296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920996" y="1499616"/>
            <a:ext cx="2813304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9244" y="2048255"/>
            <a:ext cx="3128772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34511" y="2048255"/>
            <a:ext cx="832103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63111" y="2048255"/>
            <a:ext cx="4617720" cy="740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6344" y="2596895"/>
            <a:ext cx="8057388" cy="740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76244" y="3145535"/>
            <a:ext cx="1921764" cy="740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794503" y="3145535"/>
            <a:ext cx="719327" cy="740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10328" y="3145535"/>
            <a:ext cx="717803" cy="740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6029" y="351485"/>
            <a:ext cx="15519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729" y="1217421"/>
            <a:ext cx="8384540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8885" y="6265478"/>
            <a:ext cx="3746500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5149" y="6372158"/>
            <a:ext cx="385444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1781" y="6372158"/>
            <a:ext cx="2311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9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717" y="1618234"/>
            <a:ext cx="73640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Lesson </a:t>
            </a: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5:DESIGN</a:t>
            </a:r>
            <a:r>
              <a:rPr sz="36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endParaRPr sz="3600" dirty="0">
              <a:latin typeface="Times New Roman"/>
              <a:cs typeface="Times New Roman"/>
            </a:endParaRPr>
          </a:p>
          <a:p>
            <a:pPr marL="12065" marR="5080" indent="635" algn="ctr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EXAMPLES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–Automatic Chocolate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vending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machine,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smart card and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3" y="227075"/>
            <a:ext cx="2811779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8300" y="227075"/>
            <a:ext cx="7178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2058" y="345389"/>
            <a:ext cx="2122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Smart</a:t>
            </a:r>
            <a:r>
              <a:rPr sz="3600" spc="-85" dirty="0"/>
              <a:t> </a:t>
            </a:r>
            <a:r>
              <a:rPr sz="3600" dirty="0"/>
              <a:t>Card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836421"/>
            <a:ext cx="7424420" cy="48069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83820" indent="-343535">
              <a:lnSpc>
                <a:spcPts val="3070"/>
              </a:lnSpc>
              <a:spcBef>
                <a:spcPts val="844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Smart card– a plastic card in ISO standard  dimensions, 85.60 mm x 53.98 x 0.80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mm.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Embedded system on a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SoC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(System-On-Chip).</a:t>
            </a:r>
            <a:endParaRPr sz="3200">
              <a:latin typeface="Times New Roman"/>
              <a:cs typeface="Times New Roman"/>
            </a:endParaRPr>
          </a:p>
          <a:p>
            <a:pPr marL="355600" marR="194945" indent="-343535">
              <a:lnSpc>
                <a:spcPct val="80000"/>
              </a:lnSpc>
              <a:spcBef>
                <a:spcPts val="76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ISO recommended standards are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ISO7816  (1 to 4) for host-machine contact based  cards and ISO14443 (Part A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B) for the  contact-less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0000"/>
              </a:lnSpc>
              <a:spcBef>
                <a:spcPts val="770"/>
              </a:spcBef>
              <a:buClr>
                <a:srgbClr val="FFFFFF"/>
              </a:buClr>
              <a:buSzPct val="59375"/>
              <a:buFont typeface="Wingdings"/>
              <a:buChar char=""/>
              <a:tabLst>
                <a:tab pos="455930" algn="l"/>
                <a:tab pos="456565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Silicon chip is just a few mm in size and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is  concealed in-between the layers. Its very  small size protects the card from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bending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FF">
              <a:alpha val="2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59" y="594359"/>
            <a:ext cx="783183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2064" y="594359"/>
            <a:ext cx="484631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5545" y="670001"/>
            <a:ext cx="7447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33"/>
                </a:solidFill>
              </a:rPr>
              <a:t>Embedded </a:t>
            </a:r>
            <a:r>
              <a:rPr sz="2400" dirty="0">
                <a:solidFill>
                  <a:srgbClr val="FF0033"/>
                </a:solidFill>
              </a:rPr>
              <a:t>hardware </a:t>
            </a:r>
            <a:r>
              <a:rPr sz="2400" spc="-5" dirty="0">
                <a:solidFill>
                  <a:srgbClr val="FF0033"/>
                </a:solidFill>
              </a:rPr>
              <a:t>components </a:t>
            </a:r>
            <a:r>
              <a:rPr sz="2400" dirty="0">
                <a:solidFill>
                  <a:srgbClr val="FF0033"/>
                </a:solidFill>
              </a:rPr>
              <a:t>in a contact less </a:t>
            </a:r>
            <a:r>
              <a:rPr sz="2400" spc="-5" dirty="0">
                <a:solidFill>
                  <a:srgbClr val="FF0033"/>
                </a:solidFill>
              </a:rPr>
              <a:t>smart</a:t>
            </a:r>
            <a:r>
              <a:rPr sz="2400" spc="-80" dirty="0">
                <a:solidFill>
                  <a:srgbClr val="FF0033"/>
                </a:solidFill>
              </a:rPr>
              <a:t> </a:t>
            </a:r>
            <a:r>
              <a:rPr sz="2400" dirty="0">
                <a:solidFill>
                  <a:srgbClr val="FF0033"/>
                </a:solidFill>
              </a:rPr>
              <a:t>card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230219" y="3086216"/>
            <a:ext cx="125095" cy="149860"/>
          </a:xfrm>
          <a:custGeom>
            <a:avLst/>
            <a:gdLst/>
            <a:ahLst/>
            <a:cxnLst/>
            <a:rect l="l" t="t" r="r" b="b"/>
            <a:pathLst>
              <a:path w="125095" h="149860">
                <a:moveTo>
                  <a:pt x="124984" y="0"/>
                </a:moveTo>
                <a:lnTo>
                  <a:pt x="0" y="149584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7036" y="2828340"/>
            <a:ext cx="0" cy="768985"/>
          </a:xfrm>
          <a:custGeom>
            <a:avLst/>
            <a:gdLst/>
            <a:ahLst/>
            <a:cxnLst/>
            <a:rect l="l" t="t" r="r" b="b"/>
            <a:pathLst>
              <a:path h="768985">
                <a:moveTo>
                  <a:pt x="0" y="768818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138" y="3563991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0" y="0"/>
                </a:moveTo>
                <a:lnTo>
                  <a:pt x="16747" y="41790"/>
                </a:lnTo>
                <a:lnTo>
                  <a:pt x="24897" y="87561"/>
                </a:lnTo>
                <a:lnTo>
                  <a:pt x="37561" y="41790"/>
                </a:lnTo>
                <a:lnTo>
                  <a:pt x="47586" y="16749"/>
                </a:lnTo>
                <a:lnTo>
                  <a:pt x="20830" y="16749"/>
                </a:lnTo>
                <a:lnTo>
                  <a:pt x="12664" y="8125"/>
                </a:lnTo>
                <a:lnTo>
                  <a:pt x="0" y="0"/>
                </a:lnTo>
                <a:close/>
              </a:path>
              <a:path w="54610" h="87629">
                <a:moveTo>
                  <a:pt x="54292" y="0"/>
                </a:moveTo>
                <a:lnTo>
                  <a:pt x="41644" y="8125"/>
                </a:lnTo>
                <a:lnTo>
                  <a:pt x="29395" y="16749"/>
                </a:lnTo>
                <a:lnTo>
                  <a:pt x="47586" y="16749"/>
                </a:lnTo>
                <a:lnTo>
                  <a:pt x="54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138" y="3563991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0" y="0"/>
                </a:moveTo>
                <a:lnTo>
                  <a:pt x="16747" y="41790"/>
                </a:lnTo>
                <a:lnTo>
                  <a:pt x="24897" y="87561"/>
                </a:lnTo>
                <a:lnTo>
                  <a:pt x="37561" y="41790"/>
                </a:lnTo>
                <a:lnTo>
                  <a:pt x="54292" y="0"/>
                </a:lnTo>
                <a:lnTo>
                  <a:pt x="41644" y="8125"/>
                </a:lnTo>
                <a:lnTo>
                  <a:pt x="29395" y="16749"/>
                </a:lnTo>
                <a:lnTo>
                  <a:pt x="20830" y="16749"/>
                </a:lnTo>
                <a:lnTo>
                  <a:pt x="12664" y="8125"/>
                </a:lnTo>
                <a:lnTo>
                  <a:pt x="0" y="0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138" y="2770132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30">
                <a:moveTo>
                  <a:pt x="24897" y="0"/>
                </a:moveTo>
                <a:lnTo>
                  <a:pt x="16747" y="45605"/>
                </a:lnTo>
                <a:lnTo>
                  <a:pt x="0" y="87064"/>
                </a:lnTo>
                <a:lnTo>
                  <a:pt x="12664" y="78938"/>
                </a:lnTo>
                <a:lnTo>
                  <a:pt x="20830" y="70646"/>
                </a:lnTo>
                <a:lnTo>
                  <a:pt x="47667" y="70646"/>
                </a:lnTo>
                <a:lnTo>
                  <a:pt x="37561" y="45605"/>
                </a:lnTo>
                <a:lnTo>
                  <a:pt x="24897" y="0"/>
                </a:lnTo>
                <a:close/>
              </a:path>
              <a:path w="54610" h="87630">
                <a:moveTo>
                  <a:pt x="47667" y="70646"/>
                </a:moveTo>
                <a:lnTo>
                  <a:pt x="29395" y="70646"/>
                </a:lnTo>
                <a:lnTo>
                  <a:pt x="41644" y="78938"/>
                </a:lnTo>
                <a:lnTo>
                  <a:pt x="54292" y="87064"/>
                </a:lnTo>
                <a:lnTo>
                  <a:pt x="47667" y="70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138" y="2770132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30">
                <a:moveTo>
                  <a:pt x="0" y="87064"/>
                </a:moveTo>
                <a:lnTo>
                  <a:pt x="16747" y="45605"/>
                </a:lnTo>
                <a:lnTo>
                  <a:pt x="24897" y="0"/>
                </a:lnTo>
                <a:lnTo>
                  <a:pt x="37561" y="45605"/>
                </a:lnTo>
                <a:lnTo>
                  <a:pt x="54292" y="87064"/>
                </a:lnTo>
                <a:lnTo>
                  <a:pt x="41644" y="78938"/>
                </a:lnTo>
                <a:lnTo>
                  <a:pt x="29395" y="70646"/>
                </a:lnTo>
                <a:lnTo>
                  <a:pt x="20830" y="70646"/>
                </a:lnTo>
                <a:lnTo>
                  <a:pt x="12664" y="78938"/>
                </a:lnTo>
                <a:lnTo>
                  <a:pt x="0" y="87064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4997" y="3933972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916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4997" y="3855034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4997" y="3776096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585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4997" y="3697158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585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14997" y="3617722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4997" y="3538950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997" y="3460012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4997" y="3381073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4997" y="3302301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916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4997" y="3223363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419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4997" y="3144425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585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4997" y="3064989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4997" y="2986051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4997" y="2907278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916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4997" y="2828340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82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4997" y="277444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43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5217" y="2828340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5">
                <a:moveTo>
                  <a:pt x="0" y="0"/>
                </a:moveTo>
                <a:lnTo>
                  <a:pt x="0" y="448919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5216" y="3305949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50082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5216" y="3385385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585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5216" y="3464323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585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5216" y="3543262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50082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5216" y="3622200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916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75216" y="3700972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50082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45837" y="2828340"/>
            <a:ext cx="54610" cy="91440"/>
          </a:xfrm>
          <a:custGeom>
            <a:avLst/>
            <a:gdLst/>
            <a:ahLst/>
            <a:cxnLst/>
            <a:rect l="l" t="t" r="r" b="b"/>
            <a:pathLst>
              <a:path w="54610" h="91439">
                <a:moveTo>
                  <a:pt x="48080" y="74460"/>
                </a:moveTo>
                <a:lnTo>
                  <a:pt x="33528" y="74460"/>
                </a:lnTo>
                <a:lnTo>
                  <a:pt x="45810" y="78938"/>
                </a:lnTo>
                <a:lnTo>
                  <a:pt x="54276" y="91375"/>
                </a:lnTo>
                <a:lnTo>
                  <a:pt x="48080" y="74460"/>
                </a:lnTo>
                <a:close/>
              </a:path>
              <a:path w="54610" h="91439">
                <a:moveTo>
                  <a:pt x="29378" y="0"/>
                </a:moveTo>
                <a:lnTo>
                  <a:pt x="20913" y="45605"/>
                </a:lnTo>
                <a:lnTo>
                  <a:pt x="0" y="87064"/>
                </a:lnTo>
                <a:lnTo>
                  <a:pt x="12614" y="78938"/>
                </a:lnTo>
                <a:lnTo>
                  <a:pt x="25395" y="74460"/>
                </a:lnTo>
                <a:lnTo>
                  <a:pt x="48080" y="74460"/>
                </a:lnTo>
                <a:lnTo>
                  <a:pt x="37511" y="45605"/>
                </a:lnTo>
                <a:lnTo>
                  <a:pt x="29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45838" y="2828340"/>
            <a:ext cx="54610" cy="91440"/>
          </a:xfrm>
          <a:custGeom>
            <a:avLst/>
            <a:gdLst/>
            <a:ahLst/>
            <a:cxnLst/>
            <a:rect l="l" t="t" r="r" b="b"/>
            <a:pathLst>
              <a:path w="54610" h="91439">
                <a:moveTo>
                  <a:pt x="54276" y="91375"/>
                </a:moveTo>
                <a:lnTo>
                  <a:pt x="37511" y="45605"/>
                </a:lnTo>
                <a:lnTo>
                  <a:pt x="29378" y="0"/>
                </a:lnTo>
                <a:lnTo>
                  <a:pt x="20913" y="45605"/>
                </a:lnTo>
                <a:lnTo>
                  <a:pt x="0" y="87064"/>
                </a:lnTo>
                <a:lnTo>
                  <a:pt x="12614" y="78938"/>
                </a:lnTo>
                <a:lnTo>
                  <a:pt x="25395" y="74460"/>
                </a:lnTo>
                <a:lnTo>
                  <a:pt x="33528" y="74460"/>
                </a:lnTo>
                <a:lnTo>
                  <a:pt x="45810" y="78938"/>
                </a:lnTo>
                <a:lnTo>
                  <a:pt x="54276" y="91375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23044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811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2251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81026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811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60183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9024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18197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703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6212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5053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28" y="37679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2902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743" y="37679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0916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975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50126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8931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07772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6946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5621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4960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23635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0280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81650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60823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39665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1883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97679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76354" y="37679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5552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34369" y="37679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13542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2384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50126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71557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50398" y="37679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29571" y="376797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64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5202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86361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07188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28346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49173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70332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91159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12483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33144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960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4469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75295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5012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96454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17281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5012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38440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59266" y="398388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292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0425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01750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22576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39253" y="39838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27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60412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94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81239" y="39838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27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02398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94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23722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778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44549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778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65708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94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86534" y="39838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27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07693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94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28520" y="39838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27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49678" y="39838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94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70505" y="398388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27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91830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12491" y="398388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292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3815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54642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5012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5801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96628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5012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17786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38945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960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59772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81096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01857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79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23065" y="398388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4981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72856" y="3983889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20814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87036" y="4399641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285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25271" y="4586871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168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26529" y="4765261"/>
            <a:ext cx="1521460" cy="520065"/>
          </a:xfrm>
          <a:custGeom>
            <a:avLst/>
            <a:gdLst/>
            <a:ahLst/>
            <a:cxnLst/>
            <a:rect l="l" t="t" r="r" b="b"/>
            <a:pathLst>
              <a:path w="1521460" h="520064">
                <a:moveTo>
                  <a:pt x="0" y="0"/>
                </a:moveTo>
                <a:lnTo>
                  <a:pt x="1521433" y="0"/>
                </a:lnTo>
                <a:lnTo>
                  <a:pt x="1521433" y="519599"/>
                </a:lnTo>
                <a:lnTo>
                  <a:pt x="0" y="519599"/>
                </a:ln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88818" y="4765261"/>
            <a:ext cx="1076960" cy="861060"/>
          </a:xfrm>
          <a:custGeom>
            <a:avLst/>
            <a:gdLst/>
            <a:ahLst/>
            <a:cxnLst/>
            <a:rect l="l" t="t" r="r" b="b"/>
            <a:pathLst>
              <a:path w="1076960" h="861060">
                <a:moveTo>
                  <a:pt x="0" y="0"/>
                </a:moveTo>
                <a:lnTo>
                  <a:pt x="1076889" y="0"/>
                </a:lnTo>
                <a:lnTo>
                  <a:pt x="1076889" y="860741"/>
                </a:lnTo>
                <a:lnTo>
                  <a:pt x="0" y="860741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87036" y="4133639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757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62138" y="4079743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24897" y="0"/>
                </a:moveTo>
                <a:lnTo>
                  <a:pt x="16747" y="45605"/>
                </a:lnTo>
                <a:lnTo>
                  <a:pt x="0" y="87064"/>
                </a:lnTo>
                <a:lnTo>
                  <a:pt x="12664" y="78938"/>
                </a:lnTo>
                <a:lnTo>
                  <a:pt x="20830" y="70148"/>
                </a:lnTo>
                <a:lnTo>
                  <a:pt x="45800" y="70148"/>
                </a:lnTo>
                <a:lnTo>
                  <a:pt x="33478" y="45605"/>
                </a:lnTo>
                <a:lnTo>
                  <a:pt x="24897" y="0"/>
                </a:lnTo>
                <a:close/>
              </a:path>
              <a:path w="54610" h="87629">
                <a:moveTo>
                  <a:pt x="45800" y="70148"/>
                </a:moveTo>
                <a:lnTo>
                  <a:pt x="29395" y="70148"/>
                </a:lnTo>
                <a:lnTo>
                  <a:pt x="41644" y="78938"/>
                </a:lnTo>
                <a:lnTo>
                  <a:pt x="54292" y="87064"/>
                </a:lnTo>
                <a:lnTo>
                  <a:pt x="45800" y="70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62138" y="4079743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54292" y="87064"/>
                </a:moveTo>
                <a:lnTo>
                  <a:pt x="33478" y="45605"/>
                </a:lnTo>
                <a:lnTo>
                  <a:pt x="24897" y="0"/>
                </a:lnTo>
                <a:lnTo>
                  <a:pt x="16747" y="45605"/>
                </a:lnTo>
                <a:lnTo>
                  <a:pt x="0" y="87064"/>
                </a:lnTo>
                <a:lnTo>
                  <a:pt x="12664" y="78938"/>
                </a:lnTo>
                <a:lnTo>
                  <a:pt x="20830" y="70148"/>
                </a:lnTo>
                <a:lnTo>
                  <a:pt x="29395" y="70148"/>
                </a:lnTo>
                <a:lnTo>
                  <a:pt x="41644" y="78938"/>
                </a:lnTo>
                <a:lnTo>
                  <a:pt x="54292" y="87064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62138" y="4678214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0" y="0"/>
                </a:moveTo>
                <a:lnTo>
                  <a:pt x="16747" y="41343"/>
                </a:lnTo>
                <a:lnTo>
                  <a:pt x="24897" y="87047"/>
                </a:lnTo>
                <a:lnTo>
                  <a:pt x="33478" y="41343"/>
                </a:lnTo>
                <a:lnTo>
                  <a:pt x="46077" y="16318"/>
                </a:lnTo>
                <a:lnTo>
                  <a:pt x="20830" y="16318"/>
                </a:lnTo>
                <a:lnTo>
                  <a:pt x="12664" y="12504"/>
                </a:lnTo>
                <a:lnTo>
                  <a:pt x="0" y="0"/>
                </a:lnTo>
                <a:close/>
              </a:path>
              <a:path w="54610" h="87629">
                <a:moveTo>
                  <a:pt x="54292" y="0"/>
                </a:moveTo>
                <a:lnTo>
                  <a:pt x="41644" y="12504"/>
                </a:lnTo>
                <a:lnTo>
                  <a:pt x="29395" y="16318"/>
                </a:lnTo>
                <a:lnTo>
                  <a:pt x="46077" y="16318"/>
                </a:lnTo>
                <a:lnTo>
                  <a:pt x="54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62138" y="4678214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54292" y="0"/>
                </a:moveTo>
                <a:lnTo>
                  <a:pt x="33478" y="41343"/>
                </a:lnTo>
                <a:lnTo>
                  <a:pt x="24897" y="87047"/>
                </a:lnTo>
                <a:lnTo>
                  <a:pt x="16747" y="41343"/>
                </a:lnTo>
                <a:lnTo>
                  <a:pt x="0" y="0"/>
                </a:lnTo>
                <a:lnTo>
                  <a:pt x="12664" y="12504"/>
                </a:lnTo>
                <a:lnTo>
                  <a:pt x="20830" y="16318"/>
                </a:lnTo>
                <a:lnTo>
                  <a:pt x="29395" y="16318"/>
                </a:lnTo>
                <a:lnTo>
                  <a:pt x="41644" y="12504"/>
                </a:lnTo>
                <a:lnTo>
                  <a:pt x="54292" y="0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55527" y="3647241"/>
            <a:ext cx="1268095" cy="433070"/>
          </a:xfrm>
          <a:custGeom>
            <a:avLst/>
            <a:gdLst/>
            <a:ahLst/>
            <a:cxnLst/>
            <a:rect l="l" t="t" r="r" b="b"/>
            <a:pathLst>
              <a:path w="1268095" h="433070">
                <a:moveTo>
                  <a:pt x="0" y="0"/>
                </a:moveTo>
                <a:lnTo>
                  <a:pt x="1267517" y="0"/>
                </a:lnTo>
                <a:lnTo>
                  <a:pt x="1267517" y="432501"/>
                </a:lnTo>
                <a:lnTo>
                  <a:pt x="0" y="432501"/>
                </a:ln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25271" y="45868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90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68048" y="498126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68048" y="499812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68048" y="5010649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-2041" y="4079"/>
                </a:moveTo>
                <a:lnTo>
                  <a:pt x="2041" y="4079"/>
                </a:lnTo>
              </a:path>
            </a:pathLst>
          </a:custGeom>
          <a:ln w="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68048" y="502696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68048" y="504383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68048" y="507267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62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68048" y="50726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348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68048" y="526854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898"/>
                </a:moveTo>
                <a:lnTo>
                  <a:pt x="2041" y="1898"/>
                </a:lnTo>
              </a:path>
            </a:pathLst>
          </a:custGeom>
          <a:ln w="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68048" y="5280515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68048" y="5297381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68048" y="5309885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-2041" y="4079"/>
                </a:moveTo>
                <a:lnTo>
                  <a:pt x="2041" y="4079"/>
                </a:lnTo>
              </a:path>
            </a:pathLst>
          </a:custGeom>
          <a:ln w="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68048" y="5326750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68048" y="534306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68048" y="535558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68048" y="5372455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68048" y="538442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06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68048" y="5401294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68048" y="541815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68048" y="5430680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898"/>
                </a:moveTo>
                <a:lnTo>
                  <a:pt x="2041" y="1898"/>
                </a:lnTo>
              </a:path>
            </a:pathLst>
          </a:custGeom>
          <a:ln w="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42818" y="5405639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5" h="91439">
                <a:moveTo>
                  <a:pt x="0" y="0"/>
                </a:moveTo>
                <a:lnTo>
                  <a:pt x="16764" y="41359"/>
                </a:lnTo>
                <a:lnTo>
                  <a:pt x="25229" y="91409"/>
                </a:lnTo>
                <a:lnTo>
                  <a:pt x="33362" y="41359"/>
                </a:lnTo>
                <a:lnTo>
                  <a:pt x="43505" y="16334"/>
                </a:lnTo>
                <a:lnTo>
                  <a:pt x="20747" y="16334"/>
                </a:lnTo>
                <a:lnTo>
                  <a:pt x="8465" y="12520"/>
                </a:lnTo>
                <a:lnTo>
                  <a:pt x="0" y="0"/>
                </a:lnTo>
                <a:close/>
              </a:path>
              <a:path w="50165" h="91439">
                <a:moveTo>
                  <a:pt x="50126" y="0"/>
                </a:moveTo>
                <a:lnTo>
                  <a:pt x="41661" y="12520"/>
                </a:lnTo>
                <a:lnTo>
                  <a:pt x="29378" y="16334"/>
                </a:lnTo>
                <a:lnTo>
                  <a:pt x="43505" y="16334"/>
                </a:lnTo>
                <a:lnTo>
                  <a:pt x="50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42818" y="5405639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5" h="91439">
                <a:moveTo>
                  <a:pt x="50126" y="0"/>
                </a:moveTo>
                <a:lnTo>
                  <a:pt x="33362" y="41359"/>
                </a:lnTo>
                <a:lnTo>
                  <a:pt x="25229" y="91409"/>
                </a:lnTo>
                <a:lnTo>
                  <a:pt x="16764" y="41359"/>
                </a:lnTo>
                <a:lnTo>
                  <a:pt x="0" y="0"/>
                </a:lnTo>
                <a:lnTo>
                  <a:pt x="8465" y="12520"/>
                </a:lnTo>
                <a:lnTo>
                  <a:pt x="20747" y="16334"/>
                </a:lnTo>
                <a:lnTo>
                  <a:pt x="29378" y="16334"/>
                </a:lnTo>
                <a:lnTo>
                  <a:pt x="41661" y="12520"/>
                </a:lnTo>
                <a:lnTo>
                  <a:pt x="50126" y="0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52509" y="4981263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6915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52509" y="5056337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75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52509" y="5072672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52509" y="508953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52509" y="5102042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52509" y="5118908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52509" y="51308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06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52509" y="5147747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52509" y="516461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52509" y="5176585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52509" y="5193451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52509" y="520597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-2041" y="4079"/>
                </a:moveTo>
                <a:lnTo>
                  <a:pt x="2041" y="4079"/>
                </a:lnTo>
              </a:path>
            </a:pathLst>
          </a:custGeom>
          <a:ln w="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52509" y="5222837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898"/>
                </a:moveTo>
                <a:lnTo>
                  <a:pt x="2041" y="1898"/>
                </a:lnTo>
              </a:path>
            </a:pathLst>
          </a:custGeom>
          <a:ln w="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452509" y="5239156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52509" y="5251676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452509" y="526854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898"/>
                </a:moveTo>
                <a:lnTo>
                  <a:pt x="2041" y="1898"/>
                </a:lnTo>
              </a:path>
            </a:pathLst>
          </a:custGeom>
          <a:ln w="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52509" y="528051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689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52509" y="5297381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72"/>
                </a:moveTo>
                <a:lnTo>
                  <a:pt x="2041" y="2172"/>
                </a:lnTo>
              </a:path>
            </a:pathLst>
          </a:custGeom>
          <a:ln w="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52509" y="5314246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898"/>
                </a:moveTo>
                <a:lnTo>
                  <a:pt x="2041" y="1898"/>
                </a:lnTo>
              </a:path>
            </a:pathLst>
          </a:custGeom>
          <a:ln w="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52509" y="5326750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2041" y="1907"/>
                </a:moveTo>
                <a:lnTo>
                  <a:pt x="2041" y="1907"/>
                </a:lnTo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52509" y="534306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-2041" y="2180"/>
                </a:moveTo>
                <a:lnTo>
                  <a:pt x="2041" y="2180"/>
                </a:lnTo>
              </a:path>
            </a:pathLst>
          </a:custGeom>
          <a:ln w="4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52509" y="5355589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-2041" y="4079"/>
                </a:moveTo>
                <a:lnTo>
                  <a:pt x="2041" y="4079"/>
                </a:lnTo>
              </a:path>
            </a:pathLst>
          </a:custGeom>
          <a:ln w="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36005" y="4765261"/>
            <a:ext cx="603250" cy="561975"/>
          </a:xfrm>
          <a:custGeom>
            <a:avLst/>
            <a:gdLst/>
            <a:ahLst/>
            <a:cxnLst/>
            <a:rect l="l" t="t" r="r" b="b"/>
            <a:pathLst>
              <a:path w="603250" h="561975">
                <a:moveTo>
                  <a:pt x="0" y="0"/>
                </a:moveTo>
                <a:lnTo>
                  <a:pt x="602845" y="0"/>
                </a:lnTo>
                <a:lnTo>
                  <a:pt x="602845" y="561489"/>
                </a:lnTo>
                <a:lnTo>
                  <a:pt x="0" y="561489"/>
                </a:ln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43735" y="5513366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125930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69676" y="5488342"/>
            <a:ext cx="92075" cy="54610"/>
          </a:xfrm>
          <a:custGeom>
            <a:avLst/>
            <a:gdLst/>
            <a:ahLst/>
            <a:cxnLst/>
            <a:rect l="l" t="t" r="r" b="b"/>
            <a:pathLst>
              <a:path w="92075" h="54610">
                <a:moveTo>
                  <a:pt x="0" y="0"/>
                </a:moveTo>
                <a:lnTo>
                  <a:pt x="12614" y="12520"/>
                </a:lnTo>
                <a:lnTo>
                  <a:pt x="16598" y="21227"/>
                </a:lnTo>
                <a:lnTo>
                  <a:pt x="16598" y="29386"/>
                </a:lnTo>
                <a:lnTo>
                  <a:pt x="12614" y="41906"/>
                </a:lnTo>
                <a:lnTo>
                  <a:pt x="0" y="54410"/>
                </a:lnTo>
                <a:lnTo>
                  <a:pt x="41495" y="37545"/>
                </a:lnTo>
                <a:lnTo>
                  <a:pt x="91455" y="25024"/>
                </a:lnTo>
                <a:lnTo>
                  <a:pt x="41495" y="16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69676" y="5488342"/>
            <a:ext cx="92075" cy="54610"/>
          </a:xfrm>
          <a:custGeom>
            <a:avLst/>
            <a:gdLst/>
            <a:ahLst/>
            <a:cxnLst/>
            <a:rect l="l" t="t" r="r" b="b"/>
            <a:pathLst>
              <a:path w="92075" h="54610">
                <a:moveTo>
                  <a:pt x="0" y="54410"/>
                </a:moveTo>
                <a:lnTo>
                  <a:pt x="41495" y="37545"/>
                </a:lnTo>
                <a:lnTo>
                  <a:pt x="91455" y="25024"/>
                </a:lnTo>
                <a:lnTo>
                  <a:pt x="41495" y="16865"/>
                </a:lnTo>
                <a:lnTo>
                  <a:pt x="0" y="0"/>
                </a:lnTo>
                <a:lnTo>
                  <a:pt x="12614" y="12520"/>
                </a:lnTo>
                <a:lnTo>
                  <a:pt x="16598" y="21227"/>
                </a:lnTo>
                <a:lnTo>
                  <a:pt x="16598" y="29386"/>
                </a:lnTo>
                <a:lnTo>
                  <a:pt x="12614" y="41906"/>
                </a:lnTo>
                <a:lnTo>
                  <a:pt x="0" y="54410"/>
                </a:lnTo>
                <a:close/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27295" y="5326750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776960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2397" y="6070511"/>
            <a:ext cx="53975" cy="91440"/>
          </a:xfrm>
          <a:custGeom>
            <a:avLst/>
            <a:gdLst/>
            <a:ahLst/>
            <a:cxnLst/>
            <a:rect l="l" t="t" r="r" b="b"/>
            <a:pathLst>
              <a:path w="53975" h="91439">
                <a:moveTo>
                  <a:pt x="0" y="0"/>
                </a:moveTo>
                <a:lnTo>
                  <a:pt x="16764" y="41359"/>
                </a:lnTo>
                <a:lnTo>
                  <a:pt x="24897" y="91409"/>
                </a:lnTo>
                <a:lnTo>
                  <a:pt x="37677" y="45704"/>
                </a:lnTo>
                <a:lnTo>
                  <a:pt x="47941" y="16865"/>
                </a:lnTo>
                <a:lnTo>
                  <a:pt x="20913" y="16865"/>
                </a:lnTo>
                <a:lnTo>
                  <a:pt x="12780" y="12520"/>
                </a:lnTo>
                <a:lnTo>
                  <a:pt x="0" y="0"/>
                </a:lnTo>
                <a:close/>
              </a:path>
              <a:path w="53975" h="91439">
                <a:moveTo>
                  <a:pt x="53944" y="0"/>
                </a:moveTo>
                <a:lnTo>
                  <a:pt x="41661" y="12520"/>
                </a:lnTo>
                <a:lnTo>
                  <a:pt x="33196" y="16865"/>
                </a:lnTo>
                <a:lnTo>
                  <a:pt x="47941" y="16865"/>
                </a:lnTo>
                <a:lnTo>
                  <a:pt x="53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02398" y="6070511"/>
            <a:ext cx="53975" cy="91440"/>
          </a:xfrm>
          <a:custGeom>
            <a:avLst/>
            <a:gdLst/>
            <a:ahLst/>
            <a:cxnLst/>
            <a:rect l="l" t="t" r="r" b="b"/>
            <a:pathLst>
              <a:path w="53975" h="91439">
                <a:moveTo>
                  <a:pt x="0" y="0"/>
                </a:moveTo>
                <a:lnTo>
                  <a:pt x="16764" y="41359"/>
                </a:lnTo>
                <a:lnTo>
                  <a:pt x="24897" y="91409"/>
                </a:lnTo>
                <a:lnTo>
                  <a:pt x="37677" y="45704"/>
                </a:lnTo>
                <a:lnTo>
                  <a:pt x="53944" y="0"/>
                </a:lnTo>
                <a:lnTo>
                  <a:pt x="41661" y="12520"/>
                </a:lnTo>
                <a:lnTo>
                  <a:pt x="33196" y="16865"/>
                </a:lnTo>
                <a:lnTo>
                  <a:pt x="20913" y="16865"/>
                </a:lnTo>
                <a:lnTo>
                  <a:pt x="12780" y="12520"/>
                </a:lnTo>
                <a:lnTo>
                  <a:pt x="0" y="0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43735" y="538442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299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18838" y="5326750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4" h="91439">
                <a:moveTo>
                  <a:pt x="24897" y="0"/>
                </a:moveTo>
                <a:lnTo>
                  <a:pt x="16266" y="49518"/>
                </a:lnTo>
                <a:lnTo>
                  <a:pt x="0" y="91409"/>
                </a:lnTo>
                <a:lnTo>
                  <a:pt x="8133" y="78888"/>
                </a:lnTo>
                <a:lnTo>
                  <a:pt x="20415" y="74543"/>
                </a:lnTo>
                <a:lnTo>
                  <a:pt x="43045" y="74543"/>
                </a:lnTo>
                <a:lnTo>
                  <a:pt x="33030" y="49518"/>
                </a:lnTo>
                <a:lnTo>
                  <a:pt x="24897" y="0"/>
                </a:lnTo>
                <a:close/>
              </a:path>
              <a:path w="50164" h="91439">
                <a:moveTo>
                  <a:pt x="43045" y="74543"/>
                </a:moveTo>
                <a:lnTo>
                  <a:pt x="29046" y="74543"/>
                </a:lnTo>
                <a:lnTo>
                  <a:pt x="41163" y="78888"/>
                </a:lnTo>
                <a:lnTo>
                  <a:pt x="49794" y="91409"/>
                </a:lnTo>
                <a:lnTo>
                  <a:pt x="43045" y="74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18838" y="5326750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4" h="91439">
                <a:moveTo>
                  <a:pt x="49794" y="91409"/>
                </a:moveTo>
                <a:lnTo>
                  <a:pt x="33030" y="49518"/>
                </a:lnTo>
                <a:lnTo>
                  <a:pt x="24897" y="0"/>
                </a:lnTo>
                <a:lnTo>
                  <a:pt x="16266" y="49518"/>
                </a:lnTo>
                <a:lnTo>
                  <a:pt x="0" y="91409"/>
                </a:lnTo>
                <a:lnTo>
                  <a:pt x="8133" y="78888"/>
                </a:lnTo>
                <a:lnTo>
                  <a:pt x="20415" y="74543"/>
                </a:lnTo>
                <a:lnTo>
                  <a:pt x="29046" y="74543"/>
                </a:lnTo>
                <a:lnTo>
                  <a:pt x="41163" y="78888"/>
                </a:lnTo>
                <a:lnTo>
                  <a:pt x="49794" y="91409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43554" y="5497048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452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52833" y="545134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69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90510" y="5380614"/>
            <a:ext cx="120650" cy="20955"/>
          </a:xfrm>
          <a:custGeom>
            <a:avLst/>
            <a:gdLst/>
            <a:ahLst/>
            <a:cxnLst/>
            <a:rect l="l" t="t" r="r" b="b"/>
            <a:pathLst>
              <a:path w="120650" h="20954">
                <a:moveTo>
                  <a:pt x="120336" y="3814"/>
                </a:moveTo>
                <a:lnTo>
                  <a:pt x="116353" y="3814"/>
                </a:lnTo>
                <a:lnTo>
                  <a:pt x="112203" y="3814"/>
                </a:lnTo>
                <a:lnTo>
                  <a:pt x="108054" y="3814"/>
                </a:lnTo>
                <a:lnTo>
                  <a:pt x="108054" y="0"/>
                </a:lnTo>
                <a:lnTo>
                  <a:pt x="103572" y="0"/>
                </a:lnTo>
                <a:lnTo>
                  <a:pt x="99589" y="0"/>
                </a:lnTo>
                <a:lnTo>
                  <a:pt x="95439" y="0"/>
                </a:lnTo>
                <a:lnTo>
                  <a:pt x="91455" y="0"/>
                </a:lnTo>
                <a:lnTo>
                  <a:pt x="87306" y="0"/>
                </a:lnTo>
                <a:lnTo>
                  <a:pt x="82824" y="0"/>
                </a:lnTo>
                <a:lnTo>
                  <a:pt x="78675" y="0"/>
                </a:lnTo>
                <a:lnTo>
                  <a:pt x="74691" y="0"/>
                </a:lnTo>
                <a:lnTo>
                  <a:pt x="70542" y="0"/>
                </a:lnTo>
                <a:lnTo>
                  <a:pt x="66392" y="0"/>
                </a:lnTo>
                <a:lnTo>
                  <a:pt x="62409" y="0"/>
                </a:lnTo>
                <a:lnTo>
                  <a:pt x="57927" y="0"/>
                </a:lnTo>
                <a:lnTo>
                  <a:pt x="57927" y="3814"/>
                </a:lnTo>
                <a:lnTo>
                  <a:pt x="53778" y="3814"/>
                </a:lnTo>
                <a:lnTo>
                  <a:pt x="49794" y="3814"/>
                </a:lnTo>
                <a:lnTo>
                  <a:pt x="45644" y="3814"/>
                </a:lnTo>
                <a:lnTo>
                  <a:pt x="41495" y="3814"/>
                </a:lnTo>
                <a:lnTo>
                  <a:pt x="37013" y="3814"/>
                </a:lnTo>
                <a:lnTo>
                  <a:pt x="37013" y="8159"/>
                </a:lnTo>
                <a:lnTo>
                  <a:pt x="24897" y="8159"/>
                </a:lnTo>
                <a:lnTo>
                  <a:pt x="24897" y="12520"/>
                </a:lnTo>
                <a:lnTo>
                  <a:pt x="16266" y="12520"/>
                </a:lnTo>
                <a:lnTo>
                  <a:pt x="16266" y="16334"/>
                </a:lnTo>
                <a:lnTo>
                  <a:pt x="8133" y="16334"/>
                </a:lnTo>
                <a:lnTo>
                  <a:pt x="8133" y="20679"/>
                </a:lnTo>
                <a:lnTo>
                  <a:pt x="3983" y="20679"/>
                </a:lnTo>
                <a:lnTo>
                  <a:pt x="0" y="20679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06777" y="5617296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46142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52833" y="5550912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69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52833" y="5500862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137266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52833" y="5363748"/>
            <a:ext cx="391160" cy="266065"/>
          </a:xfrm>
          <a:custGeom>
            <a:avLst/>
            <a:gdLst/>
            <a:ahLst/>
            <a:cxnLst/>
            <a:rect l="l" t="t" r="r" b="b"/>
            <a:pathLst>
              <a:path w="391159" h="266064">
                <a:moveTo>
                  <a:pt x="20913" y="0"/>
                </a:moveTo>
                <a:lnTo>
                  <a:pt x="365823" y="0"/>
                </a:lnTo>
                <a:lnTo>
                  <a:pt x="369973" y="0"/>
                </a:lnTo>
                <a:lnTo>
                  <a:pt x="374454" y="0"/>
                </a:lnTo>
                <a:lnTo>
                  <a:pt x="374454" y="4361"/>
                </a:lnTo>
                <a:lnTo>
                  <a:pt x="378438" y="4361"/>
                </a:lnTo>
                <a:lnTo>
                  <a:pt x="382587" y="4361"/>
                </a:lnTo>
                <a:lnTo>
                  <a:pt x="382587" y="8706"/>
                </a:lnTo>
                <a:lnTo>
                  <a:pt x="386571" y="8706"/>
                </a:lnTo>
                <a:lnTo>
                  <a:pt x="386571" y="12520"/>
                </a:lnTo>
                <a:lnTo>
                  <a:pt x="386571" y="16865"/>
                </a:lnTo>
                <a:lnTo>
                  <a:pt x="390720" y="16865"/>
                </a:lnTo>
                <a:lnTo>
                  <a:pt x="390720" y="20679"/>
                </a:lnTo>
                <a:lnTo>
                  <a:pt x="390720" y="245388"/>
                </a:lnTo>
                <a:lnTo>
                  <a:pt x="390720" y="249733"/>
                </a:lnTo>
                <a:lnTo>
                  <a:pt x="390720" y="253547"/>
                </a:lnTo>
                <a:lnTo>
                  <a:pt x="390720" y="253547"/>
                </a:lnTo>
                <a:lnTo>
                  <a:pt x="386571" y="253547"/>
                </a:lnTo>
                <a:lnTo>
                  <a:pt x="386571" y="257892"/>
                </a:lnTo>
                <a:lnTo>
                  <a:pt x="386571" y="262253"/>
                </a:lnTo>
                <a:lnTo>
                  <a:pt x="382587" y="262253"/>
                </a:lnTo>
                <a:lnTo>
                  <a:pt x="382587" y="266068"/>
                </a:lnTo>
                <a:lnTo>
                  <a:pt x="378438" y="266068"/>
                </a:lnTo>
                <a:lnTo>
                  <a:pt x="374454" y="266068"/>
                </a:lnTo>
                <a:lnTo>
                  <a:pt x="369973" y="266068"/>
                </a:lnTo>
                <a:lnTo>
                  <a:pt x="365823" y="266068"/>
                </a:lnTo>
                <a:lnTo>
                  <a:pt x="20913" y="266068"/>
                </a:lnTo>
                <a:lnTo>
                  <a:pt x="16764" y="266068"/>
                </a:lnTo>
                <a:lnTo>
                  <a:pt x="12780" y="266068"/>
                </a:lnTo>
                <a:lnTo>
                  <a:pt x="8299" y="266068"/>
                </a:lnTo>
                <a:lnTo>
                  <a:pt x="8299" y="266068"/>
                </a:lnTo>
                <a:lnTo>
                  <a:pt x="0" y="257892"/>
                </a:lnTo>
                <a:lnTo>
                  <a:pt x="0" y="253547"/>
                </a:lnTo>
                <a:lnTo>
                  <a:pt x="0" y="249733"/>
                </a:lnTo>
                <a:lnTo>
                  <a:pt x="0" y="245388"/>
                </a:lnTo>
                <a:lnTo>
                  <a:pt x="0" y="20679"/>
                </a:lnTo>
                <a:lnTo>
                  <a:pt x="0" y="16865"/>
                </a:lnTo>
                <a:lnTo>
                  <a:pt x="0" y="12520"/>
                </a:lnTo>
                <a:lnTo>
                  <a:pt x="0" y="8706"/>
                </a:lnTo>
                <a:lnTo>
                  <a:pt x="0" y="8706"/>
                </a:lnTo>
                <a:lnTo>
                  <a:pt x="4149" y="8706"/>
                </a:lnTo>
                <a:lnTo>
                  <a:pt x="4149" y="4361"/>
                </a:lnTo>
                <a:lnTo>
                  <a:pt x="8299" y="4361"/>
                </a:lnTo>
                <a:lnTo>
                  <a:pt x="12780" y="4361"/>
                </a:lnTo>
                <a:lnTo>
                  <a:pt x="12780" y="0"/>
                </a:lnTo>
                <a:lnTo>
                  <a:pt x="16764" y="0"/>
                </a:lnTo>
                <a:lnTo>
                  <a:pt x="20913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90510" y="540129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545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52833" y="54388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677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90510" y="5596616"/>
            <a:ext cx="16510" cy="20955"/>
          </a:xfrm>
          <a:custGeom>
            <a:avLst/>
            <a:gdLst/>
            <a:ahLst/>
            <a:cxnLst/>
            <a:rect l="l" t="t" r="r" b="b"/>
            <a:pathLst>
              <a:path w="16510" h="20954">
                <a:moveTo>
                  <a:pt x="0" y="0"/>
                </a:moveTo>
                <a:lnTo>
                  <a:pt x="0" y="4361"/>
                </a:lnTo>
                <a:lnTo>
                  <a:pt x="0" y="8159"/>
                </a:lnTo>
                <a:lnTo>
                  <a:pt x="0" y="12520"/>
                </a:lnTo>
                <a:lnTo>
                  <a:pt x="0" y="16865"/>
                </a:lnTo>
                <a:lnTo>
                  <a:pt x="3983" y="16865"/>
                </a:lnTo>
                <a:lnTo>
                  <a:pt x="3983" y="20679"/>
                </a:lnTo>
                <a:lnTo>
                  <a:pt x="8133" y="20679"/>
                </a:lnTo>
                <a:lnTo>
                  <a:pt x="12116" y="20679"/>
                </a:lnTo>
                <a:lnTo>
                  <a:pt x="16266" y="20679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90510" y="550520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91409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90510" y="545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18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601893" y="540129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545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7611" y="540563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838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64791" y="540563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838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481555" y="5613482"/>
            <a:ext cx="58419" cy="3810"/>
          </a:xfrm>
          <a:custGeom>
            <a:avLst/>
            <a:gdLst/>
            <a:ahLst/>
            <a:cxnLst/>
            <a:rect l="l" t="t" r="r" b="b"/>
            <a:pathLst>
              <a:path w="58420" h="3810">
                <a:moveTo>
                  <a:pt x="0" y="0"/>
                </a:moveTo>
                <a:lnTo>
                  <a:pt x="3983" y="0"/>
                </a:lnTo>
                <a:lnTo>
                  <a:pt x="3983" y="3814"/>
                </a:lnTo>
                <a:lnTo>
                  <a:pt x="8465" y="3814"/>
                </a:lnTo>
                <a:lnTo>
                  <a:pt x="12614" y="3814"/>
                </a:lnTo>
                <a:lnTo>
                  <a:pt x="16598" y="3814"/>
                </a:lnTo>
                <a:lnTo>
                  <a:pt x="20747" y="3814"/>
                </a:lnTo>
                <a:lnTo>
                  <a:pt x="24897" y="3814"/>
                </a:lnTo>
                <a:lnTo>
                  <a:pt x="28880" y="3814"/>
                </a:lnTo>
                <a:lnTo>
                  <a:pt x="33362" y="3814"/>
                </a:lnTo>
                <a:lnTo>
                  <a:pt x="37511" y="3814"/>
                </a:lnTo>
                <a:lnTo>
                  <a:pt x="41495" y="3814"/>
                </a:lnTo>
                <a:lnTo>
                  <a:pt x="45644" y="3814"/>
                </a:lnTo>
                <a:lnTo>
                  <a:pt x="49794" y="3814"/>
                </a:lnTo>
                <a:lnTo>
                  <a:pt x="54276" y="3814"/>
                </a:lnTo>
                <a:lnTo>
                  <a:pt x="58259" y="3814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73256" y="5534593"/>
            <a:ext cx="29209" cy="3810"/>
          </a:xfrm>
          <a:custGeom>
            <a:avLst/>
            <a:gdLst/>
            <a:ahLst/>
            <a:cxnLst/>
            <a:rect l="l" t="t" r="r" b="b"/>
            <a:pathLst>
              <a:path w="29209" h="3810">
                <a:moveTo>
                  <a:pt x="29046" y="3814"/>
                </a:moveTo>
                <a:lnTo>
                  <a:pt x="24897" y="3814"/>
                </a:lnTo>
                <a:lnTo>
                  <a:pt x="24897" y="0"/>
                </a:lnTo>
                <a:lnTo>
                  <a:pt x="20913" y="0"/>
                </a:lnTo>
                <a:lnTo>
                  <a:pt x="16764" y="0"/>
                </a:lnTo>
                <a:lnTo>
                  <a:pt x="12282" y="0"/>
                </a:lnTo>
                <a:lnTo>
                  <a:pt x="8299" y="0"/>
                </a:lnTo>
                <a:lnTo>
                  <a:pt x="4149" y="0"/>
                </a:ln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73256" y="5463864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4149" y="0"/>
                </a:lnTo>
                <a:lnTo>
                  <a:pt x="8299" y="0"/>
                </a:lnTo>
                <a:lnTo>
                  <a:pt x="12282" y="0"/>
                </a:lnTo>
                <a:lnTo>
                  <a:pt x="16764" y="0"/>
                </a:lnTo>
                <a:lnTo>
                  <a:pt x="20913" y="0"/>
                </a:lnTo>
                <a:lnTo>
                  <a:pt x="24897" y="0"/>
                </a:lnTo>
                <a:lnTo>
                  <a:pt x="29046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65202" y="5451344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24897" y="12520"/>
                </a:moveTo>
                <a:lnTo>
                  <a:pt x="24897" y="8159"/>
                </a:lnTo>
                <a:lnTo>
                  <a:pt x="24897" y="3814"/>
                </a:lnTo>
                <a:lnTo>
                  <a:pt x="24897" y="3814"/>
                </a:lnTo>
                <a:lnTo>
                  <a:pt x="16764" y="0"/>
                </a:lnTo>
                <a:lnTo>
                  <a:pt x="12614" y="0"/>
                </a:lnTo>
                <a:lnTo>
                  <a:pt x="8133" y="0"/>
                </a:lnTo>
                <a:lnTo>
                  <a:pt x="3983" y="0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10847" y="5592271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21210"/>
                </a:moveTo>
                <a:lnTo>
                  <a:pt x="4149" y="21210"/>
                </a:lnTo>
                <a:lnTo>
                  <a:pt x="8133" y="21210"/>
                </a:lnTo>
                <a:lnTo>
                  <a:pt x="8133" y="21210"/>
                </a:lnTo>
                <a:lnTo>
                  <a:pt x="8133" y="16865"/>
                </a:lnTo>
                <a:lnTo>
                  <a:pt x="12614" y="16865"/>
                </a:lnTo>
                <a:lnTo>
                  <a:pt x="12614" y="8706"/>
                </a:lnTo>
                <a:lnTo>
                  <a:pt x="16764" y="8706"/>
                </a:lnTo>
                <a:lnTo>
                  <a:pt x="16764" y="4344"/>
                </a:lnTo>
                <a:lnTo>
                  <a:pt x="16764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64791" y="5592271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0" y="4344"/>
                </a:lnTo>
                <a:lnTo>
                  <a:pt x="4481" y="4344"/>
                </a:lnTo>
                <a:lnTo>
                  <a:pt x="4481" y="8706"/>
                </a:lnTo>
                <a:lnTo>
                  <a:pt x="4481" y="12504"/>
                </a:lnTo>
                <a:lnTo>
                  <a:pt x="8465" y="12504"/>
                </a:lnTo>
                <a:lnTo>
                  <a:pt x="8465" y="16865"/>
                </a:lnTo>
                <a:lnTo>
                  <a:pt x="12614" y="16865"/>
                </a:lnTo>
                <a:lnTo>
                  <a:pt x="12614" y="21210"/>
                </a:lnTo>
                <a:lnTo>
                  <a:pt x="16764" y="2121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52920" y="5613482"/>
            <a:ext cx="58419" cy="3810"/>
          </a:xfrm>
          <a:custGeom>
            <a:avLst/>
            <a:gdLst/>
            <a:ahLst/>
            <a:cxnLst/>
            <a:rect l="l" t="t" r="r" b="b"/>
            <a:pathLst>
              <a:path w="58420" h="3810">
                <a:moveTo>
                  <a:pt x="0" y="3814"/>
                </a:moveTo>
                <a:lnTo>
                  <a:pt x="3983" y="3814"/>
                </a:lnTo>
                <a:lnTo>
                  <a:pt x="8133" y="3814"/>
                </a:lnTo>
                <a:lnTo>
                  <a:pt x="12282" y="3814"/>
                </a:lnTo>
                <a:lnTo>
                  <a:pt x="16266" y="3814"/>
                </a:lnTo>
                <a:lnTo>
                  <a:pt x="20415" y="3814"/>
                </a:lnTo>
                <a:lnTo>
                  <a:pt x="24897" y="3814"/>
                </a:lnTo>
                <a:lnTo>
                  <a:pt x="29046" y="3814"/>
                </a:lnTo>
                <a:lnTo>
                  <a:pt x="33030" y="3814"/>
                </a:lnTo>
                <a:lnTo>
                  <a:pt x="37179" y="3814"/>
                </a:lnTo>
                <a:lnTo>
                  <a:pt x="41163" y="3814"/>
                </a:lnTo>
                <a:lnTo>
                  <a:pt x="45644" y="3814"/>
                </a:lnTo>
                <a:lnTo>
                  <a:pt x="49794" y="3814"/>
                </a:lnTo>
                <a:lnTo>
                  <a:pt x="53944" y="3814"/>
                </a:lnTo>
                <a:lnTo>
                  <a:pt x="53944" y="0"/>
                </a:lnTo>
                <a:lnTo>
                  <a:pt x="57927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27611" y="556343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8838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18981" y="5534593"/>
            <a:ext cx="8890" cy="29209"/>
          </a:xfrm>
          <a:custGeom>
            <a:avLst/>
            <a:gdLst/>
            <a:ahLst/>
            <a:cxnLst/>
            <a:rect l="l" t="t" r="r" b="b"/>
            <a:pathLst>
              <a:path w="8889" h="29210">
                <a:moveTo>
                  <a:pt x="8631" y="28838"/>
                </a:moveTo>
                <a:lnTo>
                  <a:pt x="8631" y="24477"/>
                </a:lnTo>
                <a:lnTo>
                  <a:pt x="8631" y="20679"/>
                </a:lnTo>
                <a:lnTo>
                  <a:pt x="8631" y="16318"/>
                </a:lnTo>
                <a:lnTo>
                  <a:pt x="8631" y="11973"/>
                </a:lnTo>
                <a:lnTo>
                  <a:pt x="8631" y="8159"/>
                </a:lnTo>
                <a:lnTo>
                  <a:pt x="8631" y="8159"/>
                </a:lnTo>
                <a:lnTo>
                  <a:pt x="0" y="3814"/>
                </a:lnTo>
                <a:lnTo>
                  <a:pt x="0" y="0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90100" y="5534593"/>
            <a:ext cx="29209" cy="3810"/>
          </a:xfrm>
          <a:custGeom>
            <a:avLst/>
            <a:gdLst/>
            <a:ahLst/>
            <a:cxnLst/>
            <a:rect l="l" t="t" r="r" b="b"/>
            <a:pathLst>
              <a:path w="29210" h="3810">
                <a:moveTo>
                  <a:pt x="28880" y="0"/>
                </a:moveTo>
                <a:lnTo>
                  <a:pt x="24897" y="0"/>
                </a:lnTo>
                <a:lnTo>
                  <a:pt x="20747" y="0"/>
                </a:lnTo>
                <a:lnTo>
                  <a:pt x="16764" y="0"/>
                </a:lnTo>
                <a:lnTo>
                  <a:pt x="12614" y="0"/>
                </a:lnTo>
                <a:lnTo>
                  <a:pt x="8465" y="0"/>
                </a:lnTo>
                <a:lnTo>
                  <a:pt x="8465" y="3814"/>
                </a:lnTo>
                <a:lnTo>
                  <a:pt x="3983" y="3814"/>
                </a:lnTo>
                <a:lnTo>
                  <a:pt x="0" y="3814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65202" y="5538408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0" y="12504"/>
                </a:moveTo>
                <a:lnTo>
                  <a:pt x="3983" y="12504"/>
                </a:lnTo>
                <a:lnTo>
                  <a:pt x="8133" y="12504"/>
                </a:lnTo>
                <a:lnTo>
                  <a:pt x="12614" y="12504"/>
                </a:lnTo>
                <a:lnTo>
                  <a:pt x="12614" y="8159"/>
                </a:lnTo>
                <a:lnTo>
                  <a:pt x="16764" y="8159"/>
                </a:lnTo>
                <a:lnTo>
                  <a:pt x="20747" y="8159"/>
                </a:lnTo>
                <a:lnTo>
                  <a:pt x="20747" y="4344"/>
                </a:lnTo>
                <a:lnTo>
                  <a:pt x="24897" y="4344"/>
                </a:lnTo>
                <a:lnTo>
                  <a:pt x="24897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64791" y="556343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8838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64791" y="5534593"/>
            <a:ext cx="8890" cy="29209"/>
          </a:xfrm>
          <a:custGeom>
            <a:avLst/>
            <a:gdLst/>
            <a:ahLst/>
            <a:cxnLst/>
            <a:rect l="l" t="t" r="r" b="b"/>
            <a:pathLst>
              <a:path w="8889" h="29210">
                <a:moveTo>
                  <a:pt x="8465" y="0"/>
                </a:moveTo>
                <a:lnTo>
                  <a:pt x="8465" y="3814"/>
                </a:lnTo>
                <a:lnTo>
                  <a:pt x="4481" y="3814"/>
                </a:lnTo>
                <a:lnTo>
                  <a:pt x="4481" y="8159"/>
                </a:lnTo>
                <a:lnTo>
                  <a:pt x="4481" y="11973"/>
                </a:lnTo>
                <a:lnTo>
                  <a:pt x="0" y="11973"/>
                </a:lnTo>
                <a:lnTo>
                  <a:pt x="0" y="16318"/>
                </a:lnTo>
                <a:lnTo>
                  <a:pt x="0" y="20679"/>
                </a:lnTo>
                <a:lnTo>
                  <a:pt x="0" y="24477"/>
                </a:lnTo>
                <a:lnTo>
                  <a:pt x="0" y="28838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90100" y="5463864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3983" y="0"/>
                </a:lnTo>
                <a:lnTo>
                  <a:pt x="8465" y="0"/>
                </a:lnTo>
                <a:lnTo>
                  <a:pt x="12614" y="0"/>
                </a:lnTo>
                <a:lnTo>
                  <a:pt x="16764" y="0"/>
                </a:lnTo>
                <a:lnTo>
                  <a:pt x="20747" y="0"/>
                </a:lnTo>
                <a:lnTo>
                  <a:pt x="24897" y="0"/>
                </a:lnTo>
                <a:lnTo>
                  <a:pt x="2888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18981" y="5434478"/>
            <a:ext cx="8890" cy="29845"/>
          </a:xfrm>
          <a:custGeom>
            <a:avLst/>
            <a:gdLst/>
            <a:ahLst/>
            <a:cxnLst/>
            <a:rect l="l" t="t" r="r" b="b"/>
            <a:pathLst>
              <a:path w="8889" h="29845">
                <a:moveTo>
                  <a:pt x="0" y="29386"/>
                </a:moveTo>
                <a:lnTo>
                  <a:pt x="0" y="25024"/>
                </a:lnTo>
                <a:lnTo>
                  <a:pt x="4481" y="25024"/>
                </a:lnTo>
                <a:lnTo>
                  <a:pt x="4481" y="20679"/>
                </a:lnTo>
                <a:lnTo>
                  <a:pt x="8631" y="20679"/>
                </a:lnTo>
                <a:lnTo>
                  <a:pt x="8631" y="16865"/>
                </a:lnTo>
                <a:lnTo>
                  <a:pt x="8631" y="12520"/>
                </a:lnTo>
                <a:lnTo>
                  <a:pt x="8631" y="8159"/>
                </a:lnTo>
                <a:lnTo>
                  <a:pt x="8631" y="4361"/>
                </a:lnTo>
                <a:lnTo>
                  <a:pt x="8631" y="0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90100" y="5463864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543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64791" y="5434478"/>
            <a:ext cx="8890" cy="29845"/>
          </a:xfrm>
          <a:custGeom>
            <a:avLst/>
            <a:gdLst/>
            <a:ahLst/>
            <a:cxnLst/>
            <a:rect l="l" t="t" r="r" b="b"/>
            <a:pathLst>
              <a:path w="8889" h="29845">
                <a:moveTo>
                  <a:pt x="0" y="0"/>
                </a:moveTo>
                <a:lnTo>
                  <a:pt x="0" y="4361"/>
                </a:lnTo>
                <a:lnTo>
                  <a:pt x="0" y="8159"/>
                </a:lnTo>
                <a:lnTo>
                  <a:pt x="0" y="12520"/>
                </a:lnTo>
                <a:lnTo>
                  <a:pt x="0" y="16865"/>
                </a:lnTo>
                <a:lnTo>
                  <a:pt x="0" y="20679"/>
                </a:lnTo>
                <a:lnTo>
                  <a:pt x="4481" y="20679"/>
                </a:lnTo>
                <a:lnTo>
                  <a:pt x="4481" y="25024"/>
                </a:lnTo>
                <a:lnTo>
                  <a:pt x="8465" y="25024"/>
                </a:lnTo>
                <a:lnTo>
                  <a:pt x="8465" y="29386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31350" y="545134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11220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01893" y="5438839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66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502303" y="5451344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09" h="12700">
                <a:moveTo>
                  <a:pt x="29046" y="0"/>
                </a:moveTo>
                <a:lnTo>
                  <a:pt x="24897" y="0"/>
                </a:lnTo>
                <a:lnTo>
                  <a:pt x="20747" y="0"/>
                </a:lnTo>
                <a:lnTo>
                  <a:pt x="16764" y="0"/>
                </a:lnTo>
                <a:lnTo>
                  <a:pt x="12614" y="0"/>
                </a:lnTo>
                <a:lnTo>
                  <a:pt x="8133" y="0"/>
                </a:lnTo>
                <a:lnTo>
                  <a:pt x="8133" y="0"/>
                </a:lnTo>
                <a:lnTo>
                  <a:pt x="8133" y="3814"/>
                </a:lnTo>
                <a:lnTo>
                  <a:pt x="4149" y="3814"/>
                </a:lnTo>
                <a:lnTo>
                  <a:pt x="4149" y="8159"/>
                </a:lnTo>
                <a:lnTo>
                  <a:pt x="0" y="8159"/>
                </a:lnTo>
                <a:lnTo>
                  <a:pt x="0" y="1252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89610" y="5596616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4">
                <a:moveTo>
                  <a:pt x="0" y="20679"/>
                </a:moveTo>
                <a:lnTo>
                  <a:pt x="4149" y="20679"/>
                </a:lnTo>
                <a:lnTo>
                  <a:pt x="8299" y="20679"/>
                </a:lnTo>
                <a:lnTo>
                  <a:pt x="8299" y="20679"/>
                </a:lnTo>
                <a:lnTo>
                  <a:pt x="8299" y="16865"/>
                </a:lnTo>
                <a:lnTo>
                  <a:pt x="12282" y="16865"/>
                </a:lnTo>
                <a:lnTo>
                  <a:pt x="12282" y="12520"/>
                </a:lnTo>
                <a:lnTo>
                  <a:pt x="12282" y="8159"/>
                </a:lnTo>
                <a:lnTo>
                  <a:pt x="12282" y="4361"/>
                </a:lnTo>
                <a:lnTo>
                  <a:pt x="12282" y="0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39815" y="561729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31350" y="5550912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11220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02303" y="550086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5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601893" y="550520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91409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02303" y="5538408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0" y="0"/>
                </a:moveTo>
                <a:lnTo>
                  <a:pt x="0" y="4344"/>
                </a:lnTo>
                <a:lnTo>
                  <a:pt x="0" y="4344"/>
                </a:lnTo>
                <a:lnTo>
                  <a:pt x="4149" y="4344"/>
                </a:lnTo>
                <a:lnTo>
                  <a:pt x="4149" y="8159"/>
                </a:lnTo>
                <a:lnTo>
                  <a:pt x="8133" y="8159"/>
                </a:lnTo>
                <a:lnTo>
                  <a:pt x="12614" y="8159"/>
                </a:lnTo>
                <a:lnTo>
                  <a:pt x="12614" y="12504"/>
                </a:lnTo>
                <a:lnTo>
                  <a:pt x="16764" y="12504"/>
                </a:lnTo>
                <a:lnTo>
                  <a:pt x="20747" y="12504"/>
                </a:lnTo>
                <a:lnTo>
                  <a:pt x="24897" y="12504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502303" y="5463864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543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601893" y="545134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18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81555" y="5380614"/>
            <a:ext cx="120650" cy="20955"/>
          </a:xfrm>
          <a:custGeom>
            <a:avLst/>
            <a:gdLst/>
            <a:ahLst/>
            <a:cxnLst/>
            <a:rect l="l" t="t" r="r" b="b"/>
            <a:pathLst>
              <a:path w="120650" h="20954">
                <a:moveTo>
                  <a:pt x="120336" y="20679"/>
                </a:moveTo>
                <a:lnTo>
                  <a:pt x="116353" y="20679"/>
                </a:lnTo>
                <a:lnTo>
                  <a:pt x="112203" y="20679"/>
                </a:lnTo>
                <a:lnTo>
                  <a:pt x="112203" y="20679"/>
                </a:lnTo>
                <a:lnTo>
                  <a:pt x="66558" y="0"/>
                </a:lnTo>
                <a:lnTo>
                  <a:pt x="62409" y="0"/>
                </a:lnTo>
                <a:lnTo>
                  <a:pt x="58259" y="0"/>
                </a:lnTo>
                <a:lnTo>
                  <a:pt x="54276" y="0"/>
                </a:lnTo>
                <a:lnTo>
                  <a:pt x="49794" y="0"/>
                </a:lnTo>
                <a:lnTo>
                  <a:pt x="45644" y="0"/>
                </a:lnTo>
                <a:lnTo>
                  <a:pt x="41495" y="0"/>
                </a:lnTo>
                <a:lnTo>
                  <a:pt x="37511" y="0"/>
                </a:lnTo>
                <a:lnTo>
                  <a:pt x="33362" y="0"/>
                </a:lnTo>
                <a:lnTo>
                  <a:pt x="28880" y="0"/>
                </a:lnTo>
                <a:lnTo>
                  <a:pt x="24897" y="0"/>
                </a:lnTo>
                <a:lnTo>
                  <a:pt x="20747" y="0"/>
                </a:lnTo>
                <a:lnTo>
                  <a:pt x="16598" y="0"/>
                </a:lnTo>
                <a:lnTo>
                  <a:pt x="12614" y="0"/>
                </a:lnTo>
                <a:lnTo>
                  <a:pt x="12614" y="0"/>
                </a:lnTo>
                <a:lnTo>
                  <a:pt x="12614" y="3814"/>
                </a:lnTo>
                <a:lnTo>
                  <a:pt x="3983" y="3814"/>
                </a:lnTo>
                <a:lnTo>
                  <a:pt x="0" y="3814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10847" y="5384429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16764" y="21210"/>
                </a:moveTo>
                <a:lnTo>
                  <a:pt x="16764" y="16865"/>
                </a:lnTo>
                <a:lnTo>
                  <a:pt x="16764" y="16865"/>
                </a:lnTo>
                <a:lnTo>
                  <a:pt x="4149" y="0"/>
                </a:ln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64791" y="5384429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16764" y="0"/>
                </a:moveTo>
                <a:lnTo>
                  <a:pt x="12614" y="0"/>
                </a:lnTo>
                <a:lnTo>
                  <a:pt x="12614" y="0"/>
                </a:lnTo>
                <a:lnTo>
                  <a:pt x="12614" y="4344"/>
                </a:lnTo>
                <a:lnTo>
                  <a:pt x="8465" y="4344"/>
                </a:lnTo>
                <a:lnTo>
                  <a:pt x="8465" y="8706"/>
                </a:lnTo>
                <a:lnTo>
                  <a:pt x="4481" y="8706"/>
                </a:lnTo>
                <a:lnTo>
                  <a:pt x="4481" y="12520"/>
                </a:lnTo>
                <a:lnTo>
                  <a:pt x="4481" y="16865"/>
                </a:lnTo>
                <a:lnTo>
                  <a:pt x="4481" y="21210"/>
                </a:lnTo>
                <a:lnTo>
                  <a:pt x="0" y="2121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685215" y="5497048"/>
            <a:ext cx="141605" cy="224154"/>
          </a:xfrm>
          <a:custGeom>
            <a:avLst/>
            <a:gdLst/>
            <a:ahLst/>
            <a:cxnLst/>
            <a:rect l="l" t="t" r="r" b="b"/>
            <a:pathLst>
              <a:path w="141604" h="224154">
                <a:moveTo>
                  <a:pt x="0" y="0"/>
                </a:moveTo>
                <a:lnTo>
                  <a:pt x="141250" y="224161"/>
                </a:lnTo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338440" y="4873536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>
                <a:moveTo>
                  <a:pt x="0" y="0"/>
                </a:moveTo>
                <a:lnTo>
                  <a:pt x="636041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88321" y="4711398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486160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87499" y="3568303"/>
            <a:ext cx="45720" cy="16510"/>
          </a:xfrm>
          <a:custGeom>
            <a:avLst/>
            <a:gdLst/>
            <a:ahLst/>
            <a:cxnLst/>
            <a:rect l="l" t="t" r="r" b="b"/>
            <a:pathLst>
              <a:path w="45720" h="16510">
                <a:moveTo>
                  <a:pt x="0" y="16251"/>
                </a:moveTo>
                <a:lnTo>
                  <a:pt x="4564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62689" y="3543262"/>
            <a:ext cx="45720" cy="17145"/>
          </a:xfrm>
          <a:custGeom>
            <a:avLst/>
            <a:gdLst/>
            <a:ahLst/>
            <a:cxnLst/>
            <a:rect l="l" t="t" r="r" b="b"/>
            <a:pathLst>
              <a:path w="45720" h="17145">
                <a:moveTo>
                  <a:pt x="0" y="16915"/>
                </a:moveTo>
                <a:lnTo>
                  <a:pt x="45644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37380" y="3518220"/>
            <a:ext cx="45720" cy="17145"/>
          </a:xfrm>
          <a:custGeom>
            <a:avLst/>
            <a:gdLst/>
            <a:ahLst/>
            <a:cxnLst/>
            <a:rect l="l" t="t" r="r" b="b"/>
            <a:pathLst>
              <a:path w="45720" h="17145">
                <a:moveTo>
                  <a:pt x="0" y="16915"/>
                </a:moveTo>
                <a:lnTo>
                  <a:pt x="45644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912072" y="3493179"/>
            <a:ext cx="45720" cy="17145"/>
          </a:xfrm>
          <a:custGeom>
            <a:avLst/>
            <a:gdLst/>
            <a:ahLst/>
            <a:cxnLst/>
            <a:rect l="l" t="t" r="r" b="b"/>
            <a:pathLst>
              <a:path w="45720" h="17145">
                <a:moveTo>
                  <a:pt x="0" y="16915"/>
                </a:moveTo>
                <a:lnTo>
                  <a:pt x="45644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86764" y="3468137"/>
            <a:ext cx="45720" cy="17145"/>
          </a:xfrm>
          <a:custGeom>
            <a:avLst/>
            <a:gdLst/>
            <a:ahLst/>
            <a:cxnLst/>
            <a:rect l="l" t="t" r="r" b="b"/>
            <a:pathLst>
              <a:path w="45720" h="17145">
                <a:moveTo>
                  <a:pt x="0" y="16915"/>
                </a:moveTo>
                <a:lnTo>
                  <a:pt x="45644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61788" y="3443759"/>
            <a:ext cx="46355" cy="16510"/>
          </a:xfrm>
          <a:custGeom>
            <a:avLst/>
            <a:gdLst/>
            <a:ahLst/>
            <a:cxnLst/>
            <a:rect l="l" t="t" r="r" b="b"/>
            <a:pathLst>
              <a:path w="46354" h="16510">
                <a:moveTo>
                  <a:pt x="0" y="16251"/>
                </a:moveTo>
                <a:lnTo>
                  <a:pt x="4581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36480" y="3418718"/>
            <a:ext cx="46355" cy="16510"/>
          </a:xfrm>
          <a:custGeom>
            <a:avLst/>
            <a:gdLst/>
            <a:ahLst/>
            <a:cxnLst/>
            <a:rect l="l" t="t" r="r" b="b"/>
            <a:pathLst>
              <a:path w="46354" h="16510">
                <a:moveTo>
                  <a:pt x="0" y="16251"/>
                </a:moveTo>
                <a:lnTo>
                  <a:pt x="4581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211172" y="3393677"/>
            <a:ext cx="50165" cy="16510"/>
          </a:xfrm>
          <a:custGeom>
            <a:avLst/>
            <a:gdLst/>
            <a:ahLst/>
            <a:cxnLst/>
            <a:rect l="l" t="t" r="r" b="b"/>
            <a:pathLst>
              <a:path w="50164" h="16510">
                <a:moveTo>
                  <a:pt x="0" y="16251"/>
                </a:moveTo>
                <a:lnTo>
                  <a:pt x="4996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286361" y="3368636"/>
            <a:ext cx="50165" cy="17145"/>
          </a:xfrm>
          <a:custGeom>
            <a:avLst/>
            <a:gdLst/>
            <a:ahLst/>
            <a:cxnLst/>
            <a:rect l="l" t="t" r="r" b="b"/>
            <a:pathLst>
              <a:path w="50164" h="17145">
                <a:moveTo>
                  <a:pt x="0" y="16749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61053" y="3343594"/>
            <a:ext cx="50165" cy="17145"/>
          </a:xfrm>
          <a:custGeom>
            <a:avLst/>
            <a:gdLst/>
            <a:ahLst/>
            <a:cxnLst/>
            <a:rect l="l" t="t" r="r" b="b"/>
            <a:pathLst>
              <a:path w="50164" h="17145">
                <a:moveTo>
                  <a:pt x="0" y="16915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35745" y="3318553"/>
            <a:ext cx="50165" cy="17145"/>
          </a:xfrm>
          <a:custGeom>
            <a:avLst/>
            <a:gdLst/>
            <a:ahLst/>
            <a:cxnLst/>
            <a:rect l="l" t="t" r="r" b="b"/>
            <a:pathLst>
              <a:path w="50164" h="17145">
                <a:moveTo>
                  <a:pt x="0" y="16915"/>
                </a:moveTo>
                <a:lnTo>
                  <a:pt x="49794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10436" y="330230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4">
                <a:moveTo>
                  <a:pt x="0" y="8125"/>
                </a:moveTo>
                <a:lnTo>
                  <a:pt x="29378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38440" y="4586871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665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488321" y="4399641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756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42589" y="39795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30306" y="3975763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17692" y="396714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300927" y="395884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149" y="4477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88645" y="3954536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76031" y="394641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63748" y="3942098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246983" y="3933972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8133" y="4311"/>
                </a:move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34369" y="392949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2086" y="392136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209472" y="391324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197189" y="3908931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180425" y="3900639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149" y="4477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67810" y="38963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55528" y="388820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142913" y="388007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481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126647" y="3875764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114032" y="386747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3983" y="4477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01750" y="3863160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089135" y="385503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72371" y="3846908"/>
            <a:ext cx="8890" cy="3810"/>
          </a:xfrm>
          <a:custGeom>
            <a:avLst/>
            <a:gdLst/>
            <a:ahLst/>
            <a:cxnLst/>
            <a:rect l="l" t="t" r="r" b="b"/>
            <a:pathLst>
              <a:path w="8889" h="3810">
                <a:moveTo>
                  <a:pt x="8465" y="3814"/>
                </a:move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060088" y="3842430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047474" y="383430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983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035191" y="3829993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022576" y="382186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983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005812" y="38173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993530" y="3809263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980915" y="380113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983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968632" y="3796825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951868" y="378870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939253" y="3784222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926971" y="377609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914356" y="376797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481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97924" y="3763658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829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885309" y="375536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73027" y="3751055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414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60412" y="3742929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847798" y="3734305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481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31531" y="3730491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18751" y="372170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06634" y="3717887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793853" y="370976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777255" y="3705450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64973" y="3697158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752192" y="368853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740075" y="3684720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723311" y="3675931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33" y="4477"/>
                </a:move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10697" y="367211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698414" y="366399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983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85800" y="365536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73517" y="3651553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56752" y="364276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149" y="4477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44138" y="363894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31856" y="363032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19241" y="362220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481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02808" y="3617722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8299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731444" y="376797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719162" y="375536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710697" y="374674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4481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98414" y="373430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89783" y="3726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677500" y="371357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669367" y="3700972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-2041" y="2238"/>
                </a:moveTo>
                <a:lnTo>
                  <a:pt x="2041" y="2238"/>
                </a:lnTo>
              </a:path>
            </a:pathLst>
          </a:custGeom>
          <a:ln w="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656752" y="36928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149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44138" y="368040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481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36005" y="367211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983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23722" y="365967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83" y="4311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15091" y="365155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02808" y="3638949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49" y="3814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94343" y="3630326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3983" y="0"/>
                </a:moveTo>
                <a:lnTo>
                  <a:pt x="0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82061" y="361772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3983" y="4477"/>
                </a:moveTo>
                <a:lnTo>
                  <a:pt x="0" y="0"/>
                </a:lnTo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974481" y="4445412"/>
            <a:ext cx="1085215" cy="535940"/>
          </a:xfrm>
          <a:custGeom>
            <a:avLst/>
            <a:gdLst/>
            <a:ahLst/>
            <a:cxnLst/>
            <a:rect l="l" t="t" r="r" b="b"/>
            <a:pathLst>
              <a:path w="1085215" h="535939">
                <a:moveTo>
                  <a:pt x="0" y="0"/>
                </a:moveTo>
                <a:lnTo>
                  <a:pt x="1085022" y="0"/>
                </a:lnTo>
                <a:lnTo>
                  <a:pt x="1085022" y="535851"/>
                </a:lnTo>
                <a:lnTo>
                  <a:pt x="0" y="535851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17786" y="1921878"/>
            <a:ext cx="1263650" cy="852805"/>
          </a:xfrm>
          <a:custGeom>
            <a:avLst/>
            <a:gdLst/>
            <a:ahLst/>
            <a:cxnLst/>
            <a:rect l="l" t="t" r="r" b="b"/>
            <a:pathLst>
              <a:path w="1263650" h="852805">
                <a:moveTo>
                  <a:pt x="0" y="0"/>
                </a:moveTo>
                <a:lnTo>
                  <a:pt x="1263452" y="0"/>
                </a:lnTo>
                <a:lnTo>
                  <a:pt x="1263452" y="852565"/>
                </a:lnTo>
                <a:lnTo>
                  <a:pt x="0" y="852565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755527" y="1921878"/>
            <a:ext cx="1268095" cy="852805"/>
          </a:xfrm>
          <a:custGeom>
            <a:avLst/>
            <a:gdLst/>
            <a:ahLst/>
            <a:cxnLst/>
            <a:rect l="l" t="t" r="r" b="b"/>
            <a:pathLst>
              <a:path w="1268095" h="852805">
                <a:moveTo>
                  <a:pt x="0" y="0"/>
                </a:moveTo>
                <a:lnTo>
                  <a:pt x="1267517" y="0"/>
                </a:lnTo>
                <a:lnTo>
                  <a:pt x="1267517" y="852565"/>
                </a:lnTo>
                <a:lnTo>
                  <a:pt x="0" y="852565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149678" y="2774443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253564"/>
                </a:moveTo>
                <a:lnTo>
                  <a:pt x="0" y="0"/>
                </a:lnTo>
              </a:path>
            </a:pathLst>
          </a:custGeom>
          <a:ln w="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24781" y="2994343"/>
            <a:ext cx="50165" cy="87630"/>
          </a:xfrm>
          <a:custGeom>
            <a:avLst/>
            <a:gdLst/>
            <a:ahLst/>
            <a:cxnLst/>
            <a:rect l="l" t="t" r="r" b="b"/>
            <a:pathLst>
              <a:path w="50164" h="87630">
                <a:moveTo>
                  <a:pt x="0" y="0"/>
                </a:moveTo>
                <a:lnTo>
                  <a:pt x="16432" y="41790"/>
                </a:lnTo>
                <a:lnTo>
                  <a:pt x="24897" y="87561"/>
                </a:lnTo>
                <a:lnTo>
                  <a:pt x="33196" y="41790"/>
                </a:lnTo>
                <a:lnTo>
                  <a:pt x="43142" y="16749"/>
                </a:lnTo>
                <a:lnTo>
                  <a:pt x="20913" y="16749"/>
                </a:lnTo>
                <a:lnTo>
                  <a:pt x="8299" y="12437"/>
                </a:lnTo>
                <a:lnTo>
                  <a:pt x="0" y="0"/>
                </a:lnTo>
                <a:close/>
              </a:path>
              <a:path w="50164" h="87630">
                <a:moveTo>
                  <a:pt x="49794" y="0"/>
                </a:moveTo>
                <a:lnTo>
                  <a:pt x="41329" y="12437"/>
                </a:lnTo>
                <a:lnTo>
                  <a:pt x="29046" y="16749"/>
                </a:lnTo>
                <a:lnTo>
                  <a:pt x="43142" y="16749"/>
                </a:lnTo>
                <a:lnTo>
                  <a:pt x="49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124781" y="2994343"/>
            <a:ext cx="50165" cy="87630"/>
          </a:xfrm>
          <a:custGeom>
            <a:avLst/>
            <a:gdLst/>
            <a:ahLst/>
            <a:cxnLst/>
            <a:rect l="l" t="t" r="r" b="b"/>
            <a:pathLst>
              <a:path w="50164" h="87630">
                <a:moveTo>
                  <a:pt x="0" y="0"/>
                </a:moveTo>
                <a:lnTo>
                  <a:pt x="16432" y="41790"/>
                </a:lnTo>
                <a:lnTo>
                  <a:pt x="24897" y="87561"/>
                </a:lnTo>
                <a:lnTo>
                  <a:pt x="33196" y="41790"/>
                </a:lnTo>
                <a:lnTo>
                  <a:pt x="49794" y="0"/>
                </a:lnTo>
                <a:lnTo>
                  <a:pt x="41329" y="12437"/>
                </a:lnTo>
                <a:lnTo>
                  <a:pt x="29046" y="16749"/>
                </a:lnTo>
                <a:lnTo>
                  <a:pt x="20913" y="16749"/>
                </a:lnTo>
                <a:lnTo>
                  <a:pt x="8299" y="12437"/>
                </a:lnTo>
                <a:lnTo>
                  <a:pt x="0" y="0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355204" y="1921878"/>
            <a:ext cx="1263650" cy="852805"/>
          </a:xfrm>
          <a:custGeom>
            <a:avLst/>
            <a:gdLst/>
            <a:ahLst/>
            <a:cxnLst/>
            <a:rect l="l" t="t" r="r" b="b"/>
            <a:pathLst>
              <a:path w="1263650" h="852805">
                <a:moveTo>
                  <a:pt x="0" y="0"/>
                </a:moveTo>
                <a:lnTo>
                  <a:pt x="1263452" y="0"/>
                </a:lnTo>
                <a:lnTo>
                  <a:pt x="1263452" y="852565"/>
                </a:lnTo>
                <a:lnTo>
                  <a:pt x="0" y="852565"/>
                </a:lnTo>
                <a:lnTo>
                  <a:pt x="0" y="0"/>
                </a:lnTo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20514" y="2828340"/>
            <a:ext cx="3566795" cy="249554"/>
          </a:xfrm>
          <a:custGeom>
            <a:avLst/>
            <a:gdLst/>
            <a:ahLst/>
            <a:cxnLst/>
            <a:rect l="l" t="t" r="r" b="b"/>
            <a:pathLst>
              <a:path w="3566795" h="249555">
                <a:moveTo>
                  <a:pt x="0" y="249252"/>
                </a:moveTo>
                <a:lnTo>
                  <a:pt x="3566249" y="249252"/>
                </a:lnTo>
                <a:lnTo>
                  <a:pt x="3566249" y="0"/>
                </a:lnTo>
              </a:path>
            </a:pathLst>
          </a:custGeom>
          <a:ln w="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362138" y="3052551"/>
            <a:ext cx="91440" cy="50165"/>
          </a:xfrm>
          <a:custGeom>
            <a:avLst/>
            <a:gdLst/>
            <a:ahLst/>
            <a:cxnLst/>
            <a:rect l="l" t="t" r="r" b="b"/>
            <a:pathLst>
              <a:path w="91439" h="50164">
                <a:moveTo>
                  <a:pt x="91439" y="0"/>
                </a:moveTo>
                <a:lnTo>
                  <a:pt x="49811" y="16749"/>
                </a:lnTo>
                <a:lnTo>
                  <a:pt x="0" y="25041"/>
                </a:lnTo>
                <a:lnTo>
                  <a:pt x="49811" y="33664"/>
                </a:lnTo>
                <a:lnTo>
                  <a:pt x="91439" y="49916"/>
                </a:lnTo>
                <a:lnTo>
                  <a:pt x="79206" y="41790"/>
                </a:lnTo>
                <a:lnTo>
                  <a:pt x="75123" y="29353"/>
                </a:lnTo>
                <a:lnTo>
                  <a:pt x="75123" y="21227"/>
                </a:lnTo>
                <a:lnTo>
                  <a:pt x="79206" y="8623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62138" y="3052551"/>
            <a:ext cx="91440" cy="50165"/>
          </a:xfrm>
          <a:custGeom>
            <a:avLst/>
            <a:gdLst/>
            <a:ahLst/>
            <a:cxnLst/>
            <a:rect l="l" t="t" r="r" b="b"/>
            <a:pathLst>
              <a:path w="91439" h="50164">
                <a:moveTo>
                  <a:pt x="91439" y="0"/>
                </a:moveTo>
                <a:lnTo>
                  <a:pt x="49811" y="16749"/>
                </a:lnTo>
                <a:lnTo>
                  <a:pt x="0" y="25041"/>
                </a:lnTo>
                <a:lnTo>
                  <a:pt x="49811" y="33664"/>
                </a:lnTo>
                <a:lnTo>
                  <a:pt x="91439" y="49916"/>
                </a:lnTo>
                <a:lnTo>
                  <a:pt x="79206" y="41790"/>
                </a:lnTo>
                <a:lnTo>
                  <a:pt x="75123" y="29353"/>
                </a:lnTo>
                <a:lnTo>
                  <a:pt x="75123" y="21227"/>
                </a:lnTo>
                <a:lnTo>
                  <a:pt x="79206" y="8623"/>
                </a:lnTo>
                <a:lnTo>
                  <a:pt x="91439" y="0"/>
                </a:lnTo>
                <a:close/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961867" y="2770132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4" h="91439">
                <a:moveTo>
                  <a:pt x="24897" y="0"/>
                </a:moveTo>
                <a:lnTo>
                  <a:pt x="16764" y="50082"/>
                </a:lnTo>
                <a:lnTo>
                  <a:pt x="0" y="91375"/>
                </a:lnTo>
                <a:lnTo>
                  <a:pt x="8465" y="78938"/>
                </a:lnTo>
                <a:lnTo>
                  <a:pt x="20747" y="74460"/>
                </a:lnTo>
                <a:lnTo>
                  <a:pt x="43259" y="74460"/>
                </a:lnTo>
                <a:lnTo>
                  <a:pt x="33362" y="50082"/>
                </a:lnTo>
                <a:lnTo>
                  <a:pt x="24897" y="0"/>
                </a:lnTo>
                <a:close/>
              </a:path>
              <a:path w="50164" h="91439">
                <a:moveTo>
                  <a:pt x="43259" y="74460"/>
                </a:moveTo>
                <a:lnTo>
                  <a:pt x="29378" y="74460"/>
                </a:lnTo>
                <a:lnTo>
                  <a:pt x="41661" y="78938"/>
                </a:lnTo>
                <a:lnTo>
                  <a:pt x="50126" y="91375"/>
                </a:lnTo>
                <a:lnTo>
                  <a:pt x="43259" y="74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961867" y="2770132"/>
            <a:ext cx="50165" cy="91440"/>
          </a:xfrm>
          <a:custGeom>
            <a:avLst/>
            <a:gdLst/>
            <a:ahLst/>
            <a:cxnLst/>
            <a:rect l="l" t="t" r="r" b="b"/>
            <a:pathLst>
              <a:path w="50164" h="91439">
                <a:moveTo>
                  <a:pt x="0" y="91375"/>
                </a:moveTo>
                <a:lnTo>
                  <a:pt x="16764" y="50082"/>
                </a:lnTo>
                <a:lnTo>
                  <a:pt x="24897" y="0"/>
                </a:lnTo>
                <a:lnTo>
                  <a:pt x="33362" y="50082"/>
                </a:lnTo>
                <a:lnTo>
                  <a:pt x="50126" y="91375"/>
                </a:lnTo>
                <a:lnTo>
                  <a:pt x="41661" y="78938"/>
                </a:lnTo>
                <a:lnTo>
                  <a:pt x="29378" y="74460"/>
                </a:lnTo>
                <a:lnTo>
                  <a:pt x="20747" y="74460"/>
                </a:lnTo>
                <a:lnTo>
                  <a:pt x="8465" y="78938"/>
                </a:lnTo>
                <a:lnTo>
                  <a:pt x="0" y="91375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220630" y="1317519"/>
            <a:ext cx="2240352" cy="273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47845" y="2136420"/>
            <a:ext cx="278398" cy="99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56799" y="2281692"/>
            <a:ext cx="669070" cy="2782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705041" y="3175551"/>
            <a:ext cx="1305427" cy="12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027038" y="3177567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15"/>
                </a:lnTo>
              </a:path>
            </a:pathLst>
          </a:custGeom>
          <a:ln w="1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091419" y="3177567"/>
            <a:ext cx="397076" cy="101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502887" y="3175551"/>
            <a:ext cx="422140" cy="103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94345" y="3815349"/>
            <a:ext cx="593963" cy="99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846964" y="4887814"/>
            <a:ext cx="912383" cy="2744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779951" y="5039483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12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09142" y="5039483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12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27916" y="5064513"/>
            <a:ext cx="62230" cy="71120"/>
          </a:xfrm>
          <a:custGeom>
            <a:avLst/>
            <a:gdLst/>
            <a:ahLst/>
            <a:cxnLst/>
            <a:rect l="l" t="t" r="r" b="b"/>
            <a:pathLst>
              <a:path w="62230" h="71120">
                <a:moveTo>
                  <a:pt x="45727" y="0"/>
                </a:moveTo>
                <a:lnTo>
                  <a:pt x="20830" y="0"/>
                </a:lnTo>
                <a:lnTo>
                  <a:pt x="8166" y="8159"/>
                </a:lnTo>
                <a:lnTo>
                  <a:pt x="4083" y="16865"/>
                </a:lnTo>
                <a:lnTo>
                  <a:pt x="0" y="25024"/>
                </a:lnTo>
                <a:lnTo>
                  <a:pt x="0" y="37528"/>
                </a:lnTo>
                <a:lnTo>
                  <a:pt x="8166" y="62570"/>
                </a:lnTo>
                <a:lnTo>
                  <a:pt x="20830" y="70729"/>
                </a:lnTo>
                <a:lnTo>
                  <a:pt x="45727" y="70729"/>
                </a:lnTo>
                <a:lnTo>
                  <a:pt x="53894" y="66367"/>
                </a:lnTo>
                <a:lnTo>
                  <a:pt x="55794" y="62570"/>
                </a:lnTo>
                <a:lnTo>
                  <a:pt x="24913" y="62570"/>
                </a:lnTo>
                <a:lnTo>
                  <a:pt x="20830" y="54394"/>
                </a:lnTo>
                <a:lnTo>
                  <a:pt x="12249" y="50049"/>
                </a:lnTo>
                <a:lnTo>
                  <a:pt x="12249" y="37528"/>
                </a:lnTo>
                <a:lnTo>
                  <a:pt x="62060" y="37528"/>
                </a:lnTo>
                <a:lnTo>
                  <a:pt x="62060" y="29369"/>
                </a:lnTo>
                <a:lnTo>
                  <a:pt x="12249" y="29369"/>
                </a:lnTo>
                <a:lnTo>
                  <a:pt x="16332" y="20663"/>
                </a:lnTo>
                <a:lnTo>
                  <a:pt x="20830" y="12504"/>
                </a:lnTo>
                <a:lnTo>
                  <a:pt x="24913" y="8159"/>
                </a:lnTo>
                <a:lnTo>
                  <a:pt x="53894" y="8159"/>
                </a:lnTo>
                <a:lnTo>
                  <a:pt x="45727" y="0"/>
                </a:lnTo>
                <a:close/>
              </a:path>
              <a:path w="62230" h="71120">
                <a:moveTo>
                  <a:pt x="49811" y="45687"/>
                </a:moveTo>
                <a:lnTo>
                  <a:pt x="49811" y="54394"/>
                </a:lnTo>
                <a:lnTo>
                  <a:pt x="45727" y="58208"/>
                </a:lnTo>
                <a:lnTo>
                  <a:pt x="37146" y="62570"/>
                </a:lnTo>
                <a:lnTo>
                  <a:pt x="55794" y="62570"/>
                </a:lnTo>
                <a:lnTo>
                  <a:pt x="62060" y="50049"/>
                </a:lnTo>
                <a:lnTo>
                  <a:pt x="49811" y="45687"/>
                </a:lnTo>
                <a:close/>
              </a:path>
              <a:path w="62230" h="71120">
                <a:moveTo>
                  <a:pt x="53894" y="8159"/>
                </a:moveTo>
                <a:lnTo>
                  <a:pt x="33063" y="8159"/>
                </a:lnTo>
                <a:lnTo>
                  <a:pt x="41644" y="12504"/>
                </a:lnTo>
                <a:lnTo>
                  <a:pt x="45727" y="16865"/>
                </a:lnTo>
                <a:lnTo>
                  <a:pt x="49811" y="20663"/>
                </a:lnTo>
                <a:lnTo>
                  <a:pt x="49811" y="29369"/>
                </a:lnTo>
                <a:lnTo>
                  <a:pt x="62060" y="29369"/>
                </a:lnTo>
                <a:lnTo>
                  <a:pt x="62060" y="20663"/>
                </a:lnTo>
                <a:lnTo>
                  <a:pt x="53894" y="8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27916" y="5064513"/>
            <a:ext cx="62230" cy="71120"/>
          </a:xfrm>
          <a:custGeom>
            <a:avLst/>
            <a:gdLst/>
            <a:ahLst/>
            <a:cxnLst/>
            <a:rect l="l" t="t" r="r" b="b"/>
            <a:pathLst>
              <a:path w="62230" h="71120">
                <a:moveTo>
                  <a:pt x="49811" y="45687"/>
                </a:moveTo>
                <a:lnTo>
                  <a:pt x="62060" y="50049"/>
                </a:lnTo>
                <a:lnTo>
                  <a:pt x="57977" y="58208"/>
                </a:lnTo>
                <a:lnTo>
                  <a:pt x="53894" y="66367"/>
                </a:lnTo>
                <a:lnTo>
                  <a:pt x="45727" y="70729"/>
                </a:lnTo>
                <a:lnTo>
                  <a:pt x="33063" y="70729"/>
                </a:lnTo>
                <a:lnTo>
                  <a:pt x="20830" y="70729"/>
                </a:lnTo>
                <a:lnTo>
                  <a:pt x="8166" y="62570"/>
                </a:lnTo>
                <a:lnTo>
                  <a:pt x="4083" y="50049"/>
                </a:lnTo>
                <a:lnTo>
                  <a:pt x="0" y="37528"/>
                </a:lnTo>
                <a:lnTo>
                  <a:pt x="0" y="25024"/>
                </a:lnTo>
                <a:lnTo>
                  <a:pt x="4083" y="16865"/>
                </a:lnTo>
                <a:lnTo>
                  <a:pt x="8166" y="8159"/>
                </a:lnTo>
                <a:lnTo>
                  <a:pt x="20830" y="0"/>
                </a:lnTo>
                <a:lnTo>
                  <a:pt x="33063" y="0"/>
                </a:lnTo>
                <a:lnTo>
                  <a:pt x="45727" y="0"/>
                </a:lnTo>
                <a:lnTo>
                  <a:pt x="53894" y="8159"/>
                </a:lnTo>
                <a:lnTo>
                  <a:pt x="62060" y="20663"/>
                </a:lnTo>
                <a:lnTo>
                  <a:pt x="62060" y="33183"/>
                </a:lnTo>
                <a:lnTo>
                  <a:pt x="62060" y="37528"/>
                </a:lnTo>
                <a:lnTo>
                  <a:pt x="12249" y="37528"/>
                </a:lnTo>
                <a:lnTo>
                  <a:pt x="12249" y="50049"/>
                </a:lnTo>
                <a:lnTo>
                  <a:pt x="20830" y="54394"/>
                </a:lnTo>
                <a:lnTo>
                  <a:pt x="24913" y="62570"/>
                </a:lnTo>
                <a:lnTo>
                  <a:pt x="33063" y="62570"/>
                </a:lnTo>
                <a:lnTo>
                  <a:pt x="37146" y="62570"/>
                </a:lnTo>
                <a:lnTo>
                  <a:pt x="45727" y="58208"/>
                </a:lnTo>
                <a:lnTo>
                  <a:pt x="49811" y="54394"/>
                </a:lnTo>
                <a:lnTo>
                  <a:pt x="49811" y="45687"/>
                </a:lnTo>
                <a:close/>
              </a:path>
            </a:pathLst>
          </a:custGeom>
          <a:ln w="4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40166" y="5072672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210"/>
                </a:moveTo>
                <a:lnTo>
                  <a:pt x="37561" y="21210"/>
                </a:lnTo>
                <a:lnTo>
                  <a:pt x="37561" y="12504"/>
                </a:lnTo>
                <a:lnTo>
                  <a:pt x="33478" y="8706"/>
                </a:lnTo>
                <a:lnTo>
                  <a:pt x="29395" y="4344"/>
                </a:lnTo>
                <a:lnTo>
                  <a:pt x="20814" y="0"/>
                </a:lnTo>
                <a:lnTo>
                  <a:pt x="12664" y="0"/>
                </a:lnTo>
                <a:lnTo>
                  <a:pt x="8581" y="4344"/>
                </a:lnTo>
                <a:lnTo>
                  <a:pt x="4083" y="12504"/>
                </a:lnTo>
                <a:lnTo>
                  <a:pt x="0" y="21210"/>
                </a:lnTo>
                <a:close/>
              </a:path>
            </a:pathLst>
          </a:custGeom>
          <a:ln w="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906708" y="5064513"/>
            <a:ext cx="38100" cy="71120"/>
          </a:xfrm>
          <a:custGeom>
            <a:avLst/>
            <a:gdLst/>
            <a:ahLst/>
            <a:cxnLst/>
            <a:rect l="l" t="t" r="r" b="b"/>
            <a:pathLst>
              <a:path w="38100" h="71120">
                <a:moveTo>
                  <a:pt x="8581" y="0"/>
                </a:moveTo>
                <a:lnTo>
                  <a:pt x="0" y="0"/>
                </a:lnTo>
                <a:lnTo>
                  <a:pt x="0" y="70729"/>
                </a:lnTo>
                <a:lnTo>
                  <a:pt x="12647" y="70729"/>
                </a:lnTo>
                <a:lnTo>
                  <a:pt x="12647" y="16865"/>
                </a:lnTo>
                <a:lnTo>
                  <a:pt x="16730" y="12504"/>
                </a:lnTo>
                <a:lnTo>
                  <a:pt x="8581" y="12504"/>
                </a:lnTo>
                <a:lnTo>
                  <a:pt x="8581" y="0"/>
                </a:lnTo>
                <a:close/>
              </a:path>
              <a:path w="38100" h="71120">
                <a:moveTo>
                  <a:pt x="28980" y="0"/>
                </a:moveTo>
                <a:lnTo>
                  <a:pt x="16730" y="0"/>
                </a:lnTo>
                <a:lnTo>
                  <a:pt x="12647" y="4344"/>
                </a:lnTo>
                <a:lnTo>
                  <a:pt x="8581" y="12504"/>
                </a:lnTo>
                <a:lnTo>
                  <a:pt x="33478" y="12504"/>
                </a:lnTo>
                <a:lnTo>
                  <a:pt x="37561" y="4344"/>
                </a:lnTo>
                <a:lnTo>
                  <a:pt x="28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906708" y="5064513"/>
            <a:ext cx="38100" cy="71120"/>
          </a:xfrm>
          <a:custGeom>
            <a:avLst/>
            <a:gdLst/>
            <a:ahLst/>
            <a:cxnLst/>
            <a:rect l="l" t="t" r="r" b="b"/>
            <a:pathLst>
              <a:path w="38100" h="71120">
                <a:moveTo>
                  <a:pt x="0" y="70729"/>
                </a:moveTo>
                <a:lnTo>
                  <a:pt x="0" y="0"/>
                </a:lnTo>
                <a:lnTo>
                  <a:pt x="8581" y="0"/>
                </a:lnTo>
                <a:lnTo>
                  <a:pt x="8581" y="12504"/>
                </a:lnTo>
                <a:lnTo>
                  <a:pt x="12647" y="4344"/>
                </a:lnTo>
                <a:lnTo>
                  <a:pt x="16730" y="0"/>
                </a:lnTo>
                <a:lnTo>
                  <a:pt x="20814" y="0"/>
                </a:lnTo>
                <a:lnTo>
                  <a:pt x="24897" y="0"/>
                </a:lnTo>
                <a:lnTo>
                  <a:pt x="28980" y="0"/>
                </a:lnTo>
                <a:lnTo>
                  <a:pt x="37561" y="4344"/>
                </a:lnTo>
                <a:lnTo>
                  <a:pt x="33478" y="12504"/>
                </a:lnTo>
                <a:lnTo>
                  <a:pt x="28980" y="12504"/>
                </a:lnTo>
                <a:lnTo>
                  <a:pt x="24897" y="12504"/>
                </a:lnTo>
                <a:lnTo>
                  <a:pt x="20814" y="12504"/>
                </a:lnTo>
                <a:lnTo>
                  <a:pt x="16730" y="12504"/>
                </a:lnTo>
                <a:lnTo>
                  <a:pt x="12647" y="16865"/>
                </a:lnTo>
                <a:lnTo>
                  <a:pt x="12647" y="20663"/>
                </a:lnTo>
                <a:lnTo>
                  <a:pt x="12647" y="25024"/>
                </a:lnTo>
                <a:lnTo>
                  <a:pt x="12647" y="33183"/>
                </a:lnTo>
                <a:lnTo>
                  <a:pt x="12647" y="70729"/>
                </a:lnTo>
                <a:lnTo>
                  <a:pt x="0" y="70729"/>
                </a:lnTo>
                <a:close/>
              </a:path>
            </a:pathLst>
          </a:custGeom>
          <a:ln w="4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503131" y="4846470"/>
            <a:ext cx="856397" cy="6939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25254" y="4846470"/>
            <a:ext cx="428329" cy="399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205732" y="6193070"/>
            <a:ext cx="1296912" cy="128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223952" y="4514018"/>
            <a:ext cx="600404" cy="399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964308" y="5748554"/>
            <a:ext cx="1217738" cy="2494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425571" y="3246363"/>
            <a:ext cx="964285" cy="2488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501349" y="3445533"/>
            <a:ext cx="2622857" cy="128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10861" y="2148858"/>
            <a:ext cx="685934" cy="4236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648278" y="2148857"/>
            <a:ext cx="685768" cy="4279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350" name="object 3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351" name="object 3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203" y="333756"/>
            <a:ext cx="7565135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67828" y="3337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2362" y="465785"/>
            <a:ext cx="680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Embedded hardware </a:t>
            </a:r>
            <a:r>
              <a:rPr dirty="0"/>
              <a:t>components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078737"/>
            <a:ext cx="7444105" cy="48050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360680" indent="-343535">
              <a:lnSpc>
                <a:spcPts val="2690"/>
              </a:lnSpc>
              <a:spcBef>
                <a:spcPts val="740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  <a:tab pos="40265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Microcontroller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ASIP	(Application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  Instruction Set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RAM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temporary variables and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55600" marR="203835" indent="-343535">
              <a:lnSpc>
                <a:spcPts val="2690"/>
              </a:lnSpc>
              <a:spcBef>
                <a:spcPts val="650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ROM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 codes and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RTOS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scheduling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690"/>
              </a:lnSpc>
              <a:spcBef>
                <a:spcPts val="665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EEPROM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storing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data, user address, user  identification codes,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card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and expiry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Timer and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Interrupt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2800">
              <a:latin typeface="Times New Roman"/>
              <a:cs typeface="Times New Roman"/>
            </a:endParaRPr>
          </a:p>
          <a:p>
            <a:pPr marL="355600" marR="260985" indent="-343535">
              <a:lnSpc>
                <a:spcPts val="2690"/>
              </a:lnSpc>
              <a:spcBef>
                <a:spcPts val="645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carrier frequency ~16 MHz generating circuit  and Amplitude Shifted Key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(ASK)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Interfacing circuit for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I/Os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Charge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pump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8935" y="219456"/>
            <a:ext cx="195071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2144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1450" y="351485"/>
            <a:ext cx="118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988821"/>
            <a:ext cx="7304405" cy="17824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56285" marR="5080" indent="-744220">
              <a:lnSpc>
                <a:spcPts val="3070"/>
              </a:lnSpc>
              <a:spcBef>
                <a:spcPts val="844"/>
              </a:spcBef>
              <a:buSzPct val="5937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Fabrication key, Personalization key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  utilisation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lock</a:t>
            </a:r>
            <a:endParaRPr sz="3200">
              <a:latin typeface="Times New Roman"/>
              <a:cs typeface="Times New Roman"/>
            </a:endParaRPr>
          </a:p>
          <a:p>
            <a:pPr marL="756285" marR="501015" indent="-744220">
              <a:lnSpc>
                <a:spcPts val="3080"/>
              </a:lnSpc>
              <a:spcBef>
                <a:spcPts val="765"/>
              </a:spcBef>
              <a:buSzPct val="5937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RTOS and application using only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 logical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addresses.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779" y="333756"/>
            <a:ext cx="5082540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4808" y="333756"/>
            <a:ext cx="795528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2823" y="3337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1913" y="465785"/>
            <a:ext cx="443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Embedded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Software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217421"/>
            <a:ext cx="759079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Boot-up, Initialisation and OS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Smart card secure file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Connection establishment and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termination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 with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Cryptography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authentication</a:t>
            </a:r>
            <a:endParaRPr sz="32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authentication</a:t>
            </a:r>
            <a:endParaRPr sz="3200">
              <a:latin typeface="Times New Roman"/>
              <a:cs typeface="Times New Roman"/>
            </a:endParaRPr>
          </a:p>
          <a:p>
            <a:pPr marL="698500" marR="462915" indent="-686435">
              <a:lnSpc>
                <a:spcPct val="80000"/>
              </a:lnSpc>
              <a:spcBef>
                <a:spcPts val="76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Addition parameters or recent new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data  sent by the host (for example, present  balance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left)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2" y="219456"/>
            <a:ext cx="725728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5428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7785" y="351485"/>
            <a:ext cx="6490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Smart </a:t>
            </a:r>
            <a:r>
              <a:rPr dirty="0"/>
              <a:t>Card </a:t>
            </a:r>
            <a:r>
              <a:rPr spc="-5" dirty="0"/>
              <a:t>OS Special</a:t>
            </a:r>
            <a:r>
              <a:rPr spc="-20" dirty="0"/>
              <a:t> </a:t>
            </a:r>
            <a:r>
              <a:rPr dirty="0"/>
              <a:t>features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293621"/>
            <a:ext cx="755205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Protected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3200">
              <a:latin typeface="Times New Roman"/>
              <a:cs typeface="Times New Roman"/>
            </a:endParaRPr>
          </a:p>
          <a:p>
            <a:pPr marL="355600" marR="562610" indent="-343535">
              <a:lnSpc>
                <a:spcPts val="3080"/>
              </a:lnSpc>
              <a:spcBef>
                <a:spcPts val="73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Every method, class and run time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library  should be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scalable.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Code-size generated be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optimum.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59375"/>
              <a:buFont typeface="Wingdings"/>
              <a:buChar char=""/>
              <a:tabLst>
                <a:tab pos="355600" algn="l"/>
                <a:tab pos="356235" algn="l"/>
                <a:tab pos="195707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Memory	should not exceed 64 kB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  <a:p>
            <a:pPr marL="355600" marR="17780" indent="-343535">
              <a:lnSpc>
                <a:spcPts val="3070"/>
              </a:lnSpc>
              <a:spcBef>
                <a:spcPts val="74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Limiting uses of specific data types;  multidimensional arrays, long 64-bit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integer  and floating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919" y="714755"/>
            <a:ext cx="7412735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9143" y="7147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6078" y="847090"/>
            <a:ext cx="677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Smart Card OS </a:t>
            </a:r>
            <a:r>
              <a:rPr dirty="0"/>
              <a:t>Limiting</a:t>
            </a:r>
            <a:r>
              <a:rPr spc="-20" dirty="0"/>
              <a:t> </a:t>
            </a:r>
            <a:r>
              <a:rPr dirty="0"/>
              <a:t>features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2000834"/>
            <a:ext cx="755459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Limiting uses of the error handlers,  exceptions, signals, serialization,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debugging  and profiling. [Serialization means process  of converting an object is converted into a  data stream for transferring it to network or  from one process to another. At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receiver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end there is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de-serialization.]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19" y="341375"/>
            <a:ext cx="8057388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1104" y="341375"/>
            <a:ext cx="7178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593" y="459689"/>
            <a:ext cx="7370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Smart Card OS </a:t>
            </a:r>
            <a:r>
              <a:rPr sz="3600" spc="-5" dirty="0"/>
              <a:t>File </a:t>
            </a:r>
            <a:r>
              <a:rPr sz="3600" dirty="0"/>
              <a:t>System and</a:t>
            </a:r>
            <a:r>
              <a:rPr sz="3600" spc="-50" dirty="0"/>
              <a:t> </a:t>
            </a:r>
            <a:r>
              <a:rPr sz="3600" dirty="0"/>
              <a:t>Classes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078128"/>
            <a:ext cx="8126095" cy="47631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Three-layered file system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the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CC66"/>
                </a:solidFill>
                <a:latin typeface="Times New Roman"/>
                <a:cs typeface="Times New Roman"/>
              </a:rPr>
              <a:t>Master file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store all file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headers.</a:t>
            </a:r>
            <a:endParaRPr sz="2800">
              <a:latin typeface="Times New Roman"/>
              <a:cs typeface="Times New Roman"/>
            </a:endParaRPr>
          </a:p>
          <a:p>
            <a:pPr marL="355600" marR="17145" indent="-342900">
              <a:lnSpc>
                <a:spcPts val="3020"/>
              </a:lnSpc>
              <a:spcBef>
                <a:spcPts val="725"/>
              </a:spcBef>
              <a:buClr>
                <a:srgbClr val="FFFFFF"/>
              </a:buClr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CC66"/>
                </a:solidFill>
                <a:latin typeface="Times New Roman"/>
                <a:cs typeface="Times New Roman"/>
              </a:rPr>
              <a:t>Dedicated file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hold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file grouping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headers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 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immediate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successor elementary files of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group.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CC66"/>
                </a:solidFill>
                <a:latin typeface="Times New Roman"/>
                <a:cs typeface="Times New Roman"/>
              </a:rPr>
              <a:t>Elementary file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hold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 header and its file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Fixed-length or </a:t>
            </a:r>
            <a:r>
              <a:rPr sz="2800" spc="-5" dirty="0">
                <a:solidFill>
                  <a:srgbClr val="FFCC66"/>
                </a:solidFill>
                <a:latin typeface="Times New Roman"/>
                <a:cs typeface="Times New Roman"/>
              </a:rPr>
              <a:t>variable-file length</a:t>
            </a:r>
            <a:r>
              <a:rPr sz="2800" spc="-1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CC66"/>
                </a:solidFill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55600" marR="495934" indent="-342900">
              <a:lnSpc>
                <a:spcPct val="90000"/>
              </a:lnSpc>
              <a:spcBef>
                <a:spcPts val="675"/>
              </a:spcBef>
              <a:buClr>
                <a:srgbClr val="FFFFFF"/>
              </a:buClr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CC66"/>
                </a:solidFill>
                <a:latin typeface="Times New Roman"/>
                <a:cs typeface="Times New Roman"/>
              </a:rPr>
              <a:t>Classes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network, sockets, connections, data  grams, character-input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output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streams, security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management,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digital-certification, symmetric and  asymmetric keys-based cryptography and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digital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signatures.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2804" y="2543555"/>
            <a:ext cx="3910584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5876" y="25435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317" y="2676270"/>
            <a:ext cx="3141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Digital</a:t>
            </a:r>
            <a:r>
              <a:rPr spc="-85" dirty="0"/>
              <a:t> </a:t>
            </a:r>
            <a:r>
              <a:rPr spc="-5" dirty="0"/>
              <a:t>Camera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8392" y="188976"/>
            <a:ext cx="719327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24216" y="188976"/>
            <a:ext cx="71780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7310" y="307340"/>
            <a:ext cx="687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Digital camera </a:t>
            </a:r>
            <a:r>
              <a:rPr sz="3600" dirty="0"/>
              <a:t>hardware</a:t>
            </a:r>
            <a:r>
              <a:rPr sz="3600" spc="50" dirty="0"/>
              <a:t> </a:t>
            </a:r>
            <a:r>
              <a:rPr sz="3600" spc="-5" dirty="0"/>
              <a:t>components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200400" y="3124200"/>
            <a:ext cx="2667000" cy="822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400" y="3148711"/>
            <a:ext cx="2667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1905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660033"/>
                </a:solidFill>
                <a:latin typeface="Times New Roman"/>
                <a:cs typeface="Times New Roman"/>
              </a:rPr>
              <a:t>Microcontroller,</a:t>
            </a:r>
            <a:r>
              <a:rPr sz="2000" spc="-1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660033"/>
                </a:solidFill>
                <a:latin typeface="Times New Roman"/>
                <a:cs typeface="Times New Roman"/>
              </a:rPr>
              <a:t>Timer, 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DMAC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1295400"/>
            <a:ext cx="14859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0800" y="1319530"/>
            <a:ext cx="148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CCD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" y="914400"/>
            <a:ext cx="23241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938530"/>
            <a:ext cx="169926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LCD or </a:t>
            </a:r>
            <a:r>
              <a:rPr sz="2000" spc="-25" dirty="0">
                <a:solidFill>
                  <a:srgbClr val="660033"/>
                </a:solidFill>
                <a:latin typeface="Times New Roman"/>
                <a:cs typeface="Times New Roman"/>
              </a:rPr>
              <a:t>Touch 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screen the</a:t>
            </a:r>
            <a:r>
              <a:rPr sz="2000" spc="-12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frame 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343400"/>
            <a:ext cx="11811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200" y="4368165"/>
            <a:ext cx="1181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USB</a:t>
            </a:r>
            <a:r>
              <a:rPr sz="2000" spc="-4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6200" y="914400"/>
            <a:ext cx="10668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575" y="938530"/>
            <a:ext cx="548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6600" y="4114800"/>
            <a:ext cx="1143000" cy="66357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 marR="44958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Serial  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5410200"/>
            <a:ext cx="1143000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76600" y="5435295"/>
            <a:ext cx="1143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Printer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6000" y="3124200"/>
            <a:ext cx="2362200" cy="7620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 marR="19494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Embedded</a:t>
            </a:r>
            <a:r>
              <a:rPr sz="2000" spc="-6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Software  in</a:t>
            </a:r>
            <a:r>
              <a:rPr sz="2000" spc="-3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2600" y="4267200"/>
            <a:ext cx="1447800" cy="555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2600" y="4291965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Bluetooth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0200" y="2209800"/>
            <a:ext cx="2819400" cy="762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0200" y="2234006"/>
            <a:ext cx="2819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CCD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coprocessor</a:t>
            </a:r>
            <a:r>
              <a:rPr sz="2000" spc="-6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ASIP (DSP)</a:t>
            </a:r>
            <a:r>
              <a:rPr sz="2000" spc="-14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CODEC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400" y="5105400"/>
            <a:ext cx="1676400" cy="800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3400" y="5130165"/>
            <a:ext cx="1676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8200" y="4038600"/>
            <a:ext cx="3600450" cy="5334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Flash</a:t>
            </a:r>
            <a:r>
              <a:rPr sz="2000" spc="-4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71010" y="4800600"/>
            <a:ext cx="78105" cy="609600"/>
          </a:xfrm>
          <a:custGeom>
            <a:avLst/>
            <a:gdLst/>
            <a:ahLst/>
            <a:cxnLst/>
            <a:rect l="l" t="t" r="r" b="b"/>
            <a:pathLst>
              <a:path w="78104" h="609600">
                <a:moveTo>
                  <a:pt x="6858" y="539622"/>
                </a:moveTo>
                <a:lnTo>
                  <a:pt x="3810" y="541528"/>
                </a:lnTo>
                <a:lnTo>
                  <a:pt x="888" y="543306"/>
                </a:lnTo>
                <a:lnTo>
                  <a:pt x="0" y="547243"/>
                </a:lnTo>
                <a:lnTo>
                  <a:pt x="1904" y="550163"/>
                </a:lnTo>
                <a:lnTo>
                  <a:pt x="38988" y="609600"/>
                </a:lnTo>
                <a:lnTo>
                  <a:pt x="46437" y="597662"/>
                </a:lnTo>
                <a:lnTo>
                  <a:pt x="32638" y="597662"/>
                </a:lnTo>
                <a:lnTo>
                  <a:pt x="32638" y="575538"/>
                </a:lnTo>
                <a:lnTo>
                  <a:pt x="12495" y="543306"/>
                </a:lnTo>
                <a:lnTo>
                  <a:pt x="10794" y="540512"/>
                </a:lnTo>
                <a:lnTo>
                  <a:pt x="6858" y="539622"/>
                </a:lnTo>
                <a:close/>
              </a:path>
              <a:path w="78104" h="609600">
                <a:moveTo>
                  <a:pt x="32638" y="575538"/>
                </a:moveTo>
                <a:lnTo>
                  <a:pt x="32638" y="597662"/>
                </a:lnTo>
                <a:lnTo>
                  <a:pt x="45338" y="597662"/>
                </a:lnTo>
                <a:lnTo>
                  <a:pt x="45338" y="594233"/>
                </a:lnTo>
                <a:lnTo>
                  <a:pt x="33654" y="594233"/>
                </a:lnTo>
                <a:lnTo>
                  <a:pt x="38988" y="585698"/>
                </a:lnTo>
                <a:lnTo>
                  <a:pt x="32638" y="575538"/>
                </a:lnTo>
                <a:close/>
              </a:path>
              <a:path w="78104" h="609600">
                <a:moveTo>
                  <a:pt x="71119" y="539622"/>
                </a:moveTo>
                <a:lnTo>
                  <a:pt x="67183" y="540512"/>
                </a:lnTo>
                <a:lnTo>
                  <a:pt x="65404" y="543433"/>
                </a:lnTo>
                <a:lnTo>
                  <a:pt x="45338" y="575538"/>
                </a:lnTo>
                <a:lnTo>
                  <a:pt x="45338" y="597662"/>
                </a:lnTo>
                <a:lnTo>
                  <a:pt x="46437" y="597662"/>
                </a:lnTo>
                <a:lnTo>
                  <a:pt x="76073" y="550163"/>
                </a:lnTo>
                <a:lnTo>
                  <a:pt x="77977" y="547243"/>
                </a:lnTo>
                <a:lnTo>
                  <a:pt x="77088" y="543306"/>
                </a:lnTo>
                <a:lnTo>
                  <a:pt x="74040" y="541528"/>
                </a:lnTo>
                <a:lnTo>
                  <a:pt x="71119" y="539622"/>
                </a:lnTo>
                <a:close/>
              </a:path>
              <a:path w="78104" h="609600">
                <a:moveTo>
                  <a:pt x="38988" y="585698"/>
                </a:moveTo>
                <a:lnTo>
                  <a:pt x="33654" y="594233"/>
                </a:lnTo>
                <a:lnTo>
                  <a:pt x="44323" y="594233"/>
                </a:lnTo>
                <a:lnTo>
                  <a:pt x="38988" y="585698"/>
                </a:lnTo>
                <a:close/>
              </a:path>
              <a:path w="78104" h="609600">
                <a:moveTo>
                  <a:pt x="45338" y="575538"/>
                </a:moveTo>
                <a:lnTo>
                  <a:pt x="38988" y="585698"/>
                </a:lnTo>
                <a:lnTo>
                  <a:pt x="44323" y="594233"/>
                </a:lnTo>
                <a:lnTo>
                  <a:pt x="45338" y="594233"/>
                </a:lnTo>
                <a:lnTo>
                  <a:pt x="45338" y="575538"/>
                </a:lnTo>
                <a:close/>
              </a:path>
              <a:path w="78104" h="609600">
                <a:moveTo>
                  <a:pt x="45338" y="0"/>
                </a:moveTo>
                <a:lnTo>
                  <a:pt x="32638" y="0"/>
                </a:lnTo>
                <a:lnTo>
                  <a:pt x="32638" y="575538"/>
                </a:lnTo>
                <a:lnTo>
                  <a:pt x="38988" y="585698"/>
                </a:lnTo>
                <a:lnTo>
                  <a:pt x="45338" y="575538"/>
                </a:lnTo>
                <a:lnTo>
                  <a:pt x="453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8400" y="1561211"/>
            <a:ext cx="152400" cy="779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8700" y="4800600"/>
            <a:ext cx="762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1600" y="1371600"/>
            <a:ext cx="1104900" cy="479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81600" y="1395730"/>
            <a:ext cx="1104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660033"/>
                </a:solidFill>
                <a:latin typeface="Times New Roman"/>
                <a:cs typeface="Times New Roman"/>
              </a:rPr>
              <a:t>ADC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95400" y="2133600"/>
            <a:ext cx="1600200" cy="533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95400" y="2157806"/>
            <a:ext cx="1600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DAC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24200" y="2133600"/>
            <a:ext cx="2133600" cy="762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03575" y="2157806"/>
            <a:ext cx="1633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660033"/>
                </a:solidFill>
                <a:latin typeface="Times New Roman"/>
                <a:cs typeface="Times New Roman"/>
              </a:rPr>
              <a:t>Microcontroller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00300" y="4800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71800" y="3009010"/>
            <a:ext cx="304800" cy="78105"/>
          </a:xfrm>
          <a:custGeom>
            <a:avLst/>
            <a:gdLst/>
            <a:ahLst/>
            <a:cxnLst/>
            <a:rect l="l" t="t" r="r" b="b"/>
            <a:pathLst>
              <a:path w="304800" h="78105">
                <a:moveTo>
                  <a:pt x="62356" y="0"/>
                </a:moveTo>
                <a:lnTo>
                  <a:pt x="0" y="38988"/>
                </a:lnTo>
                <a:lnTo>
                  <a:pt x="62356" y="77977"/>
                </a:lnTo>
                <a:lnTo>
                  <a:pt x="66293" y="77088"/>
                </a:lnTo>
                <a:lnTo>
                  <a:pt x="68072" y="74040"/>
                </a:lnTo>
                <a:lnTo>
                  <a:pt x="69976" y="71119"/>
                </a:lnTo>
                <a:lnTo>
                  <a:pt x="69087" y="67183"/>
                </a:lnTo>
                <a:lnTo>
                  <a:pt x="66039" y="65404"/>
                </a:lnTo>
                <a:lnTo>
                  <a:pt x="33934" y="45338"/>
                </a:lnTo>
                <a:lnTo>
                  <a:pt x="11937" y="45338"/>
                </a:lnTo>
                <a:lnTo>
                  <a:pt x="11937" y="32638"/>
                </a:lnTo>
                <a:lnTo>
                  <a:pt x="33934" y="32638"/>
                </a:lnTo>
                <a:lnTo>
                  <a:pt x="66039" y="12573"/>
                </a:lnTo>
                <a:lnTo>
                  <a:pt x="69087" y="10794"/>
                </a:lnTo>
                <a:lnTo>
                  <a:pt x="69976" y="6858"/>
                </a:lnTo>
                <a:lnTo>
                  <a:pt x="68072" y="3810"/>
                </a:lnTo>
                <a:lnTo>
                  <a:pt x="66293" y="888"/>
                </a:lnTo>
                <a:lnTo>
                  <a:pt x="62356" y="0"/>
                </a:lnTo>
                <a:close/>
              </a:path>
              <a:path w="304800" h="78105">
                <a:moveTo>
                  <a:pt x="33934" y="32638"/>
                </a:moveTo>
                <a:lnTo>
                  <a:pt x="11937" y="32638"/>
                </a:lnTo>
                <a:lnTo>
                  <a:pt x="11937" y="45338"/>
                </a:lnTo>
                <a:lnTo>
                  <a:pt x="33934" y="45338"/>
                </a:lnTo>
                <a:lnTo>
                  <a:pt x="32308" y="44323"/>
                </a:lnTo>
                <a:lnTo>
                  <a:pt x="15239" y="44323"/>
                </a:lnTo>
                <a:lnTo>
                  <a:pt x="15239" y="33654"/>
                </a:lnTo>
                <a:lnTo>
                  <a:pt x="32308" y="33654"/>
                </a:lnTo>
                <a:lnTo>
                  <a:pt x="33934" y="32638"/>
                </a:lnTo>
                <a:close/>
              </a:path>
              <a:path w="304800" h="78105">
                <a:moveTo>
                  <a:pt x="304800" y="32638"/>
                </a:moveTo>
                <a:lnTo>
                  <a:pt x="33934" y="32638"/>
                </a:lnTo>
                <a:lnTo>
                  <a:pt x="23774" y="38988"/>
                </a:lnTo>
                <a:lnTo>
                  <a:pt x="33934" y="45338"/>
                </a:lnTo>
                <a:lnTo>
                  <a:pt x="304800" y="45338"/>
                </a:lnTo>
                <a:lnTo>
                  <a:pt x="304800" y="32638"/>
                </a:lnTo>
                <a:close/>
              </a:path>
              <a:path w="304800" h="78105">
                <a:moveTo>
                  <a:pt x="15239" y="33654"/>
                </a:moveTo>
                <a:lnTo>
                  <a:pt x="15239" y="44323"/>
                </a:lnTo>
                <a:lnTo>
                  <a:pt x="23774" y="38988"/>
                </a:lnTo>
                <a:lnTo>
                  <a:pt x="15239" y="33654"/>
                </a:lnTo>
                <a:close/>
              </a:path>
              <a:path w="304800" h="78105">
                <a:moveTo>
                  <a:pt x="23774" y="38988"/>
                </a:moveTo>
                <a:lnTo>
                  <a:pt x="15239" y="44323"/>
                </a:lnTo>
                <a:lnTo>
                  <a:pt x="32308" y="44323"/>
                </a:lnTo>
                <a:lnTo>
                  <a:pt x="23774" y="38988"/>
                </a:lnTo>
                <a:close/>
              </a:path>
              <a:path w="304800" h="78105">
                <a:moveTo>
                  <a:pt x="32308" y="33654"/>
                </a:moveTo>
                <a:lnTo>
                  <a:pt x="15239" y="33654"/>
                </a:lnTo>
                <a:lnTo>
                  <a:pt x="23774" y="38988"/>
                </a:lnTo>
                <a:lnTo>
                  <a:pt x="32308" y="336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4800" y="163741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5">
                <a:moveTo>
                  <a:pt x="62356" y="0"/>
                </a:moveTo>
                <a:lnTo>
                  <a:pt x="0" y="38988"/>
                </a:lnTo>
                <a:lnTo>
                  <a:pt x="62356" y="77977"/>
                </a:lnTo>
                <a:lnTo>
                  <a:pt x="66294" y="77088"/>
                </a:lnTo>
                <a:lnTo>
                  <a:pt x="68072" y="74040"/>
                </a:lnTo>
                <a:lnTo>
                  <a:pt x="69976" y="71119"/>
                </a:lnTo>
                <a:lnTo>
                  <a:pt x="69088" y="67183"/>
                </a:lnTo>
                <a:lnTo>
                  <a:pt x="66040" y="65404"/>
                </a:lnTo>
                <a:lnTo>
                  <a:pt x="33934" y="45338"/>
                </a:lnTo>
                <a:lnTo>
                  <a:pt x="11938" y="45338"/>
                </a:lnTo>
                <a:lnTo>
                  <a:pt x="11938" y="32638"/>
                </a:lnTo>
                <a:lnTo>
                  <a:pt x="33934" y="32638"/>
                </a:lnTo>
                <a:lnTo>
                  <a:pt x="66040" y="12573"/>
                </a:lnTo>
                <a:lnTo>
                  <a:pt x="69088" y="10794"/>
                </a:lnTo>
                <a:lnTo>
                  <a:pt x="69976" y="6858"/>
                </a:lnTo>
                <a:lnTo>
                  <a:pt x="68072" y="3810"/>
                </a:lnTo>
                <a:lnTo>
                  <a:pt x="66294" y="888"/>
                </a:lnTo>
                <a:lnTo>
                  <a:pt x="62356" y="0"/>
                </a:lnTo>
                <a:close/>
              </a:path>
              <a:path w="457200" h="78105">
                <a:moveTo>
                  <a:pt x="33934" y="32638"/>
                </a:moveTo>
                <a:lnTo>
                  <a:pt x="11938" y="32638"/>
                </a:lnTo>
                <a:lnTo>
                  <a:pt x="11938" y="45338"/>
                </a:lnTo>
                <a:lnTo>
                  <a:pt x="33934" y="45338"/>
                </a:lnTo>
                <a:lnTo>
                  <a:pt x="32308" y="44323"/>
                </a:lnTo>
                <a:lnTo>
                  <a:pt x="15240" y="44323"/>
                </a:lnTo>
                <a:lnTo>
                  <a:pt x="15240" y="33654"/>
                </a:lnTo>
                <a:lnTo>
                  <a:pt x="32308" y="33654"/>
                </a:lnTo>
                <a:lnTo>
                  <a:pt x="33934" y="32638"/>
                </a:lnTo>
                <a:close/>
              </a:path>
              <a:path w="457200" h="78105">
                <a:moveTo>
                  <a:pt x="457200" y="32638"/>
                </a:moveTo>
                <a:lnTo>
                  <a:pt x="33934" y="32638"/>
                </a:lnTo>
                <a:lnTo>
                  <a:pt x="23774" y="38988"/>
                </a:lnTo>
                <a:lnTo>
                  <a:pt x="33934" y="45338"/>
                </a:lnTo>
                <a:lnTo>
                  <a:pt x="457200" y="45338"/>
                </a:lnTo>
                <a:lnTo>
                  <a:pt x="457200" y="32638"/>
                </a:lnTo>
                <a:close/>
              </a:path>
              <a:path w="457200" h="78105">
                <a:moveTo>
                  <a:pt x="15240" y="33654"/>
                </a:moveTo>
                <a:lnTo>
                  <a:pt x="15240" y="44323"/>
                </a:lnTo>
                <a:lnTo>
                  <a:pt x="23774" y="38988"/>
                </a:lnTo>
                <a:lnTo>
                  <a:pt x="15240" y="33654"/>
                </a:lnTo>
                <a:close/>
              </a:path>
              <a:path w="457200" h="78105">
                <a:moveTo>
                  <a:pt x="23774" y="38988"/>
                </a:moveTo>
                <a:lnTo>
                  <a:pt x="15240" y="44323"/>
                </a:lnTo>
                <a:lnTo>
                  <a:pt x="32308" y="44323"/>
                </a:lnTo>
                <a:lnTo>
                  <a:pt x="23774" y="38988"/>
                </a:lnTo>
                <a:close/>
              </a:path>
              <a:path w="457200" h="78105">
                <a:moveTo>
                  <a:pt x="32308" y="33654"/>
                </a:moveTo>
                <a:lnTo>
                  <a:pt x="15240" y="33654"/>
                </a:lnTo>
                <a:lnTo>
                  <a:pt x="23774" y="38988"/>
                </a:lnTo>
                <a:lnTo>
                  <a:pt x="32308" y="336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76010" y="1828800"/>
            <a:ext cx="78105" cy="381000"/>
          </a:xfrm>
          <a:custGeom>
            <a:avLst/>
            <a:gdLst/>
            <a:ahLst/>
            <a:cxnLst/>
            <a:rect l="l" t="t" r="r" b="b"/>
            <a:pathLst>
              <a:path w="78104" h="381000">
                <a:moveTo>
                  <a:pt x="6858" y="311023"/>
                </a:moveTo>
                <a:lnTo>
                  <a:pt x="3810" y="312927"/>
                </a:lnTo>
                <a:lnTo>
                  <a:pt x="888" y="314705"/>
                </a:lnTo>
                <a:lnTo>
                  <a:pt x="0" y="318642"/>
                </a:lnTo>
                <a:lnTo>
                  <a:pt x="1904" y="321563"/>
                </a:lnTo>
                <a:lnTo>
                  <a:pt x="38988" y="381000"/>
                </a:lnTo>
                <a:lnTo>
                  <a:pt x="46437" y="369062"/>
                </a:lnTo>
                <a:lnTo>
                  <a:pt x="32638" y="369062"/>
                </a:lnTo>
                <a:lnTo>
                  <a:pt x="32638" y="346938"/>
                </a:lnTo>
                <a:lnTo>
                  <a:pt x="12495" y="314705"/>
                </a:lnTo>
                <a:lnTo>
                  <a:pt x="10794" y="311912"/>
                </a:lnTo>
                <a:lnTo>
                  <a:pt x="6858" y="311023"/>
                </a:lnTo>
                <a:close/>
              </a:path>
              <a:path w="78104" h="381000">
                <a:moveTo>
                  <a:pt x="32638" y="346938"/>
                </a:moveTo>
                <a:lnTo>
                  <a:pt x="32638" y="369062"/>
                </a:lnTo>
                <a:lnTo>
                  <a:pt x="45338" y="369062"/>
                </a:lnTo>
                <a:lnTo>
                  <a:pt x="45338" y="365633"/>
                </a:lnTo>
                <a:lnTo>
                  <a:pt x="33654" y="365633"/>
                </a:lnTo>
                <a:lnTo>
                  <a:pt x="38988" y="357098"/>
                </a:lnTo>
                <a:lnTo>
                  <a:pt x="32638" y="346938"/>
                </a:lnTo>
                <a:close/>
              </a:path>
              <a:path w="78104" h="381000">
                <a:moveTo>
                  <a:pt x="71119" y="311023"/>
                </a:moveTo>
                <a:lnTo>
                  <a:pt x="67183" y="311912"/>
                </a:lnTo>
                <a:lnTo>
                  <a:pt x="65404" y="314833"/>
                </a:lnTo>
                <a:lnTo>
                  <a:pt x="45338" y="346938"/>
                </a:lnTo>
                <a:lnTo>
                  <a:pt x="45338" y="369062"/>
                </a:lnTo>
                <a:lnTo>
                  <a:pt x="46437" y="369062"/>
                </a:lnTo>
                <a:lnTo>
                  <a:pt x="76073" y="321563"/>
                </a:lnTo>
                <a:lnTo>
                  <a:pt x="77977" y="318642"/>
                </a:lnTo>
                <a:lnTo>
                  <a:pt x="77088" y="314705"/>
                </a:lnTo>
                <a:lnTo>
                  <a:pt x="74040" y="312927"/>
                </a:lnTo>
                <a:lnTo>
                  <a:pt x="71119" y="311023"/>
                </a:lnTo>
                <a:close/>
              </a:path>
              <a:path w="78104" h="381000">
                <a:moveTo>
                  <a:pt x="38988" y="357098"/>
                </a:moveTo>
                <a:lnTo>
                  <a:pt x="33654" y="365633"/>
                </a:lnTo>
                <a:lnTo>
                  <a:pt x="44323" y="365633"/>
                </a:lnTo>
                <a:lnTo>
                  <a:pt x="38988" y="357098"/>
                </a:lnTo>
                <a:close/>
              </a:path>
              <a:path w="78104" h="381000">
                <a:moveTo>
                  <a:pt x="45338" y="346938"/>
                </a:moveTo>
                <a:lnTo>
                  <a:pt x="38988" y="357098"/>
                </a:lnTo>
                <a:lnTo>
                  <a:pt x="44323" y="365633"/>
                </a:lnTo>
                <a:lnTo>
                  <a:pt x="45338" y="365633"/>
                </a:lnTo>
                <a:lnTo>
                  <a:pt x="45338" y="346938"/>
                </a:lnTo>
                <a:close/>
              </a:path>
              <a:path w="78104" h="381000">
                <a:moveTo>
                  <a:pt x="45338" y="0"/>
                </a:moveTo>
                <a:lnTo>
                  <a:pt x="32638" y="0"/>
                </a:lnTo>
                <a:lnTo>
                  <a:pt x="32638" y="346938"/>
                </a:lnTo>
                <a:lnTo>
                  <a:pt x="38988" y="357098"/>
                </a:lnTo>
                <a:lnTo>
                  <a:pt x="45338" y="346938"/>
                </a:lnTo>
                <a:lnTo>
                  <a:pt x="453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76900" y="2971800"/>
            <a:ext cx="7620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3100" y="3886200"/>
            <a:ext cx="7620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29100" y="2895600"/>
            <a:ext cx="7620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2476500"/>
            <a:ext cx="1524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8410" y="1905000"/>
            <a:ext cx="77977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80610" y="1600200"/>
            <a:ext cx="78105" cy="533400"/>
          </a:xfrm>
          <a:custGeom>
            <a:avLst/>
            <a:gdLst/>
            <a:ahLst/>
            <a:cxnLst/>
            <a:rect l="l" t="t" r="r" b="b"/>
            <a:pathLst>
              <a:path w="78104" h="533400">
                <a:moveTo>
                  <a:pt x="6858" y="463423"/>
                </a:moveTo>
                <a:lnTo>
                  <a:pt x="3810" y="465327"/>
                </a:lnTo>
                <a:lnTo>
                  <a:pt x="888" y="467105"/>
                </a:lnTo>
                <a:lnTo>
                  <a:pt x="0" y="471042"/>
                </a:lnTo>
                <a:lnTo>
                  <a:pt x="1904" y="473963"/>
                </a:lnTo>
                <a:lnTo>
                  <a:pt x="38988" y="533400"/>
                </a:lnTo>
                <a:lnTo>
                  <a:pt x="46437" y="521462"/>
                </a:lnTo>
                <a:lnTo>
                  <a:pt x="32638" y="521462"/>
                </a:lnTo>
                <a:lnTo>
                  <a:pt x="32638" y="499338"/>
                </a:lnTo>
                <a:lnTo>
                  <a:pt x="12495" y="467105"/>
                </a:lnTo>
                <a:lnTo>
                  <a:pt x="10794" y="464312"/>
                </a:lnTo>
                <a:lnTo>
                  <a:pt x="6858" y="463423"/>
                </a:lnTo>
                <a:close/>
              </a:path>
              <a:path w="78104" h="533400">
                <a:moveTo>
                  <a:pt x="32638" y="499338"/>
                </a:moveTo>
                <a:lnTo>
                  <a:pt x="32638" y="521462"/>
                </a:lnTo>
                <a:lnTo>
                  <a:pt x="45338" y="521462"/>
                </a:lnTo>
                <a:lnTo>
                  <a:pt x="45338" y="518033"/>
                </a:lnTo>
                <a:lnTo>
                  <a:pt x="33654" y="518033"/>
                </a:lnTo>
                <a:lnTo>
                  <a:pt x="38988" y="509498"/>
                </a:lnTo>
                <a:lnTo>
                  <a:pt x="32638" y="499338"/>
                </a:lnTo>
                <a:close/>
              </a:path>
              <a:path w="78104" h="533400">
                <a:moveTo>
                  <a:pt x="71119" y="463423"/>
                </a:moveTo>
                <a:lnTo>
                  <a:pt x="67183" y="464312"/>
                </a:lnTo>
                <a:lnTo>
                  <a:pt x="65404" y="467233"/>
                </a:lnTo>
                <a:lnTo>
                  <a:pt x="45338" y="499338"/>
                </a:lnTo>
                <a:lnTo>
                  <a:pt x="45338" y="521462"/>
                </a:lnTo>
                <a:lnTo>
                  <a:pt x="46437" y="521462"/>
                </a:lnTo>
                <a:lnTo>
                  <a:pt x="76073" y="473963"/>
                </a:lnTo>
                <a:lnTo>
                  <a:pt x="77977" y="471042"/>
                </a:lnTo>
                <a:lnTo>
                  <a:pt x="77088" y="467105"/>
                </a:lnTo>
                <a:lnTo>
                  <a:pt x="74040" y="465327"/>
                </a:lnTo>
                <a:lnTo>
                  <a:pt x="71119" y="463423"/>
                </a:lnTo>
                <a:close/>
              </a:path>
              <a:path w="78104" h="533400">
                <a:moveTo>
                  <a:pt x="38988" y="509498"/>
                </a:moveTo>
                <a:lnTo>
                  <a:pt x="33654" y="518033"/>
                </a:lnTo>
                <a:lnTo>
                  <a:pt x="44323" y="518033"/>
                </a:lnTo>
                <a:lnTo>
                  <a:pt x="38988" y="509498"/>
                </a:lnTo>
                <a:close/>
              </a:path>
              <a:path w="78104" h="533400">
                <a:moveTo>
                  <a:pt x="45338" y="499338"/>
                </a:moveTo>
                <a:lnTo>
                  <a:pt x="38988" y="509498"/>
                </a:lnTo>
                <a:lnTo>
                  <a:pt x="44323" y="518033"/>
                </a:lnTo>
                <a:lnTo>
                  <a:pt x="45338" y="518033"/>
                </a:lnTo>
                <a:lnTo>
                  <a:pt x="45338" y="499338"/>
                </a:lnTo>
                <a:close/>
              </a:path>
              <a:path w="78104" h="533400">
                <a:moveTo>
                  <a:pt x="45338" y="0"/>
                </a:moveTo>
                <a:lnTo>
                  <a:pt x="32638" y="0"/>
                </a:lnTo>
                <a:lnTo>
                  <a:pt x="32638" y="499338"/>
                </a:lnTo>
                <a:lnTo>
                  <a:pt x="38988" y="509498"/>
                </a:lnTo>
                <a:lnTo>
                  <a:pt x="45338" y="499338"/>
                </a:lnTo>
                <a:lnTo>
                  <a:pt x="453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9200" y="2819400"/>
            <a:ext cx="1828800" cy="457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19200" y="2843911"/>
            <a:ext cx="182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Pixel</a:t>
            </a:r>
            <a:r>
              <a:rPr sz="2000" spc="-6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33"/>
                </a:solidFill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37610" y="2895600"/>
            <a:ext cx="77977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18410" y="2667000"/>
            <a:ext cx="77977" cy="152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9900" y="2971800"/>
            <a:ext cx="7620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10510" y="38100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5" h="457200">
                <a:moveTo>
                  <a:pt x="7112" y="361188"/>
                </a:moveTo>
                <a:lnTo>
                  <a:pt x="1015" y="364744"/>
                </a:lnTo>
                <a:lnTo>
                  <a:pt x="0" y="368554"/>
                </a:lnTo>
                <a:lnTo>
                  <a:pt x="51688" y="457200"/>
                </a:lnTo>
                <a:lnTo>
                  <a:pt x="59020" y="444626"/>
                </a:lnTo>
                <a:lnTo>
                  <a:pt x="45338" y="444626"/>
                </a:lnTo>
                <a:lnTo>
                  <a:pt x="45338" y="421204"/>
                </a:lnTo>
                <a:lnTo>
                  <a:pt x="10921" y="362204"/>
                </a:lnTo>
                <a:lnTo>
                  <a:pt x="7112" y="361188"/>
                </a:lnTo>
                <a:close/>
              </a:path>
              <a:path w="103505" h="457200">
                <a:moveTo>
                  <a:pt x="45338" y="421204"/>
                </a:moveTo>
                <a:lnTo>
                  <a:pt x="45338" y="444626"/>
                </a:lnTo>
                <a:lnTo>
                  <a:pt x="58038" y="444626"/>
                </a:lnTo>
                <a:lnTo>
                  <a:pt x="58038" y="441451"/>
                </a:lnTo>
                <a:lnTo>
                  <a:pt x="46227" y="441451"/>
                </a:lnTo>
                <a:lnTo>
                  <a:pt x="51688" y="432090"/>
                </a:lnTo>
                <a:lnTo>
                  <a:pt x="45338" y="421204"/>
                </a:lnTo>
                <a:close/>
              </a:path>
              <a:path w="103505" h="457200">
                <a:moveTo>
                  <a:pt x="96265" y="361188"/>
                </a:moveTo>
                <a:lnTo>
                  <a:pt x="92456" y="362204"/>
                </a:lnTo>
                <a:lnTo>
                  <a:pt x="58038" y="421204"/>
                </a:lnTo>
                <a:lnTo>
                  <a:pt x="58038" y="444626"/>
                </a:lnTo>
                <a:lnTo>
                  <a:pt x="59020" y="444626"/>
                </a:lnTo>
                <a:lnTo>
                  <a:pt x="103377" y="368554"/>
                </a:lnTo>
                <a:lnTo>
                  <a:pt x="102362" y="364744"/>
                </a:lnTo>
                <a:lnTo>
                  <a:pt x="96265" y="361188"/>
                </a:lnTo>
                <a:close/>
              </a:path>
              <a:path w="103505" h="457200">
                <a:moveTo>
                  <a:pt x="51688" y="432090"/>
                </a:moveTo>
                <a:lnTo>
                  <a:pt x="46227" y="441451"/>
                </a:lnTo>
                <a:lnTo>
                  <a:pt x="57150" y="441451"/>
                </a:lnTo>
                <a:lnTo>
                  <a:pt x="51688" y="432090"/>
                </a:lnTo>
                <a:close/>
              </a:path>
              <a:path w="103505" h="457200">
                <a:moveTo>
                  <a:pt x="58038" y="421204"/>
                </a:moveTo>
                <a:lnTo>
                  <a:pt x="51688" y="432090"/>
                </a:lnTo>
                <a:lnTo>
                  <a:pt x="57150" y="441451"/>
                </a:lnTo>
                <a:lnTo>
                  <a:pt x="58038" y="441451"/>
                </a:lnTo>
                <a:lnTo>
                  <a:pt x="58038" y="421204"/>
                </a:lnTo>
                <a:close/>
              </a:path>
              <a:path w="103505" h="457200">
                <a:moveTo>
                  <a:pt x="51688" y="25109"/>
                </a:moveTo>
                <a:lnTo>
                  <a:pt x="45338" y="35995"/>
                </a:lnTo>
                <a:lnTo>
                  <a:pt x="45338" y="421204"/>
                </a:lnTo>
                <a:lnTo>
                  <a:pt x="51688" y="432090"/>
                </a:lnTo>
                <a:lnTo>
                  <a:pt x="58038" y="421204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457200">
                <a:moveTo>
                  <a:pt x="51688" y="0"/>
                </a:moveTo>
                <a:lnTo>
                  <a:pt x="0" y="88645"/>
                </a:lnTo>
                <a:lnTo>
                  <a:pt x="1015" y="92456"/>
                </a:lnTo>
                <a:lnTo>
                  <a:pt x="7112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5" h="45720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5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5"/>
                </a:lnTo>
                <a:lnTo>
                  <a:pt x="59020" y="12573"/>
                </a:lnTo>
                <a:close/>
              </a:path>
              <a:path w="103505" h="45720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5" h="45720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45720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15098" y="3810000"/>
            <a:ext cx="103505" cy="533400"/>
          </a:xfrm>
          <a:custGeom>
            <a:avLst/>
            <a:gdLst/>
            <a:ahLst/>
            <a:cxnLst/>
            <a:rect l="l" t="t" r="r" b="b"/>
            <a:pathLst>
              <a:path w="103505" h="533400">
                <a:moveTo>
                  <a:pt x="7086" y="437388"/>
                </a:moveTo>
                <a:lnTo>
                  <a:pt x="1028" y="440944"/>
                </a:lnTo>
                <a:lnTo>
                  <a:pt x="0" y="444754"/>
                </a:lnTo>
                <a:lnTo>
                  <a:pt x="51701" y="533400"/>
                </a:lnTo>
                <a:lnTo>
                  <a:pt x="59036" y="520826"/>
                </a:lnTo>
                <a:lnTo>
                  <a:pt x="45351" y="520826"/>
                </a:lnTo>
                <a:lnTo>
                  <a:pt x="45351" y="497355"/>
                </a:lnTo>
                <a:lnTo>
                  <a:pt x="10972" y="438404"/>
                </a:lnTo>
                <a:lnTo>
                  <a:pt x="7086" y="437388"/>
                </a:lnTo>
                <a:close/>
              </a:path>
              <a:path w="103505" h="533400">
                <a:moveTo>
                  <a:pt x="45351" y="497355"/>
                </a:moveTo>
                <a:lnTo>
                  <a:pt x="45351" y="520826"/>
                </a:lnTo>
                <a:lnTo>
                  <a:pt x="58051" y="520826"/>
                </a:lnTo>
                <a:lnTo>
                  <a:pt x="58051" y="517651"/>
                </a:lnTo>
                <a:lnTo>
                  <a:pt x="46215" y="517651"/>
                </a:lnTo>
                <a:lnTo>
                  <a:pt x="51701" y="508244"/>
                </a:lnTo>
                <a:lnTo>
                  <a:pt x="45351" y="497355"/>
                </a:lnTo>
                <a:close/>
              </a:path>
              <a:path w="103505" h="533400">
                <a:moveTo>
                  <a:pt x="96316" y="437388"/>
                </a:moveTo>
                <a:lnTo>
                  <a:pt x="92430" y="438404"/>
                </a:lnTo>
                <a:lnTo>
                  <a:pt x="58051" y="497355"/>
                </a:lnTo>
                <a:lnTo>
                  <a:pt x="58051" y="520826"/>
                </a:lnTo>
                <a:lnTo>
                  <a:pt x="59036" y="520826"/>
                </a:lnTo>
                <a:lnTo>
                  <a:pt x="103403" y="444754"/>
                </a:lnTo>
                <a:lnTo>
                  <a:pt x="102374" y="440944"/>
                </a:lnTo>
                <a:lnTo>
                  <a:pt x="96316" y="437388"/>
                </a:lnTo>
                <a:close/>
              </a:path>
              <a:path w="103505" h="533400">
                <a:moveTo>
                  <a:pt x="51701" y="508244"/>
                </a:moveTo>
                <a:lnTo>
                  <a:pt x="46215" y="517651"/>
                </a:lnTo>
                <a:lnTo>
                  <a:pt x="57188" y="517651"/>
                </a:lnTo>
                <a:lnTo>
                  <a:pt x="51701" y="508244"/>
                </a:lnTo>
                <a:close/>
              </a:path>
              <a:path w="103505" h="533400">
                <a:moveTo>
                  <a:pt x="58051" y="497355"/>
                </a:moveTo>
                <a:lnTo>
                  <a:pt x="51701" y="508244"/>
                </a:lnTo>
                <a:lnTo>
                  <a:pt x="57188" y="517651"/>
                </a:lnTo>
                <a:lnTo>
                  <a:pt x="58051" y="517651"/>
                </a:lnTo>
                <a:lnTo>
                  <a:pt x="58051" y="497355"/>
                </a:lnTo>
                <a:close/>
              </a:path>
              <a:path w="103505" h="533400">
                <a:moveTo>
                  <a:pt x="51701" y="25155"/>
                </a:moveTo>
                <a:lnTo>
                  <a:pt x="45351" y="36044"/>
                </a:lnTo>
                <a:lnTo>
                  <a:pt x="45351" y="497355"/>
                </a:lnTo>
                <a:lnTo>
                  <a:pt x="51701" y="508244"/>
                </a:lnTo>
                <a:lnTo>
                  <a:pt x="58051" y="497355"/>
                </a:lnTo>
                <a:lnTo>
                  <a:pt x="58051" y="36044"/>
                </a:lnTo>
                <a:lnTo>
                  <a:pt x="51701" y="25155"/>
                </a:lnTo>
                <a:close/>
              </a:path>
              <a:path w="103505" h="533400">
                <a:moveTo>
                  <a:pt x="51701" y="0"/>
                </a:moveTo>
                <a:lnTo>
                  <a:pt x="0" y="88645"/>
                </a:lnTo>
                <a:lnTo>
                  <a:pt x="1028" y="92456"/>
                </a:lnTo>
                <a:lnTo>
                  <a:pt x="7086" y="96012"/>
                </a:lnTo>
                <a:lnTo>
                  <a:pt x="10972" y="94995"/>
                </a:lnTo>
                <a:lnTo>
                  <a:pt x="45351" y="36044"/>
                </a:lnTo>
                <a:lnTo>
                  <a:pt x="45351" y="12573"/>
                </a:lnTo>
                <a:lnTo>
                  <a:pt x="59034" y="12573"/>
                </a:lnTo>
                <a:lnTo>
                  <a:pt x="51701" y="0"/>
                </a:lnTo>
                <a:close/>
              </a:path>
              <a:path w="103505" h="533400">
                <a:moveTo>
                  <a:pt x="59034" y="12573"/>
                </a:moveTo>
                <a:lnTo>
                  <a:pt x="58051" y="12573"/>
                </a:lnTo>
                <a:lnTo>
                  <a:pt x="58051" y="36044"/>
                </a:lnTo>
                <a:lnTo>
                  <a:pt x="92430" y="94995"/>
                </a:lnTo>
                <a:lnTo>
                  <a:pt x="96316" y="96012"/>
                </a:lnTo>
                <a:lnTo>
                  <a:pt x="102374" y="92456"/>
                </a:lnTo>
                <a:lnTo>
                  <a:pt x="103403" y="88645"/>
                </a:lnTo>
                <a:lnTo>
                  <a:pt x="59034" y="12573"/>
                </a:lnTo>
                <a:close/>
              </a:path>
              <a:path w="103505" h="533400">
                <a:moveTo>
                  <a:pt x="58051" y="12573"/>
                </a:moveTo>
                <a:lnTo>
                  <a:pt x="45351" y="12573"/>
                </a:lnTo>
                <a:lnTo>
                  <a:pt x="45351" y="36044"/>
                </a:lnTo>
                <a:lnTo>
                  <a:pt x="51701" y="25155"/>
                </a:lnTo>
                <a:lnTo>
                  <a:pt x="46215" y="15748"/>
                </a:lnTo>
                <a:lnTo>
                  <a:pt x="58051" y="15748"/>
                </a:lnTo>
                <a:lnTo>
                  <a:pt x="58051" y="12573"/>
                </a:lnTo>
                <a:close/>
              </a:path>
              <a:path w="103505" h="533400">
                <a:moveTo>
                  <a:pt x="58051" y="15748"/>
                </a:moveTo>
                <a:lnTo>
                  <a:pt x="57188" y="15748"/>
                </a:lnTo>
                <a:lnTo>
                  <a:pt x="51701" y="25155"/>
                </a:lnTo>
                <a:lnTo>
                  <a:pt x="58051" y="36044"/>
                </a:lnTo>
                <a:lnTo>
                  <a:pt x="58051" y="15748"/>
                </a:lnTo>
                <a:close/>
              </a:path>
              <a:path w="103505" h="533400">
                <a:moveTo>
                  <a:pt x="57188" y="15748"/>
                </a:moveTo>
                <a:lnTo>
                  <a:pt x="46215" y="15748"/>
                </a:lnTo>
                <a:lnTo>
                  <a:pt x="51701" y="25155"/>
                </a:lnTo>
                <a:lnTo>
                  <a:pt x="57188" y="157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94810" y="3962400"/>
            <a:ext cx="77977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0600" y="38100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2209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2238755"/>
            <a:ext cx="8019288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8811" y="2787395"/>
            <a:ext cx="239268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7988" y="2787395"/>
            <a:ext cx="717803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8710" y="2357754"/>
            <a:ext cx="7331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4480" marR="5080" indent="-281241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Automatic </a:t>
            </a:r>
            <a:r>
              <a:rPr sz="3600" dirty="0"/>
              <a:t>Chocolate Vending</a:t>
            </a:r>
            <a:r>
              <a:rPr sz="3600" spc="-30" dirty="0"/>
              <a:t> </a:t>
            </a:r>
            <a:r>
              <a:rPr sz="3600" dirty="0"/>
              <a:t>Machine  (ACVM)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345" y="351485"/>
            <a:ext cx="3606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typical</a:t>
            </a:r>
            <a:r>
              <a:rPr spc="-50" dirty="0"/>
              <a:t> </a:t>
            </a:r>
            <a:r>
              <a:rPr spc="-5" dirty="0"/>
              <a:t>Camera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41221"/>
            <a:ext cx="7358380" cy="46113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869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4 M pixel/6 M pixel still images, clear  visual display (ClearVid) CMOS sensor, 7  cm wide LCD photo display screen, 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enhanced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imaging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processor, double anti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blur solution and high-speed processing  engine, 10X optical and 20X digital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zooms</a:t>
            </a:r>
            <a:endParaRPr sz="3200">
              <a:latin typeface="Times New Roman"/>
              <a:cs typeface="Times New Roman"/>
            </a:endParaRPr>
          </a:p>
          <a:p>
            <a:pPr marL="355600" marR="495300" indent="-343535">
              <a:lnSpc>
                <a:spcPts val="3070"/>
              </a:lnSpc>
              <a:spcBef>
                <a:spcPts val="74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Record high definition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video-clips.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It  therefore has speaker microphone(s)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for  high quality recorded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sound.</a:t>
            </a:r>
            <a:endParaRPr sz="3200">
              <a:latin typeface="Times New Roman"/>
              <a:cs typeface="Times New Roman"/>
            </a:endParaRPr>
          </a:p>
          <a:p>
            <a:pPr marL="355600" marR="315595" indent="-343535">
              <a:lnSpc>
                <a:spcPts val="3070"/>
              </a:lnSpc>
              <a:spcBef>
                <a:spcPts val="775"/>
              </a:spcBef>
              <a:buSzPct val="5937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Audio/video Out Port for connecting to</a:t>
            </a:r>
            <a:r>
              <a:rPr sz="32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 TV/DVD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player.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7876" y="333756"/>
            <a:ext cx="354634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6711" y="3337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0389" y="465785"/>
            <a:ext cx="2905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Arran</a:t>
            </a:r>
            <a:r>
              <a:rPr spc="10" dirty="0"/>
              <a:t>g</a:t>
            </a:r>
            <a:r>
              <a:rPr spc="-5" dirty="0"/>
              <a:t>eme</a:t>
            </a:r>
            <a:r>
              <a:rPr dirty="0"/>
              <a:t>n</a:t>
            </a:r>
            <a:r>
              <a:rPr spc="-5" dirty="0"/>
              <a:t>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2310" indent="-6864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"/>
              <a:tabLst>
                <a:tab pos="702310" algn="l"/>
                <a:tab pos="702945" algn="l"/>
              </a:tabLst>
            </a:pPr>
            <a:r>
              <a:rPr dirty="0"/>
              <a:t>Keys on the</a:t>
            </a:r>
            <a:r>
              <a:rPr spc="-40" dirty="0"/>
              <a:t> </a:t>
            </a:r>
            <a:r>
              <a:rPr dirty="0"/>
              <a:t>camera.</a:t>
            </a:r>
          </a:p>
          <a:p>
            <a:pPr marL="702310" marR="10160" indent="-686435">
              <a:lnSpc>
                <a:spcPts val="3080"/>
              </a:lnSpc>
              <a:spcBef>
                <a:spcPts val="735"/>
              </a:spcBef>
              <a:buSzPct val="59375"/>
              <a:buFont typeface="Wingdings"/>
              <a:buChar char=""/>
              <a:tabLst>
                <a:tab pos="702310" algn="l"/>
                <a:tab pos="702945" algn="l"/>
              </a:tabLst>
            </a:pPr>
            <a:r>
              <a:rPr dirty="0"/>
              <a:t>Shutter, lens and charge coupled device</a:t>
            </a:r>
            <a:r>
              <a:rPr spc="-140" dirty="0"/>
              <a:t> </a:t>
            </a:r>
            <a:r>
              <a:rPr dirty="0"/>
              <a:t>(CCD)  array</a:t>
            </a:r>
            <a:r>
              <a:rPr spc="-30" dirty="0"/>
              <a:t> </a:t>
            </a:r>
            <a:r>
              <a:rPr dirty="0"/>
              <a:t>sensors</a:t>
            </a:r>
          </a:p>
          <a:p>
            <a:pPr marL="702310" marR="596265" indent="-686435">
              <a:lnSpc>
                <a:spcPts val="3070"/>
              </a:lnSpc>
              <a:spcBef>
                <a:spcPts val="760"/>
              </a:spcBef>
              <a:buSzPct val="59375"/>
              <a:buFont typeface="Wingdings"/>
              <a:buChar char=""/>
              <a:tabLst>
                <a:tab pos="702310" algn="l"/>
                <a:tab pos="702945" algn="l"/>
              </a:tabLst>
            </a:pPr>
            <a:r>
              <a:rPr dirty="0"/>
              <a:t>Good resolution photo quality LCD</a:t>
            </a:r>
            <a:r>
              <a:rPr spc="-135" dirty="0"/>
              <a:t> </a:t>
            </a:r>
            <a:r>
              <a:rPr dirty="0"/>
              <a:t>display  unit</a:t>
            </a:r>
          </a:p>
          <a:p>
            <a:pPr marL="702310" marR="5080" indent="-686435">
              <a:lnSpc>
                <a:spcPts val="3070"/>
              </a:lnSpc>
              <a:spcBef>
                <a:spcPts val="775"/>
              </a:spcBef>
              <a:buSzPct val="59375"/>
              <a:buFont typeface="Wingdings"/>
              <a:buChar char=""/>
              <a:tabLst>
                <a:tab pos="702310" algn="l"/>
                <a:tab pos="702945" algn="l"/>
              </a:tabLst>
            </a:pPr>
            <a:r>
              <a:rPr dirty="0"/>
              <a:t>Displays text such as image-title, shooting</a:t>
            </a:r>
            <a:r>
              <a:rPr spc="-85" dirty="0"/>
              <a:t> </a:t>
            </a:r>
            <a:r>
              <a:rPr dirty="0"/>
              <a:t>data  and time and serial number. It displays  messages. It displays the GUI menu when user  interacts with the</a:t>
            </a:r>
            <a:r>
              <a:rPr spc="-55" dirty="0"/>
              <a:t> </a:t>
            </a:r>
            <a:r>
              <a:rPr dirty="0"/>
              <a:t>camera.</a:t>
            </a:r>
          </a:p>
          <a:p>
            <a:pPr marL="702310" indent="-686435">
              <a:lnSpc>
                <a:spcPct val="100000"/>
              </a:lnSpc>
              <a:spcBef>
                <a:spcPts val="35"/>
              </a:spcBef>
              <a:buSzPct val="59375"/>
              <a:buFont typeface="Wingdings"/>
              <a:buChar char=""/>
              <a:tabLst>
                <a:tab pos="702310" algn="l"/>
                <a:tab pos="702945" algn="l"/>
              </a:tabLst>
            </a:pPr>
            <a:r>
              <a:rPr dirty="0"/>
              <a:t>Self-timer lamp for</a:t>
            </a:r>
            <a:r>
              <a:rPr spc="-80" dirty="0"/>
              <a:t> </a:t>
            </a:r>
            <a:r>
              <a:rPr dirty="0"/>
              <a:t>flash.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7792" y="409955"/>
            <a:ext cx="3364991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05271" y="4099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0305" y="541985"/>
            <a:ext cx="2720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Internal</a:t>
            </a:r>
            <a:r>
              <a:rPr spc="-70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313434"/>
            <a:ext cx="749173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8110" indent="-343535">
              <a:lnSpc>
                <a:spcPct val="100000"/>
              </a:lnSpc>
              <a:spcBef>
                <a:spcPts val="100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Internal memory flash to store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 embedded software and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limited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number of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3600">
              <a:latin typeface="Times New Roman"/>
              <a:cs typeface="Times New Roman"/>
            </a:endParaRPr>
          </a:p>
          <a:p>
            <a:pPr marL="355600" marR="385445" indent="-3435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Flash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memory stick of 2 GB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more  for large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storage.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Universal Serial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Bus (USB),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Bluetooth  and serial COM port for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connecting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it  to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computer, mobile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printer.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7792" y="333756"/>
            <a:ext cx="348995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0240" y="333756"/>
            <a:ext cx="794004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0305" y="465785"/>
            <a:ext cx="2720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Internal</a:t>
            </a:r>
            <a:r>
              <a:rPr spc="-70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154328"/>
            <a:ext cx="7581900" cy="42081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434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LCD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screen to display frame view.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Saved images display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using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keys.</a:t>
            </a:r>
            <a:endParaRPr sz="2800">
              <a:latin typeface="Times New Roman"/>
              <a:cs typeface="Times New Roman"/>
            </a:endParaRPr>
          </a:p>
          <a:p>
            <a:pPr marL="698500" marR="269240" indent="-686435">
              <a:lnSpc>
                <a:spcPct val="90000"/>
              </a:lnSpc>
              <a:spcBef>
                <a:spcPts val="67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light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falls on 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CCD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array, which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 ADC transmits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 for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each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pixel in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row in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 and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dark  area pixels in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row for offset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correction in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CCD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signaled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light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intensities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row.</a:t>
            </a:r>
            <a:endParaRPr sz="2800">
              <a:latin typeface="Times New Roman"/>
              <a:cs typeface="Times New Roman"/>
            </a:endParaRPr>
          </a:p>
          <a:p>
            <a:pPr marL="698500" marR="636270" indent="-686435">
              <a:lnSpc>
                <a:spcPts val="3020"/>
              </a:lnSpc>
              <a:spcBef>
                <a:spcPts val="72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CCD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 of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pixel in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row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 are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offset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corrected by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CCD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signal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(CCDSP).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83" y="219456"/>
            <a:ext cx="806500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80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942" y="351485"/>
            <a:ext cx="7418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ASIP </a:t>
            </a:r>
            <a:r>
              <a:rPr dirty="0"/>
              <a:t>and Single </a:t>
            </a:r>
            <a:r>
              <a:rPr spc="-5" dirty="0"/>
              <a:t>purpose</a:t>
            </a:r>
            <a:r>
              <a:rPr spc="-20" dirty="0"/>
              <a:t> </a:t>
            </a:r>
            <a:r>
              <a:rPr spc="-5" dirty="0"/>
              <a:t>processors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273810"/>
            <a:ext cx="7994650" cy="46348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98500" marR="481965" indent="-686435">
              <a:lnSpc>
                <a:spcPts val="3020"/>
              </a:lnSpc>
              <a:spcBef>
                <a:spcPts val="48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Signals compression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JPEG CODEC  and saved in one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jpg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  <a:p>
            <a:pPr marL="698500" marR="5080" indent="-686435">
              <a:lnSpc>
                <a:spcPts val="3020"/>
              </a:lnSpc>
              <a:spcBef>
                <a:spcPts val="68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  <a:tab pos="261620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DSP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compression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discrete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cosine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transformations (DCTs) and decompression.</a:t>
            </a:r>
            <a:endParaRPr sz="2800">
              <a:latin typeface="Times New Roman"/>
              <a:cs typeface="Times New Roman"/>
            </a:endParaRPr>
          </a:p>
          <a:p>
            <a:pPr marL="698500" marR="1641475" indent="-686435">
              <a:lnSpc>
                <a:spcPts val="3020"/>
              </a:lnSpc>
              <a:spcBef>
                <a:spcPts val="68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DCT Huffman coding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JPEG  compression.</a:t>
            </a:r>
            <a:endParaRPr sz="2800">
              <a:latin typeface="Times New Roman"/>
              <a:cs typeface="Times New Roman"/>
            </a:endParaRPr>
          </a:p>
          <a:p>
            <a:pPr marL="698500" marR="589915" indent="-686435">
              <a:lnSpc>
                <a:spcPts val="3020"/>
              </a:lnSpc>
              <a:spcBef>
                <a:spcPts val="68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decompression by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inverse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DCT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before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DAC sends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input 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 unit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pixel  processor.</a:t>
            </a:r>
            <a:endParaRPr sz="2800">
              <a:latin typeface="Times New Roman"/>
              <a:cs typeface="Times New Roman"/>
            </a:endParaRPr>
          </a:p>
          <a:p>
            <a:pPr marL="698500" marR="200660" indent="-686435">
              <a:lnSpc>
                <a:spcPts val="3030"/>
              </a:lnSpc>
              <a:spcBef>
                <a:spcPts val="67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Pixel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 (for example, image contrast,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brightness,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rotation, translation, color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adjustment)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719" y="714755"/>
            <a:ext cx="756665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6868" y="7147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9878" y="847090"/>
            <a:ext cx="6927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Camera </a:t>
            </a:r>
            <a:r>
              <a:rPr b="1" dirty="0">
                <a:latin typeface="Times New Roman"/>
                <a:cs typeface="Times New Roman"/>
              </a:rPr>
              <a:t>Hardware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695957"/>
            <a:ext cx="747331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9905" indent="-6864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  <a:tab pos="489458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Micro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ler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or ASIP	(A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plic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tion  Specific Instruction Set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Processor)</a:t>
            </a:r>
            <a:endParaRPr sz="3200">
              <a:latin typeface="Times New Roman"/>
              <a:cs typeface="Times New Roman"/>
            </a:endParaRPr>
          </a:p>
          <a:p>
            <a:pPr marL="698500" marR="37465" indent="-686435">
              <a:lnSpc>
                <a:spcPct val="100000"/>
              </a:lnSpc>
              <a:spcBef>
                <a:spcPts val="770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Multiple processors (CCDSP,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DSP,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Pixel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Processor and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others)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100000"/>
              </a:lnSpc>
              <a:spcBef>
                <a:spcPts val="770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RAM for storing temporary variables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and  stack</a:t>
            </a:r>
            <a:endParaRPr sz="3200">
              <a:latin typeface="Times New Roman"/>
              <a:cs typeface="Times New Roman"/>
            </a:endParaRPr>
          </a:p>
          <a:p>
            <a:pPr marL="698500" marR="499109" indent="-686435">
              <a:lnSpc>
                <a:spcPct val="100000"/>
              </a:lnSpc>
              <a:spcBef>
                <a:spcPts val="76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ROM for application codes and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RTOS  codes for scheduling the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719" y="105155"/>
            <a:ext cx="756665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6868" y="1051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9878" y="237185"/>
            <a:ext cx="6927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Camera Hardware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154937"/>
            <a:ext cx="7602220" cy="48907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080" indent="-686435">
              <a:lnSpc>
                <a:spcPct val="80000"/>
              </a:lnSpc>
              <a:spcBef>
                <a:spcPts val="76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Timer, Flash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storing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 preferences, contact data, user address, user date  of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birth,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identification code, ADC, DAC  and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Interrupt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2800">
              <a:latin typeface="Times New Roman"/>
              <a:cs typeface="Times New Roman"/>
            </a:endParaRPr>
          </a:p>
          <a:p>
            <a:pPr marL="698500" marR="301625" indent="-686435">
              <a:lnSpc>
                <a:spcPct val="80000"/>
              </a:lnSpc>
              <a:spcBef>
                <a:spcPts val="67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DAC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gets 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input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pixel processor,  which gets 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inputs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JPEG file for the  saved images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also gets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input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directly from  the CCDSP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through pixel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 or the  frame in present view</a:t>
            </a:r>
            <a:endParaRPr sz="2800">
              <a:latin typeface="Times New Roman"/>
              <a:cs typeface="Times New Roman"/>
            </a:endParaRPr>
          </a:p>
          <a:p>
            <a:pPr marL="698500" marR="1354455" indent="-686435">
              <a:lnSpc>
                <a:spcPts val="2690"/>
              </a:lnSpc>
              <a:spcBef>
                <a:spcPts val="64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USB controller Direct Memory Access  controller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2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LCD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Battery and external charging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circuit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379475"/>
            <a:ext cx="7930896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0707" y="379475"/>
            <a:ext cx="7178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994" y="497789"/>
            <a:ext cx="735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Digital Camera Software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components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230528"/>
            <a:ext cx="7275195" cy="4079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434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CCD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off-set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correction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JPEG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4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JPEG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decoding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Pixel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 before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 and file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34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Light, flash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 device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drivers</a:t>
            </a:r>
            <a:endParaRPr sz="2800">
              <a:latin typeface="Times New Roman"/>
              <a:cs typeface="Times New Roman"/>
            </a:endParaRPr>
          </a:p>
          <a:p>
            <a:pPr marL="698500" marR="5080" indent="-686435">
              <a:lnSpc>
                <a:spcPts val="3020"/>
              </a:lnSpc>
              <a:spcBef>
                <a:spcPts val="720"/>
              </a:spcBef>
              <a:buSzPct val="58928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LCD, USB and Bluetooth Port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device-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drivers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port operations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display, printer and  computer communication control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4383" y="227075"/>
            <a:ext cx="719327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60207" y="227075"/>
            <a:ext cx="71780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1318" y="345389"/>
            <a:ext cx="6746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66FF"/>
                </a:solidFill>
              </a:rPr>
              <a:t>Digital camera software</a:t>
            </a:r>
            <a:r>
              <a:rPr sz="3600" spc="-75" dirty="0">
                <a:solidFill>
                  <a:srgbClr val="3366FF"/>
                </a:solidFill>
              </a:rPr>
              <a:t> </a:t>
            </a:r>
            <a:r>
              <a:rPr sz="3600" dirty="0">
                <a:solidFill>
                  <a:srgbClr val="3366FF"/>
                </a:solidFill>
              </a:rPr>
              <a:t>components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5800" y="1905000"/>
            <a:ext cx="7010400" cy="6096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CCD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signal</a:t>
            </a: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590800"/>
            <a:ext cx="7010400" cy="6858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JPEG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429000"/>
            <a:ext cx="7010400" cy="6096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JPEG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decoding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4191000"/>
            <a:ext cx="7010400" cy="10668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Pixel</a:t>
            </a:r>
            <a:r>
              <a:rPr sz="2400" spc="-3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co-processing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LCD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USB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Port device</a:t>
            </a:r>
            <a:r>
              <a:rPr sz="2400" spc="-3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drivers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410200"/>
            <a:ext cx="7086600" cy="6858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LCD,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Bluetooth </a:t>
            </a: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COM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60033"/>
                </a:solidFill>
                <a:latin typeface="Times New Roman"/>
                <a:cs typeface="Times New Roman"/>
              </a:rPr>
              <a:t>USB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Port device</a:t>
            </a:r>
            <a:r>
              <a:rPr sz="2400" spc="-6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drivers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1143000"/>
            <a:ext cx="7010400" cy="60960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Light, flash and display device</a:t>
            </a:r>
            <a:r>
              <a:rPr sz="2400" spc="-10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drivers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161034"/>
            <a:ext cx="6334760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functions, hardware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 software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3600">
              <a:latin typeface="Times New Roman"/>
              <a:cs typeface="Times New Roman"/>
            </a:endParaRPr>
          </a:p>
          <a:p>
            <a:pPr marL="355600" marR="487045" indent="-3435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Automatic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Chocolate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vending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machine,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Ssmart card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8979" y="219456"/>
            <a:ext cx="2769107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0576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1494" y="351485"/>
            <a:ext cx="200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8035" y="714755"/>
            <a:ext cx="79247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3004" y="7147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7186" y="897382"/>
            <a:ext cx="733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Diagrammatic representation </a:t>
            </a:r>
            <a:r>
              <a:rPr sz="3600" dirty="0"/>
              <a:t>of</a:t>
            </a:r>
            <a:r>
              <a:rPr sz="3600" spc="70" dirty="0"/>
              <a:t> </a:t>
            </a:r>
            <a:r>
              <a:rPr sz="3600" dirty="0"/>
              <a:t>ACVM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584450" y="3410953"/>
            <a:ext cx="3776979" cy="80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4450" y="3433953"/>
            <a:ext cx="37769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97916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Microcontroller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based  hardware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2003285"/>
            <a:ext cx="4903470" cy="804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8000" y="2026158"/>
            <a:ext cx="490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LCD Display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Touch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Screen for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389" y="2003234"/>
            <a:ext cx="2452370" cy="1105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389" y="2026158"/>
            <a:ext cx="2452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3911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Keypad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user  Interface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7059" y="3410965"/>
            <a:ext cx="2054859" cy="1409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6689" y="3433953"/>
            <a:ext cx="18243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USB_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_Modem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389" y="3410965"/>
            <a:ext cx="1855470" cy="1409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9389" y="3433953"/>
            <a:ext cx="1855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3327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Mechani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  Coin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4450" y="4316374"/>
            <a:ext cx="1457960" cy="60579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RTOS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7550" y="5223751"/>
            <a:ext cx="4969509" cy="905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7550" y="5247258"/>
            <a:ext cx="496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10064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Chocolate and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refunded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coins  collector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174490" y="4316374"/>
            <a:ext cx="2584450" cy="60579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619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4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6055" y="219456"/>
            <a:ext cx="231647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023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051305"/>
            <a:ext cx="8061959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0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Coin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insertion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slot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Keypad on the top of the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machine.</a:t>
            </a:r>
            <a:endParaRPr sz="36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8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LCD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unit on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top of the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machine.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menus, text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entered  into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ACVM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pictograms,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welcome, thank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messages.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Graphic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interactions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with the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machine.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time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date.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6055" y="219456"/>
            <a:ext cx="231647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023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051305"/>
            <a:ext cx="7681595" cy="244030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98500" marR="170180" indent="-686435">
              <a:lnSpc>
                <a:spcPct val="80000"/>
              </a:lnSpc>
              <a:spcBef>
                <a:spcPts val="960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Delivery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slot so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that child can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collect 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chocolate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coins, if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refunded.</a:t>
            </a:r>
            <a:endParaRPr sz="36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80000"/>
              </a:lnSpc>
              <a:spcBef>
                <a:spcPts val="869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Internet connection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port so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owner  can know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status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ACVM sales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remote.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472" y="219456"/>
            <a:ext cx="5437632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41592" y="2194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3604" y="351485"/>
            <a:ext cx="479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ACVM </a:t>
            </a:r>
            <a:r>
              <a:rPr spc="-5" dirty="0"/>
              <a:t>Hardware</a:t>
            </a:r>
            <a:r>
              <a:rPr spc="-30" dirty="0"/>
              <a:t> </a:t>
            </a:r>
            <a:r>
              <a:rPr dirty="0"/>
              <a:t>units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266189"/>
            <a:ext cx="7596505" cy="4758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98500" marR="633730" indent="-686435">
              <a:lnSpc>
                <a:spcPts val="3460"/>
              </a:lnSpc>
              <a:spcBef>
                <a:spcPts val="53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  <a:tab pos="489458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Micro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ler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or ASIP	(A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plic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tion  Specific Instruction Set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Processor)</a:t>
            </a:r>
            <a:endParaRPr sz="3200">
              <a:latin typeface="Times New Roman"/>
              <a:cs typeface="Times New Roman"/>
            </a:endParaRPr>
          </a:p>
          <a:p>
            <a:pPr marL="698500" marR="128270" indent="-686435">
              <a:lnSpc>
                <a:spcPts val="3460"/>
              </a:lnSpc>
              <a:spcBef>
                <a:spcPts val="765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RAM for storing temporary variables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and  stack</a:t>
            </a:r>
            <a:endParaRPr sz="3200">
              <a:latin typeface="Times New Roman"/>
              <a:cs typeface="Times New Roman"/>
            </a:endParaRPr>
          </a:p>
          <a:p>
            <a:pPr marL="698500" marR="622300" indent="-686435">
              <a:lnSpc>
                <a:spcPts val="3460"/>
              </a:lnSpc>
              <a:spcBef>
                <a:spcPts val="760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ROM for application codes and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RTOS  codes for scheduling the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90000"/>
              </a:lnSpc>
              <a:spcBef>
                <a:spcPts val="710"/>
              </a:spcBef>
              <a:buSzPct val="59375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Flash memory for storing user  preferences, contact data, user address,  user date of birth, user identification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code,  answers of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FAQs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714755"/>
            <a:ext cx="7738872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7743" y="714755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542" y="847090"/>
            <a:ext cx="6964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ACVM </a:t>
            </a:r>
            <a:r>
              <a:rPr b="1" spc="-5" dirty="0">
                <a:latin typeface="Times New Roman"/>
                <a:cs typeface="Times New Roman"/>
              </a:rPr>
              <a:t>Hardware units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889570"/>
            <a:ext cx="7530465" cy="4305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9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Timer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 Interrupt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36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 TCP/IP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port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(Internet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broadband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connection)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 the ACVM for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remote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control and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getting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ACVM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status  reports by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owner.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ACVM specific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supply 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247" y="295656"/>
            <a:ext cx="6737604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92340" y="295656"/>
            <a:ext cx="79400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380" y="427685"/>
            <a:ext cx="609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ACVM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dirty="0"/>
              <a:t>components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127125"/>
            <a:ext cx="6094095" cy="39770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9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Keypad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coins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Deliver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chocolate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TCP/IP stack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endParaRPr sz="36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spcBef>
                <a:spcPts val="865"/>
              </a:spcBef>
              <a:buSzPct val="59722"/>
              <a:buFont typeface="Wingdings"/>
              <a:buChar char=""/>
              <a:tabLst>
                <a:tab pos="698500" algn="l"/>
                <a:tab pos="699135" algn="l"/>
              </a:tabLst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TCP/IP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3" y="2513076"/>
            <a:ext cx="2811779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8300" y="2513076"/>
            <a:ext cx="7178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2058" y="2632075"/>
            <a:ext cx="212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Smart</a:t>
            </a:r>
            <a:r>
              <a:rPr sz="3600" spc="-55" dirty="0"/>
              <a:t> </a:t>
            </a:r>
            <a:r>
              <a:rPr sz="3600" spc="-5" dirty="0"/>
              <a:t>Card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6600" marR="5080" indent="-724535">
              <a:lnSpc>
                <a:spcPts val="1680"/>
              </a:lnSpc>
              <a:spcBef>
                <a:spcPts val="5"/>
              </a:spcBef>
            </a:pPr>
            <a:r>
              <a:rPr spc="-5" dirty="0"/>
              <a:t>Chapter-2L05: "Embedded Systems </a:t>
            </a:r>
            <a:r>
              <a:rPr dirty="0"/>
              <a:t>- " , Raj </a:t>
            </a:r>
            <a:r>
              <a:rPr spc="-5" dirty="0"/>
              <a:t>Kamal,  </a:t>
            </a:r>
            <a:r>
              <a:rPr dirty="0"/>
              <a:t>Publs.: McGraw-Hill</a:t>
            </a:r>
            <a:r>
              <a:rPr spc="-75" dirty="0"/>
              <a:t> </a:t>
            </a:r>
            <a:r>
              <a:rPr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5"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1531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Times New Roman</vt:lpstr>
      <vt:lpstr>Wingdings</vt:lpstr>
      <vt:lpstr>Office Theme</vt:lpstr>
      <vt:lpstr>PowerPoint Presentation</vt:lpstr>
      <vt:lpstr>Automatic Chocolate Vending Machine  (ACVM)</vt:lpstr>
      <vt:lpstr>Diagrammatic representation of ACVM</vt:lpstr>
      <vt:lpstr>ACVM</vt:lpstr>
      <vt:lpstr>ACVM</vt:lpstr>
      <vt:lpstr>ACVM Hardware units</vt:lpstr>
      <vt:lpstr>ACVM Hardware units (contd.)</vt:lpstr>
      <vt:lpstr>ACVM Software components</vt:lpstr>
      <vt:lpstr>Smart Card</vt:lpstr>
      <vt:lpstr>Smart Card</vt:lpstr>
      <vt:lpstr>Embedded hardware components in a contact less smart card</vt:lpstr>
      <vt:lpstr>Embedded hardware components</vt:lpstr>
      <vt:lpstr>ROM</vt:lpstr>
      <vt:lpstr>Embedded Software</vt:lpstr>
      <vt:lpstr>Smart Card OS Special features</vt:lpstr>
      <vt:lpstr>Smart Card OS Limiting features</vt:lpstr>
      <vt:lpstr>Smart Card OS File System and Classes</vt:lpstr>
      <vt:lpstr>Digital Camera</vt:lpstr>
      <vt:lpstr>Digital camera hardware components</vt:lpstr>
      <vt:lpstr>A typical Camera</vt:lpstr>
      <vt:lpstr>Arrangements</vt:lpstr>
      <vt:lpstr>Internal units</vt:lpstr>
      <vt:lpstr>Internal units</vt:lpstr>
      <vt:lpstr>ASIP and Single purpose processors</vt:lpstr>
      <vt:lpstr>Digital Camera Hardware units</vt:lpstr>
      <vt:lpstr>Digital Camera Hardware units</vt:lpstr>
      <vt:lpstr>Digital Camera Software components</vt:lpstr>
      <vt:lpstr>Digital camera software components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elexdavv</dc:creator>
  <cp:lastModifiedBy>Ferdib Al Islam</cp:lastModifiedBy>
  <cp:revision>1</cp:revision>
  <dcterms:created xsi:type="dcterms:W3CDTF">2020-04-20T09:11:44Z</dcterms:created>
  <dcterms:modified xsi:type="dcterms:W3CDTF">2020-04-20T09:16:32Z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2020-04-20T00:00:00Z</vt:filetime>
  </property>
</Properties>
</file>