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35" r:id="rId2"/>
    <p:sldId id="336" r:id="rId3"/>
    <p:sldId id="340" r:id="rId4"/>
    <p:sldId id="349" r:id="rId5"/>
    <p:sldId id="350" r:id="rId6"/>
    <p:sldId id="357" r:id="rId7"/>
    <p:sldId id="358" r:id="rId8"/>
    <p:sldId id="360" r:id="rId9"/>
    <p:sldId id="359" r:id="rId10"/>
    <p:sldId id="362" r:id="rId11"/>
    <p:sldId id="363" r:id="rId12"/>
    <p:sldId id="364" r:id="rId13"/>
    <p:sldId id="365" r:id="rId14"/>
    <p:sldId id="368" r:id="rId15"/>
    <p:sldId id="366" r:id="rId16"/>
    <p:sldId id="367" r:id="rId17"/>
    <p:sldId id="369" r:id="rId18"/>
    <p:sldId id="370" r:id="rId19"/>
    <p:sldId id="373" r:id="rId20"/>
    <p:sldId id="374" r:id="rId21"/>
    <p:sldId id="375" r:id="rId22"/>
    <p:sldId id="376" r:id="rId23"/>
    <p:sldId id="377" r:id="rId24"/>
    <p:sldId id="378" r:id="rId25"/>
    <p:sldId id="371" r:id="rId26"/>
    <p:sldId id="372" r:id="rId27"/>
    <p:sldId id="31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36271-14C2-428A-9AEA-30FA300BB29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63633-D0B8-4B59-B506-99CF2A01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17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066E-3758-E171-3AB1-93563355B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1F297-90F3-03D3-F1AB-D727A645C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197A1-3ED1-E9C7-0A38-D367258E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C839-1957-47DA-B423-1F435E85771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1E46D-091E-6126-941A-9D36804B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70668-F7F2-23E3-BAF8-8CF2B84E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D598C-97AF-4B84-8B0E-D4D16A2B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3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E199-7F26-08AA-661C-B048EDE3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D8899-C91F-2E96-0526-ACFE7BDF7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465F2-FB31-6FB6-8891-1705FB0E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C839-1957-47DA-B423-1F435E85771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B220E-125B-4301-F4ED-21779469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15F08-DE05-03DB-0095-F1B158C4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D598C-97AF-4B84-8B0E-D4D16A2B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1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ADDB7-935A-CB6A-C53E-1F93F8CC7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5E16C-91DE-B1D0-3F9A-56EFF5DBE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884E1-02F9-BC12-57B7-B7FA911D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C839-1957-47DA-B423-1F435E85771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95D8B-BF55-773E-A8F7-7D9669412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95F71-2960-90A1-20EB-C28BAE64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D598C-97AF-4B84-8B0E-D4D16A2B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D068-F817-B860-CC45-154E27D7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9E84D-F99E-9268-5D06-6E3D5E221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9B791-213F-1901-70C8-101919CE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C839-1957-47DA-B423-1F435E85771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C5E16-9202-9D02-F74E-62FDF0C6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043E4-9FB0-A330-8648-3097749A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D598C-97AF-4B84-8B0E-D4D16A2B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8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FB82-5E5A-5B57-7FDD-A8546D27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25F31-2E70-6415-C7A0-72EC2B3BB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FFC7D-E684-3627-BDEA-3907E769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C839-1957-47DA-B423-1F435E85771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7CFED-7868-040E-19B9-580A946F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46D88-F516-4B7E-439D-ADA665E9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D598C-97AF-4B84-8B0E-D4D16A2B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0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8F75B-6212-5D10-2E08-61A8C645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4E711-C8A4-BB80-A4F2-93B0693F7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9E9DB-C8AD-A3F4-FAD0-76C2B4F22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43CE-4D9B-BEFD-F561-C4D88A0A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C839-1957-47DA-B423-1F435E85771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F3204-7166-60A2-1C2F-9BD73B98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0312D-BAD9-E811-2214-B9CACBDD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D598C-97AF-4B84-8B0E-D4D16A2B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A0A8-85D8-2041-C8C3-B1DBBC99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1699B-C453-6CE9-507D-F2098105F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7A96B-BA5F-59C7-FFC2-4839111E7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BAF4E-4E50-E924-604B-19B779E0C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B689E7-CDB1-A776-AE31-7B1FC3294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FDB305-FB91-BA21-873D-573572FF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C839-1957-47DA-B423-1F435E85771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380D9-5885-E344-D49A-A36A9AF5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07E51B-B458-BE1B-E7F9-2FD8B81C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D598C-97AF-4B84-8B0E-D4D16A2B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3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4770A-F454-FBB0-C6B0-50C3B3AC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556465-951A-A834-AE58-BE2B4EF4C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C839-1957-47DA-B423-1F435E85771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D1B43-0522-2BF3-8793-E4EBF3B3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1FCF3-814D-0298-1C34-0D3236FB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D598C-97AF-4B84-8B0E-D4D16A2B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7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B9CE0A-6B57-7CBA-7B45-42445A59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C839-1957-47DA-B423-1F435E85771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B4A2C-47FA-F2D6-6E48-03132727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1ED33-7E2D-A99F-55F1-DD93DEC0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D598C-97AF-4B84-8B0E-D4D16A2B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1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2F97-7204-70A8-0859-F3E33159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8AA5E-1EA9-BABD-6282-1C166CB80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6C7F3-58F8-5068-88C7-9C400911D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EF465-704A-25E1-3667-F6AF9BEC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C839-1957-47DA-B423-1F435E85771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A4540-9AC4-1CE3-E356-F3ABDE43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4CFB7-9936-54C7-EF96-974BB52F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D598C-97AF-4B84-8B0E-D4D16A2B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7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3D01-C9D2-6CC6-2F52-4324C9690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8692D-6C7B-C45A-3F48-222B86372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ED9F1-BF42-9523-1A28-844837B5E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E612C-1601-516F-DE7F-93D478F6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C839-1957-47DA-B423-1F435E85771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0C7BC-08F1-9582-8F96-34F44CA8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6FE3C-3C29-4A66-F210-B1CC362A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D598C-97AF-4B84-8B0E-D4D16A2B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6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30E4A-6EA6-F62F-4B7F-63FD57CDA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16A4A-960D-A592-7ABB-BF98F9F03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20291-1051-0D10-824B-BAF634923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2C839-1957-47DA-B423-1F435E857715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5D049-4F03-6763-086E-E1D81E94F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43F7E-2C6C-8847-0A02-38E1663A1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D598C-97AF-4B84-8B0E-D4D16A2B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7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33C614-3469-7E2C-00A7-3E0989FE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1"/>
            <a:ext cx="10744200" cy="1385888"/>
          </a:xfrm>
        </p:spPr>
        <p:txBody>
          <a:bodyPr/>
          <a:lstStyle/>
          <a:p>
            <a:pPr algn="ctr"/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Context Free Grammar (CFG)</a:t>
            </a: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09CB5-45E8-AA58-DCBD-0DAB6F1B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5" y="1417986"/>
            <a:ext cx="11208026" cy="4758978"/>
          </a:xfrm>
        </p:spPr>
        <p:txBody>
          <a:bodyPr>
            <a:normAutofit lnSpcReduction="10000"/>
          </a:bodyPr>
          <a:lstStyle/>
          <a:p>
            <a:pPr marL="0" marR="0" indent="0" algn="ctr">
              <a:lnSpc>
                <a:spcPts val="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08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context Free Grammar (CFG) is a 4-tuple such that-</a:t>
            </a:r>
          </a:p>
          <a:p>
            <a:pPr marL="0" indent="0" fontAlgn="base">
              <a:buNone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pPr marL="0" indent="0" fontAlgn="base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G = (V , T , P , S)</a:t>
            </a:r>
          </a:p>
          <a:p>
            <a:pPr marL="0" indent="0" fontAlgn="base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where-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 = Finite non-empty set of variables / non-terminal symbols</a:t>
            </a:r>
          </a:p>
          <a:p>
            <a:pPr marL="0" indent="0" algn="l" fontAlgn="base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 = Finite set of terminal symbols</a:t>
            </a:r>
          </a:p>
          <a:p>
            <a:pPr marL="0" indent="0" algn="l" fontAlgn="base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= Finite non-empty set of production rules of the form A → α where A ∈ V and α ∈ (V ∪ T)*</a:t>
            </a:r>
          </a:p>
          <a:p>
            <a:pPr marL="0" indent="0" algn="l" fontAlgn="base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= Start symbol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080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080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0800" marR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080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509935-95A3-B44A-A4EF-B69EE19EC406}"/>
              </a:ext>
            </a:extLst>
          </p:cNvPr>
          <p:cNvCxnSpPr>
            <a:cxnSpLocks/>
          </p:cNvCxnSpPr>
          <p:nvPr/>
        </p:nvCxnSpPr>
        <p:spPr>
          <a:xfrm>
            <a:off x="16998" y="1174874"/>
            <a:ext cx="12175002" cy="0"/>
          </a:xfrm>
          <a:prstGeom prst="line">
            <a:avLst/>
          </a:prstGeom>
          <a:ln w="1524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36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33C614-3469-7E2C-00A7-3E0989FE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1"/>
            <a:ext cx="10744200" cy="12012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Recursive Grammar</a:t>
            </a: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509935-95A3-B44A-A4EF-B69EE19EC406}"/>
              </a:ext>
            </a:extLst>
          </p:cNvPr>
          <p:cNvCxnSpPr>
            <a:cxnSpLocks/>
          </p:cNvCxnSpPr>
          <p:nvPr/>
        </p:nvCxnSpPr>
        <p:spPr>
          <a:xfrm>
            <a:off x="16998" y="1174874"/>
            <a:ext cx="12175002" cy="0"/>
          </a:xfrm>
          <a:prstGeom prst="line">
            <a:avLst/>
          </a:prstGeom>
          <a:ln w="1524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37A6C8E-5A5B-F192-9B1D-5938DAD42CA9}"/>
              </a:ext>
            </a:extLst>
          </p:cNvPr>
          <p:cNvSpPr txBox="1"/>
          <p:nvPr/>
        </p:nvSpPr>
        <p:spPr>
          <a:xfrm>
            <a:off x="6586330" y="866692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528C8-D108-BEB5-3901-4884BBBA872E}"/>
              </a:ext>
            </a:extLst>
          </p:cNvPr>
          <p:cNvSpPr txBox="1"/>
          <p:nvPr/>
        </p:nvSpPr>
        <p:spPr>
          <a:xfrm>
            <a:off x="6679096" y="1021742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5B17-8D0B-79ED-A6D5-23644E5D0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70" y="1319951"/>
            <a:ext cx="11325931" cy="482481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Grammar-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grammar is said to be recursive if it contains at least one production that has the same variable at both its LHS and RHS. </a:t>
            </a:r>
          </a:p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</a:p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grammar is said to be recursive if and only if it generates infinite number of strings.</a:t>
            </a:r>
          </a:p>
          <a:p>
            <a:pPr marL="0" indent="0" fontAlgn="base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1.Left Recursive Grammar-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recursive grammar is said to be left recursive if the leftmost variable of RHS is same as variable of LHS.</a:t>
            </a:r>
          </a:p>
          <a:p>
            <a:pPr marL="0" indent="0" fontAlgn="base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Example-</a:t>
            </a:r>
          </a:p>
          <a:p>
            <a:pPr marL="0" indent="0" algn="ctr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→ Sa / b</a:t>
            </a:r>
          </a:p>
          <a:p>
            <a:pPr marL="0" indent="0" algn="ctr" fontAlgn="base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(Left Recursive Grammar)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8AC19-88B3-7D23-D53C-B8F50ED9B70C}"/>
              </a:ext>
            </a:extLst>
          </p:cNvPr>
          <p:cNvSpPr txBox="1"/>
          <p:nvPr/>
        </p:nvSpPr>
        <p:spPr>
          <a:xfrm>
            <a:off x="731600" y="5109028"/>
            <a:ext cx="11325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>
                <a:highlight>
                  <a:srgbClr val="FFFF00"/>
                </a:highlight>
              </a:rPr>
              <a:t>Left recursion is a problem in top-down parsers because </a:t>
            </a:r>
            <a:r>
              <a:rPr lang="en-US" b="1" dirty="0">
                <a:highlight>
                  <a:srgbClr val="FFFF00"/>
                </a:highlight>
              </a:rPr>
              <a:t>top down parsers use left-most derivation to derive the required string by using the start symbol of the grammar</a:t>
            </a:r>
            <a:r>
              <a:rPr lang="en-US" dirty="0">
                <a:highlight>
                  <a:srgbClr val="FFFF00"/>
                </a:highlight>
              </a:rPr>
              <a:t>. Due to this reason top-down parsers might go into infinite loop with left recursive grammar.</a:t>
            </a:r>
          </a:p>
          <a:p>
            <a:pPr fontAlgn="base"/>
            <a:endParaRPr lang="en-US" b="0" i="0" dirty="0">
              <a:solidFill>
                <a:srgbClr val="303030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Therefore, left recursion has to be eliminated from the grammar.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621B32-765A-6BB1-EA05-5DE5D1D9E11A}"/>
              </a:ext>
            </a:extLst>
          </p:cNvPr>
          <p:cNvSpPr txBox="1"/>
          <p:nvPr/>
        </p:nvSpPr>
        <p:spPr>
          <a:xfrm>
            <a:off x="6679096" y="895531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8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33C614-3469-7E2C-00A7-3E0989FE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1"/>
            <a:ext cx="10744200" cy="12012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Recursive Grammar</a:t>
            </a: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509935-95A3-B44A-A4EF-B69EE19EC406}"/>
              </a:ext>
            </a:extLst>
          </p:cNvPr>
          <p:cNvCxnSpPr>
            <a:cxnSpLocks/>
          </p:cNvCxnSpPr>
          <p:nvPr/>
        </p:nvCxnSpPr>
        <p:spPr>
          <a:xfrm>
            <a:off x="16998" y="1174874"/>
            <a:ext cx="12175002" cy="0"/>
          </a:xfrm>
          <a:prstGeom prst="line">
            <a:avLst/>
          </a:prstGeom>
          <a:ln w="1524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37A6C8E-5A5B-F192-9B1D-5938DAD42CA9}"/>
              </a:ext>
            </a:extLst>
          </p:cNvPr>
          <p:cNvSpPr txBox="1"/>
          <p:nvPr/>
        </p:nvSpPr>
        <p:spPr>
          <a:xfrm>
            <a:off x="6586330" y="866692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528C8-D108-BEB5-3901-4884BBBA872E}"/>
              </a:ext>
            </a:extLst>
          </p:cNvPr>
          <p:cNvSpPr txBox="1"/>
          <p:nvPr/>
        </p:nvSpPr>
        <p:spPr>
          <a:xfrm>
            <a:off x="6679096" y="1021742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5B17-8D0B-79ED-A6D5-23644E5D0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70" y="1319951"/>
            <a:ext cx="11325931" cy="482481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Right Recursion-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production of grammar is said to have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recursion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if the rightmost variable of its RHS is same as variable of its LHS.</a:t>
            </a:r>
          </a:p>
          <a:p>
            <a:pPr marL="0" indent="0" algn="ctr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Example-</a:t>
            </a:r>
          </a:p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S →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 ∈</a:t>
            </a:r>
          </a:p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Recursive Grammar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fontAlgn="base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8AC19-88B3-7D23-D53C-B8F50ED9B70C}"/>
              </a:ext>
            </a:extLst>
          </p:cNvPr>
          <p:cNvSpPr txBox="1"/>
          <p:nvPr/>
        </p:nvSpPr>
        <p:spPr>
          <a:xfrm>
            <a:off x="2480152" y="4614719"/>
            <a:ext cx="8397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>
                <a:highlight>
                  <a:srgbClr val="FFFF00"/>
                </a:highlight>
              </a:rPr>
              <a:t>Right recursion does not create any problem for the Top down parsers.</a:t>
            </a:r>
          </a:p>
          <a:p>
            <a:pPr fontAlgn="base"/>
            <a:r>
              <a:rPr lang="en-US" dirty="0">
                <a:highlight>
                  <a:srgbClr val="FFFF00"/>
                </a:highlight>
              </a:rPr>
              <a:t>Therefore, there is no need of eliminating right recursion from the grammar.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621B32-765A-6BB1-EA05-5DE5D1D9E11A}"/>
              </a:ext>
            </a:extLst>
          </p:cNvPr>
          <p:cNvSpPr txBox="1"/>
          <p:nvPr/>
        </p:nvSpPr>
        <p:spPr>
          <a:xfrm>
            <a:off x="6679096" y="895531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7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33C614-3469-7E2C-00A7-3E0989FE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1"/>
            <a:ext cx="10744200" cy="120126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Elimination of Left Recursion</a:t>
            </a:r>
            <a:br>
              <a:rPr lang="en-US" b="1" i="0" dirty="0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</a:b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509935-95A3-B44A-A4EF-B69EE19EC406}"/>
              </a:ext>
            </a:extLst>
          </p:cNvPr>
          <p:cNvCxnSpPr>
            <a:cxnSpLocks/>
          </p:cNvCxnSpPr>
          <p:nvPr/>
        </p:nvCxnSpPr>
        <p:spPr>
          <a:xfrm>
            <a:off x="16998" y="797502"/>
            <a:ext cx="12175002" cy="0"/>
          </a:xfrm>
          <a:prstGeom prst="line">
            <a:avLst/>
          </a:prstGeom>
          <a:ln w="1524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37A6C8E-5A5B-F192-9B1D-5938DAD42CA9}"/>
              </a:ext>
            </a:extLst>
          </p:cNvPr>
          <p:cNvSpPr txBox="1"/>
          <p:nvPr/>
        </p:nvSpPr>
        <p:spPr>
          <a:xfrm>
            <a:off x="6586330" y="866692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528C8-D108-BEB5-3901-4884BBBA872E}"/>
              </a:ext>
            </a:extLst>
          </p:cNvPr>
          <p:cNvSpPr txBox="1"/>
          <p:nvPr/>
        </p:nvSpPr>
        <p:spPr>
          <a:xfrm>
            <a:off x="6679096" y="1021742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5B17-8D0B-79ED-A6D5-23644E5D0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9" y="991672"/>
            <a:ext cx="11325931" cy="482481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recursion is eliminated by converting the grammar into a right recursive grammar.</a:t>
            </a:r>
          </a:p>
          <a:p>
            <a:pPr marL="0" indent="0" fontAlgn="base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have the left-recursive pair of productions-</a:t>
            </a:r>
          </a:p>
          <a:p>
            <a:pPr marL="0" indent="0" fontAlgn="base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A 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Aα / β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(Left Recursive Grammar)</a:t>
            </a:r>
          </a:p>
          <a:p>
            <a:pPr marL="0" indent="0" fontAlgn="base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where β does not begin with an A.</a:t>
            </a:r>
          </a:p>
          <a:p>
            <a:pPr marL="0" indent="0" fontAlgn="base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we can eliminate left recursion by replacing the pair of productions with-</a:t>
            </a:r>
          </a:p>
          <a:p>
            <a:pPr fontAlgn="base"/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 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βA’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 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 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αA’ / ∈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(Right Recursive Grammar)</a:t>
            </a:r>
          </a:p>
          <a:p>
            <a:pPr marL="0" indent="0" fontAlgn="base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right recursive grammar functions same as left recursive grammar.</a:t>
            </a:r>
          </a:p>
          <a:p>
            <a:pPr marL="0" indent="0" fontAlgn="base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621B32-765A-6BB1-EA05-5DE5D1D9E11A}"/>
              </a:ext>
            </a:extLst>
          </p:cNvPr>
          <p:cNvSpPr txBox="1"/>
          <p:nvPr/>
        </p:nvSpPr>
        <p:spPr>
          <a:xfrm>
            <a:off x="6679096" y="895531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1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33C614-3469-7E2C-00A7-3E0989FE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1"/>
            <a:ext cx="10744200" cy="120126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Elimination of Left Recursion</a:t>
            </a:r>
            <a:br>
              <a:rPr lang="en-US" b="1" i="0" dirty="0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</a:b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509935-95A3-B44A-A4EF-B69EE19EC406}"/>
              </a:ext>
            </a:extLst>
          </p:cNvPr>
          <p:cNvCxnSpPr>
            <a:cxnSpLocks/>
          </p:cNvCxnSpPr>
          <p:nvPr/>
        </p:nvCxnSpPr>
        <p:spPr>
          <a:xfrm>
            <a:off x="16998" y="797502"/>
            <a:ext cx="12175002" cy="0"/>
          </a:xfrm>
          <a:prstGeom prst="line">
            <a:avLst/>
          </a:prstGeom>
          <a:ln w="1524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37A6C8E-5A5B-F192-9B1D-5938DAD42CA9}"/>
              </a:ext>
            </a:extLst>
          </p:cNvPr>
          <p:cNvSpPr txBox="1"/>
          <p:nvPr/>
        </p:nvSpPr>
        <p:spPr>
          <a:xfrm>
            <a:off x="6586330" y="866692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528C8-D108-BEB5-3901-4884BBBA872E}"/>
              </a:ext>
            </a:extLst>
          </p:cNvPr>
          <p:cNvSpPr txBox="1"/>
          <p:nvPr/>
        </p:nvSpPr>
        <p:spPr>
          <a:xfrm>
            <a:off x="6679096" y="1021742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5B17-8D0B-79ED-A6D5-23644E5D0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9" y="991672"/>
            <a:ext cx="11325931" cy="482481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grammar and eliminate left recursion-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→ E + T / T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→ T x F / F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→ id</a:t>
            </a:r>
          </a:p>
          <a:p>
            <a:pPr marL="0" indent="0" fontAlgn="base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→ TE’     [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βA’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E’ → +TE’ / ∈   [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αA’ / ∈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→ FT’  [[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βA’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T’ →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xFT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/ ∈  [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αA’ / ∈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→ id</a:t>
            </a:r>
          </a:p>
          <a:p>
            <a:pPr marL="0" indent="0" fontAlgn="base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621B32-765A-6BB1-EA05-5DE5D1D9E11A}"/>
              </a:ext>
            </a:extLst>
          </p:cNvPr>
          <p:cNvSpPr txBox="1"/>
          <p:nvPr/>
        </p:nvSpPr>
        <p:spPr>
          <a:xfrm>
            <a:off x="6679096" y="895531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4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33C614-3469-7E2C-00A7-3E0989FE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1"/>
            <a:ext cx="10744200" cy="120126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Elimination of Left Recursion</a:t>
            </a:r>
            <a:br>
              <a:rPr lang="en-US" b="1" i="0" dirty="0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</a:b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509935-95A3-B44A-A4EF-B69EE19EC406}"/>
              </a:ext>
            </a:extLst>
          </p:cNvPr>
          <p:cNvCxnSpPr>
            <a:cxnSpLocks/>
          </p:cNvCxnSpPr>
          <p:nvPr/>
        </p:nvCxnSpPr>
        <p:spPr>
          <a:xfrm>
            <a:off x="16998" y="797502"/>
            <a:ext cx="12175002" cy="0"/>
          </a:xfrm>
          <a:prstGeom prst="line">
            <a:avLst/>
          </a:prstGeom>
          <a:ln w="1524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37A6C8E-5A5B-F192-9B1D-5938DAD42CA9}"/>
              </a:ext>
            </a:extLst>
          </p:cNvPr>
          <p:cNvSpPr txBox="1"/>
          <p:nvPr/>
        </p:nvSpPr>
        <p:spPr>
          <a:xfrm>
            <a:off x="6586330" y="866692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528C8-D108-BEB5-3901-4884BBBA872E}"/>
              </a:ext>
            </a:extLst>
          </p:cNvPr>
          <p:cNvSpPr txBox="1"/>
          <p:nvPr/>
        </p:nvSpPr>
        <p:spPr>
          <a:xfrm>
            <a:off x="6679096" y="1021742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5B17-8D0B-79ED-A6D5-23644E5D0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9" y="991672"/>
            <a:ext cx="11325931" cy="482481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grammar and eliminate left recursion-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→ S0S1S / 01</a:t>
            </a:r>
          </a:p>
          <a:p>
            <a:pPr marL="0" indent="0" fontAlgn="base">
              <a:buNone/>
            </a:pPr>
            <a:endParaRPr 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Solution-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grammar after eliminating left recursion is-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→ 01S’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S’→ 0S1SS’ / ∈</a:t>
            </a:r>
          </a:p>
          <a:p>
            <a:pPr fontAlgn="base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621B32-765A-6BB1-EA05-5DE5D1D9E11A}"/>
              </a:ext>
            </a:extLst>
          </p:cNvPr>
          <p:cNvSpPr txBox="1"/>
          <p:nvPr/>
        </p:nvSpPr>
        <p:spPr>
          <a:xfrm>
            <a:off x="6679096" y="895531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1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33C614-3469-7E2C-00A7-3E0989FE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1"/>
            <a:ext cx="10744200" cy="120126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Practice Session</a:t>
            </a:r>
            <a:br>
              <a:rPr lang="en-US" b="1" i="0" dirty="0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</a:b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509935-95A3-B44A-A4EF-B69EE19EC406}"/>
              </a:ext>
            </a:extLst>
          </p:cNvPr>
          <p:cNvCxnSpPr>
            <a:cxnSpLocks/>
          </p:cNvCxnSpPr>
          <p:nvPr/>
        </p:nvCxnSpPr>
        <p:spPr>
          <a:xfrm>
            <a:off x="16998" y="797502"/>
            <a:ext cx="12175002" cy="0"/>
          </a:xfrm>
          <a:prstGeom prst="line">
            <a:avLst/>
          </a:prstGeom>
          <a:ln w="1524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37A6C8E-5A5B-F192-9B1D-5938DAD42CA9}"/>
              </a:ext>
            </a:extLst>
          </p:cNvPr>
          <p:cNvSpPr txBox="1"/>
          <p:nvPr/>
        </p:nvSpPr>
        <p:spPr>
          <a:xfrm>
            <a:off x="6586330" y="866692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528C8-D108-BEB5-3901-4884BBBA872E}"/>
              </a:ext>
            </a:extLst>
          </p:cNvPr>
          <p:cNvSpPr txBox="1"/>
          <p:nvPr/>
        </p:nvSpPr>
        <p:spPr>
          <a:xfrm>
            <a:off x="6679096" y="1021742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5B17-8D0B-79ED-A6D5-23644E5D0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9" y="991672"/>
            <a:ext cx="11325931" cy="482481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grammar and eliminate left recursion-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→ (L) / a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→ L , S / S</a:t>
            </a:r>
          </a:p>
          <a:p>
            <a:pPr marL="0" indent="0" fontAlgn="base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grammar after eliminating left recursion is-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→ (L) / a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→ SL’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 → ,SL’ / ∈</a:t>
            </a:r>
          </a:p>
          <a:p>
            <a:pPr marL="0" indent="0" fontAlgn="base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621B32-765A-6BB1-EA05-5DE5D1D9E11A}"/>
              </a:ext>
            </a:extLst>
          </p:cNvPr>
          <p:cNvSpPr txBox="1"/>
          <p:nvPr/>
        </p:nvSpPr>
        <p:spPr>
          <a:xfrm>
            <a:off x="6679096" y="895531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3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33C614-3469-7E2C-00A7-3E0989FE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1"/>
            <a:ext cx="10744200" cy="120126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Elimination of Left Recursion</a:t>
            </a:r>
            <a:br>
              <a:rPr lang="en-US" b="1" i="0" dirty="0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</a:b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509935-95A3-B44A-A4EF-B69EE19EC406}"/>
              </a:ext>
            </a:extLst>
          </p:cNvPr>
          <p:cNvCxnSpPr>
            <a:cxnSpLocks/>
          </p:cNvCxnSpPr>
          <p:nvPr/>
        </p:nvCxnSpPr>
        <p:spPr>
          <a:xfrm>
            <a:off x="16998" y="797502"/>
            <a:ext cx="12175002" cy="0"/>
          </a:xfrm>
          <a:prstGeom prst="line">
            <a:avLst/>
          </a:prstGeom>
          <a:ln w="1524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37A6C8E-5A5B-F192-9B1D-5938DAD42CA9}"/>
              </a:ext>
            </a:extLst>
          </p:cNvPr>
          <p:cNvSpPr txBox="1"/>
          <p:nvPr/>
        </p:nvSpPr>
        <p:spPr>
          <a:xfrm>
            <a:off x="6586330" y="866692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528C8-D108-BEB5-3901-4884BBBA872E}"/>
              </a:ext>
            </a:extLst>
          </p:cNvPr>
          <p:cNvSpPr txBox="1"/>
          <p:nvPr/>
        </p:nvSpPr>
        <p:spPr>
          <a:xfrm>
            <a:off x="6679096" y="1021742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5B17-8D0B-79ED-A6D5-23644E5D0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9" y="991672"/>
            <a:ext cx="11325931" cy="4824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form for left recursion 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 A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l-G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l-G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… . |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l-G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|β</a:t>
            </a:r>
            <a:r>
              <a:rPr lang="el-G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… . . β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replaced by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l-G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A′|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l-G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A′| … . . | … . . |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A‘ →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l-G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A′|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l-G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A′| … . . |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A′|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  <a:p>
            <a:pPr marL="0" indent="0" fontAlgn="base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621B32-765A-6BB1-EA05-5DE5D1D9E11A}"/>
              </a:ext>
            </a:extLst>
          </p:cNvPr>
          <p:cNvSpPr txBox="1"/>
          <p:nvPr/>
        </p:nvSpPr>
        <p:spPr>
          <a:xfrm>
            <a:off x="6679096" y="895531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1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33C614-3469-7E2C-00A7-3E0989FE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1"/>
            <a:ext cx="10744200" cy="120126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Elimination of Left Recursion</a:t>
            </a:r>
            <a:br>
              <a:rPr lang="en-US" b="1" i="0" dirty="0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</a:b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509935-95A3-B44A-A4EF-B69EE19EC406}"/>
              </a:ext>
            </a:extLst>
          </p:cNvPr>
          <p:cNvCxnSpPr>
            <a:cxnSpLocks/>
          </p:cNvCxnSpPr>
          <p:nvPr/>
        </p:nvCxnSpPr>
        <p:spPr>
          <a:xfrm>
            <a:off x="16998" y="797502"/>
            <a:ext cx="12175002" cy="0"/>
          </a:xfrm>
          <a:prstGeom prst="line">
            <a:avLst/>
          </a:prstGeom>
          <a:ln w="1524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37A6C8E-5A5B-F192-9B1D-5938DAD42CA9}"/>
              </a:ext>
            </a:extLst>
          </p:cNvPr>
          <p:cNvSpPr txBox="1"/>
          <p:nvPr/>
        </p:nvSpPr>
        <p:spPr>
          <a:xfrm>
            <a:off x="6586330" y="866692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528C8-D108-BEB5-3901-4884BBBA872E}"/>
              </a:ext>
            </a:extLst>
          </p:cNvPr>
          <p:cNvSpPr txBox="1"/>
          <p:nvPr/>
        </p:nvSpPr>
        <p:spPr>
          <a:xfrm>
            <a:off x="6679096" y="1021742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5B17-8D0B-79ED-A6D5-23644E5D0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9" y="991672"/>
            <a:ext cx="11325931" cy="482481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grammar and eliminate left recursion-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→ E + E / E x E / a  [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Aα1/ Aα2/ β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fontAlgn="base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Solution-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grammar after eliminating left recursion is-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→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   [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βA’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E’→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+EE’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/ ∈     [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α1A’ / α2A’ /∈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fontAlgn="base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621B32-765A-6BB1-EA05-5DE5D1D9E11A}"/>
              </a:ext>
            </a:extLst>
          </p:cNvPr>
          <p:cNvSpPr txBox="1"/>
          <p:nvPr/>
        </p:nvSpPr>
        <p:spPr>
          <a:xfrm>
            <a:off x="6679096" y="895531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3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33C614-3469-7E2C-00A7-3E0989FE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1"/>
            <a:ext cx="10744200" cy="120126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 Session</a:t>
            </a:r>
            <a:br>
              <a:rPr lang="en-US" b="1" i="0" dirty="0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</a:b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509935-95A3-B44A-A4EF-B69EE19EC406}"/>
              </a:ext>
            </a:extLst>
          </p:cNvPr>
          <p:cNvCxnSpPr>
            <a:cxnSpLocks/>
          </p:cNvCxnSpPr>
          <p:nvPr/>
        </p:nvCxnSpPr>
        <p:spPr>
          <a:xfrm>
            <a:off x="16998" y="797502"/>
            <a:ext cx="12175002" cy="0"/>
          </a:xfrm>
          <a:prstGeom prst="line">
            <a:avLst/>
          </a:prstGeom>
          <a:ln w="1524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37A6C8E-5A5B-F192-9B1D-5938DAD42CA9}"/>
              </a:ext>
            </a:extLst>
          </p:cNvPr>
          <p:cNvSpPr txBox="1"/>
          <p:nvPr/>
        </p:nvSpPr>
        <p:spPr>
          <a:xfrm>
            <a:off x="6586330" y="866692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528C8-D108-BEB5-3901-4884BBBA872E}"/>
              </a:ext>
            </a:extLst>
          </p:cNvPr>
          <p:cNvSpPr txBox="1"/>
          <p:nvPr/>
        </p:nvSpPr>
        <p:spPr>
          <a:xfrm>
            <a:off x="6679096" y="1021742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5B17-8D0B-79ED-A6D5-23644E5D0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9" y="991672"/>
            <a:ext cx="11325931" cy="482481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grammar and eliminate left recursion-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→ A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 Ad / Ae /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ac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A →Aα1/Aα2/ β1/ β2]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→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bBc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f</a:t>
            </a:r>
          </a:p>
          <a:p>
            <a:pPr fontAlgn="base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grammar after eliminating left recursion is-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→ A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/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 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A → β1A’/ β2A’]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 →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/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/ ∈ 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 → α1A’/α2A’/ ∈]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→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bBc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f</a:t>
            </a:r>
          </a:p>
          <a:p>
            <a:pPr fontAlgn="base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621B32-765A-6BB1-EA05-5DE5D1D9E11A}"/>
              </a:ext>
            </a:extLst>
          </p:cNvPr>
          <p:cNvSpPr txBox="1"/>
          <p:nvPr/>
        </p:nvSpPr>
        <p:spPr>
          <a:xfrm>
            <a:off x="6679096" y="895531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1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33C614-3469-7E2C-00A7-3E0989FE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1"/>
            <a:ext cx="10744200" cy="120126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Prefix Problem</a:t>
            </a:r>
            <a:br>
              <a:rPr lang="en-US" b="1" i="0" dirty="0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</a:b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509935-95A3-B44A-A4EF-B69EE19EC406}"/>
              </a:ext>
            </a:extLst>
          </p:cNvPr>
          <p:cNvCxnSpPr>
            <a:cxnSpLocks/>
          </p:cNvCxnSpPr>
          <p:nvPr/>
        </p:nvCxnSpPr>
        <p:spPr>
          <a:xfrm>
            <a:off x="16998" y="797502"/>
            <a:ext cx="12175002" cy="0"/>
          </a:xfrm>
          <a:prstGeom prst="line">
            <a:avLst/>
          </a:prstGeom>
          <a:ln w="1524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37A6C8E-5A5B-F192-9B1D-5938DAD42CA9}"/>
              </a:ext>
            </a:extLst>
          </p:cNvPr>
          <p:cNvSpPr txBox="1"/>
          <p:nvPr/>
        </p:nvSpPr>
        <p:spPr>
          <a:xfrm>
            <a:off x="6586330" y="866692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528C8-D108-BEB5-3901-4884BBBA872E}"/>
              </a:ext>
            </a:extLst>
          </p:cNvPr>
          <p:cNvSpPr txBox="1"/>
          <p:nvPr/>
        </p:nvSpPr>
        <p:spPr>
          <a:xfrm>
            <a:off x="6679096" y="1021742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5B17-8D0B-79ED-A6D5-23644E5D0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9" y="991672"/>
            <a:ext cx="11325931" cy="482481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more than one grammar production rules has a common prefix string, then the top-down parser cannot make a choice as to which of the production it should take to parse the string in hand.</a:t>
            </a:r>
          </a:p>
          <a:p>
            <a:pPr marL="0" indent="0" fontAlgn="base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=&gt; αβ1 | αβ2 | αβ3 |.........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βn</a:t>
            </a:r>
          </a:p>
          <a:p>
            <a:pPr marL="0" indent="0" fontAlgn="base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Suppose, Input string is ‘αβ3’</a:t>
            </a:r>
          </a:p>
          <a:p>
            <a:pPr marL="0" indent="0" fontAlgn="base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621B32-765A-6BB1-EA05-5DE5D1D9E11A}"/>
              </a:ext>
            </a:extLst>
          </p:cNvPr>
          <p:cNvSpPr txBox="1"/>
          <p:nvPr/>
        </p:nvSpPr>
        <p:spPr>
          <a:xfrm>
            <a:off x="6679096" y="895531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81AFAF-5DDF-B0F6-0B36-CDCAB29EEE19}"/>
              </a:ext>
            </a:extLst>
          </p:cNvPr>
          <p:cNvSpPr txBox="1"/>
          <p:nvPr/>
        </p:nvSpPr>
        <p:spPr>
          <a:xfrm>
            <a:off x="258417" y="3060643"/>
            <a:ext cx="1557131" cy="1201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88D09D-994D-79F9-2C37-1BBF790C1F87}"/>
              </a:ext>
            </a:extLst>
          </p:cNvPr>
          <p:cNvCxnSpPr/>
          <p:nvPr/>
        </p:nvCxnSpPr>
        <p:spPr>
          <a:xfrm flipH="1">
            <a:off x="732183" y="3323347"/>
            <a:ext cx="21203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045B44-18AB-D9CF-2077-710C96781E2C}"/>
              </a:ext>
            </a:extLst>
          </p:cNvPr>
          <p:cNvCxnSpPr/>
          <p:nvPr/>
        </p:nvCxnSpPr>
        <p:spPr>
          <a:xfrm>
            <a:off x="1021390" y="3323347"/>
            <a:ext cx="238539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4E87F6-84FE-4EC5-545B-74ED3E0C4355}"/>
              </a:ext>
            </a:extLst>
          </p:cNvPr>
          <p:cNvSpPr txBox="1"/>
          <p:nvPr/>
        </p:nvSpPr>
        <p:spPr>
          <a:xfrm>
            <a:off x="528779" y="354273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61E8A7-4B3D-F858-EAD2-0CDB1C145970}"/>
              </a:ext>
            </a:extLst>
          </p:cNvPr>
          <p:cNvSpPr txBox="1"/>
          <p:nvPr/>
        </p:nvSpPr>
        <p:spPr>
          <a:xfrm>
            <a:off x="1147621" y="357277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β1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364D4A-D666-8BF2-FB48-1C0D6C2D8747}"/>
              </a:ext>
            </a:extLst>
          </p:cNvPr>
          <p:cNvSpPr txBox="1"/>
          <p:nvPr/>
        </p:nvSpPr>
        <p:spPr>
          <a:xfrm>
            <a:off x="2058709" y="2972145"/>
            <a:ext cx="1557131" cy="1201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FB3332-35BD-D71E-64B9-18DFEB250587}"/>
              </a:ext>
            </a:extLst>
          </p:cNvPr>
          <p:cNvCxnSpPr/>
          <p:nvPr/>
        </p:nvCxnSpPr>
        <p:spPr>
          <a:xfrm flipH="1">
            <a:off x="2496031" y="3267979"/>
            <a:ext cx="21203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E74CF9-E5BA-6CC0-ADD6-AC7F6C9E803A}"/>
              </a:ext>
            </a:extLst>
          </p:cNvPr>
          <p:cNvCxnSpPr/>
          <p:nvPr/>
        </p:nvCxnSpPr>
        <p:spPr>
          <a:xfrm>
            <a:off x="2804144" y="3262671"/>
            <a:ext cx="238539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559BD62-DB34-C1E4-9A5F-AAA3E981C417}"/>
              </a:ext>
            </a:extLst>
          </p:cNvPr>
          <p:cNvSpPr txBox="1"/>
          <p:nvPr/>
        </p:nvSpPr>
        <p:spPr>
          <a:xfrm>
            <a:off x="2343585" y="3499281"/>
            <a:ext cx="30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7348B4-8249-488A-F03B-F727DCE1FFB9}"/>
              </a:ext>
            </a:extLst>
          </p:cNvPr>
          <p:cNvSpPr txBox="1"/>
          <p:nvPr/>
        </p:nvSpPr>
        <p:spPr>
          <a:xfrm>
            <a:off x="2844049" y="352773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β2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E716B8-9F55-5DA4-D1A8-70203C133FC8}"/>
              </a:ext>
            </a:extLst>
          </p:cNvPr>
          <p:cNvSpPr txBox="1"/>
          <p:nvPr/>
        </p:nvSpPr>
        <p:spPr>
          <a:xfrm>
            <a:off x="3971201" y="2942101"/>
            <a:ext cx="1557131" cy="1201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6A646D-99BB-F02C-FD66-AF3C36CA614D}"/>
              </a:ext>
            </a:extLst>
          </p:cNvPr>
          <p:cNvCxnSpPr/>
          <p:nvPr/>
        </p:nvCxnSpPr>
        <p:spPr>
          <a:xfrm flipH="1">
            <a:off x="4430428" y="3222934"/>
            <a:ext cx="21203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FA84B1-425F-681C-F284-9C234BB965A8}"/>
              </a:ext>
            </a:extLst>
          </p:cNvPr>
          <p:cNvCxnSpPr/>
          <p:nvPr/>
        </p:nvCxnSpPr>
        <p:spPr>
          <a:xfrm>
            <a:off x="4724405" y="3232016"/>
            <a:ext cx="238539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8FFCB67-80D2-6C97-1B8F-E9764C626AB9}"/>
              </a:ext>
            </a:extLst>
          </p:cNvPr>
          <p:cNvSpPr txBox="1"/>
          <p:nvPr/>
        </p:nvSpPr>
        <p:spPr>
          <a:xfrm>
            <a:off x="4259001" y="3439235"/>
            <a:ext cx="30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3C84BF-9BC5-0BB3-C86C-157CE5F6F8F8}"/>
              </a:ext>
            </a:extLst>
          </p:cNvPr>
          <p:cNvSpPr txBox="1"/>
          <p:nvPr/>
        </p:nvSpPr>
        <p:spPr>
          <a:xfrm>
            <a:off x="4813200" y="347076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β3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3CBA87-C26F-0EC4-BB55-4D6D16184884}"/>
              </a:ext>
            </a:extLst>
          </p:cNvPr>
          <p:cNvSpPr txBox="1"/>
          <p:nvPr/>
        </p:nvSpPr>
        <p:spPr>
          <a:xfrm>
            <a:off x="163647" y="3979003"/>
            <a:ext cx="233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Backtracking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7229E8-CE8E-93B2-80DE-C700B7BD2CFD}"/>
              </a:ext>
            </a:extLst>
          </p:cNvPr>
          <p:cNvSpPr txBox="1"/>
          <p:nvPr/>
        </p:nvSpPr>
        <p:spPr>
          <a:xfrm>
            <a:off x="2076594" y="3987605"/>
            <a:ext cx="2531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Backtracking</a:t>
            </a:r>
          </a:p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84DE6B-062A-E35D-E7C9-09C0FA648CC0}"/>
              </a:ext>
            </a:extLst>
          </p:cNvPr>
          <p:cNvSpPr txBox="1"/>
          <p:nvPr/>
        </p:nvSpPr>
        <p:spPr>
          <a:xfrm>
            <a:off x="4452625" y="399065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50AA58-93E6-2FE3-62F1-B9BA2CB160BE}"/>
              </a:ext>
            </a:extLst>
          </p:cNvPr>
          <p:cNvSpPr txBox="1"/>
          <p:nvPr/>
        </p:nvSpPr>
        <p:spPr>
          <a:xfrm>
            <a:off x="528779" y="5035826"/>
            <a:ext cx="1098735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As every portion of the above rule (</a:t>
            </a:r>
            <a:r>
              <a:rPr lang="pt-BR" dirty="0"/>
              <a:t>αβ1 | αβ2 | αβ3 |......... </a:t>
            </a:r>
            <a:r>
              <a:rPr lang="el-GR" dirty="0"/>
              <a:t>Α</a:t>
            </a:r>
            <a:r>
              <a:rPr lang="pt-BR" dirty="0"/>
              <a:t>βn ) </a:t>
            </a:r>
            <a:r>
              <a:rPr lang="en-US" dirty="0"/>
              <a:t>starts with </a:t>
            </a:r>
            <a:r>
              <a:rPr lang="pt-BR" dirty="0"/>
              <a:t>α. So, if the input string is not found then it needs to backtrack until the input string matches. This problem is known as ‘Common Prefix Problem’.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0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33C614-3469-7E2C-00A7-3E0989FE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1"/>
            <a:ext cx="10744200" cy="1385888"/>
          </a:xfrm>
        </p:spPr>
        <p:txBody>
          <a:bodyPr/>
          <a:lstStyle/>
          <a:p>
            <a:pPr algn="ctr"/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Context Free Grammar (CFG)</a:t>
            </a: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09CB5-45E8-AA58-DCBD-0DAB6F1B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5" y="1417986"/>
            <a:ext cx="11208026" cy="4758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1800" b="1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→ </a:t>
            </a:r>
            <a:r>
              <a:rPr lang="en-US" sz="1800" b="1" i="0" dirty="0" err="1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aSbS</a:t>
            </a:r>
            <a:r>
              <a:rPr lang="en-US" sz="1800" b="1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b="1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→ </a:t>
            </a:r>
            <a:r>
              <a:rPr lang="en-US" sz="1800" b="1" i="0" dirty="0" err="1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bSaS</a:t>
            </a:r>
            <a:r>
              <a:rPr lang="en-US" sz="1800" b="1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b="1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→ ∈</a:t>
            </a:r>
          </a:p>
          <a:p>
            <a:pPr marL="0" indent="0">
              <a:buNone/>
            </a:pPr>
            <a:endParaRPr lang="en-US" sz="1800" b="0" i="0" dirty="0"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a grammar G = (V , T , P , S) where-</a:t>
            </a:r>
            <a:endParaRPr lang="en-US" sz="180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 = { S }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 = { a , b }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= { S → </a:t>
            </a:r>
            <a:r>
              <a:rPr lang="en-US" sz="1800" b="0" i="0" dirty="0" err="1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aSbS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 S → </a:t>
            </a:r>
            <a:r>
              <a:rPr lang="en-US" sz="1800" b="0" i="0" dirty="0" err="1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bSaS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 S → ∈ }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= { S }</a:t>
            </a:r>
          </a:p>
          <a:p>
            <a:pPr marL="0" indent="0">
              <a:buNone/>
            </a:pPr>
            <a:endParaRPr lang="en-US" sz="1800" b="0" i="0" dirty="0"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509935-95A3-B44A-A4EF-B69EE19EC406}"/>
              </a:ext>
            </a:extLst>
          </p:cNvPr>
          <p:cNvCxnSpPr>
            <a:cxnSpLocks/>
          </p:cNvCxnSpPr>
          <p:nvPr/>
        </p:nvCxnSpPr>
        <p:spPr>
          <a:xfrm>
            <a:off x="16998" y="1174874"/>
            <a:ext cx="12175002" cy="0"/>
          </a:xfrm>
          <a:prstGeom prst="line">
            <a:avLst/>
          </a:prstGeom>
          <a:ln w="1524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10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33C614-3469-7E2C-00A7-3E0989FE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1"/>
            <a:ext cx="10744200" cy="120126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Prefix Problem</a:t>
            </a:r>
            <a:br>
              <a:rPr lang="en-US" b="1" i="0" dirty="0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</a:b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509935-95A3-B44A-A4EF-B69EE19EC406}"/>
              </a:ext>
            </a:extLst>
          </p:cNvPr>
          <p:cNvCxnSpPr>
            <a:cxnSpLocks/>
          </p:cNvCxnSpPr>
          <p:nvPr/>
        </p:nvCxnSpPr>
        <p:spPr>
          <a:xfrm>
            <a:off x="16998" y="797502"/>
            <a:ext cx="12175002" cy="0"/>
          </a:xfrm>
          <a:prstGeom prst="line">
            <a:avLst/>
          </a:prstGeom>
          <a:ln w="1524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37A6C8E-5A5B-F192-9B1D-5938DAD42CA9}"/>
              </a:ext>
            </a:extLst>
          </p:cNvPr>
          <p:cNvSpPr txBox="1"/>
          <p:nvPr/>
        </p:nvSpPr>
        <p:spPr>
          <a:xfrm>
            <a:off x="6586330" y="866692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528C8-D108-BEB5-3901-4884BBBA872E}"/>
              </a:ext>
            </a:extLst>
          </p:cNvPr>
          <p:cNvSpPr txBox="1"/>
          <p:nvPr/>
        </p:nvSpPr>
        <p:spPr>
          <a:xfrm>
            <a:off x="6679096" y="1021742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5B17-8D0B-79ED-A6D5-23644E5D0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9" y="991672"/>
            <a:ext cx="11325931" cy="4824813"/>
          </a:xfrm>
        </p:spPr>
        <p:txBody>
          <a:bodyPr>
            <a:normAutofit/>
          </a:bodyPr>
          <a:lstStyle/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If RHS of more than one production starts with the same symbol, then such a grammar is called as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 With Common Prefixes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kind of grammar creates a problematic situation for Top down parsers.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Top-down parsers can not decide which production must be chosen to parse the string in hand.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remove this confusion,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left factoring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621B32-765A-6BB1-EA05-5DE5D1D9E11A}"/>
              </a:ext>
            </a:extLst>
          </p:cNvPr>
          <p:cNvSpPr txBox="1"/>
          <p:nvPr/>
        </p:nvSpPr>
        <p:spPr>
          <a:xfrm>
            <a:off x="6679096" y="895531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6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33C614-3469-7E2C-00A7-3E0989FE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1"/>
            <a:ext cx="10744200" cy="120126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Left-Factoring</a:t>
            </a:r>
            <a:br>
              <a:rPr lang="en-US" b="1" i="0" dirty="0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</a:b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509935-95A3-B44A-A4EF-B69EE19EC406}"/>
              </a:ext>
            </a:extLst>
          </p:cNvPr>
          <p:cNvCxnSpPr>
            <a:cxnSpLocks/>
          </p:cNvCxnSpPr>
          <p:nvPr/>
        </p:nvCxnSpPr>
        <p:spPr>
          <a:xfrm>
            <a:off x="16998" y="797502"/>
            <a:ext cx="12175002" cy="0"/>
          </a:xfrm>
          <a:prstGeom prst="line">
            <a:avLst/>
          </a:prstGeom>
          <a:ln w="1524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37A6C8E-5A5B-F192-9B1D-5938DAD42CA9}"/>
              </a:ext>
            </a:extLst>
          </p:cNvPr>
          <p:cNvSpPr txBox="1"/>
          <p:nvPr/>
        </p:nvSpPr>
        <p:spPr>
          <a:xfrm>
            <a:off x="6586330" y="866692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528C8-D108-BEB5-3901-4884BBBA872E}"/>
              </a:ext>
            </a:extLst>
          </p:cNvPr>
          <p:cNvSpPr txBox="1"/>
          <p:nvPr/>
        </p:nvSpPr>
        <p:spPr>
          <a:xfrm>
            <a:off x="6679096" y="1021742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5B17-8D0B-79ED-A6D5-23644E5D0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9" y="991672"/>
            <a:ext cx="89191707" cy="22113726"/>
          </a:xfrm>
        </p:spPr>
        <p:txBody>
          <a:bodyPr>
            <a:normAutofit/>
          </a:bodyPr>
          <a:lstStyle/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factoring is a process by which the grammar with common prefixes is transformed to make it useful for Top down parsers.</a:t>
            </a:r>
          </a:p>
          <a:p>
            <a:pPr marL="0" indent="0" fontAlgn="base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How?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left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factoring,We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 one production for each common prefixes.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common prefix may be a terminal or a non-terminal or a combination of both.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of the derivation is added by new productions.</a:t>
            </a:r>
          </a:p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grammar obtained after the process of left factoring is called as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Factored Grammar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fontAlgn="base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Example-</a:t>
            </a:r>
          </a:p>
          <a:p>
            <a:pPr marL="0" indent="0" fontAlgn="base">
              <a:buNone/>
            </a:pPr>
            <a:endParaRPr lang="en-US" b="1" dirty="0"/>
          </a:p>
          <a:p>
            <a:pPr marL="0" indent="0" fontAlgn="base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621B32-765A-6BB1-EA05-5DE5D1D9E11A}"/>
              </a:ext>
            </a:extLst>
          </p:cNvPr>
          <p:cNvSpPr txBox="1"/>
          <p:nvPr/>
        </p:nvSpPr>
        <p:spPr>
          <a:xfrm>
            <a:off x="6679096" y="895531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345B25B9-9697-7A2D-D97E-0A1DD574FD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DB6689A-4924-384F-696F-3E6044765C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4003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8BD87E-0E55-44DD-4CCE-C66C355C88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38884" r="26666" b="32448"/>
          <a:stretch/>
        </p:blipFill>
        <p:spPr>
          <a:xfrm>
            <a:off x="1816100" y="3810385"/>
            <a:ext cx="6400800" cy="196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1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33C614-3469-7E2C-00A7-3E0989FE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1"/>
            <a:ext cx="10744200" cy="120126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Left-Factoring</a:t>
            </a:r>
            <a:br>
              <a:rPr lang="en-US" b="1" i="0" dirty="0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</a:b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509935-95A3-B44A-A4EF-B69EE19EC406}"/>
              </a:ext>
            </a:extLst>
          </p:cNvPr>
          <p:cNvCxnSpPr>
            <a:cxnSpLocks/>
          </p:cNvCxnSpPr>
          <p:nvPr/>
        </p:nvCxnSpPr>
        <p:spPr>
          <a:xfrm>
            <a:off x="16998" y="797502"/>
            <a:ext cx="12175002" cy="0"/>
          </a:xfrm>
          <a:prstGeom prst="line">
            <a:avLst/>
          </a:prstGeom>
          <a:ln w="1524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37A6C8E-5A5B-F192-9B1D-5938DAD42CA9}"/>
              </a:ext>
            </a:extLst>
          </p:cNvPr>
          <p:cNvSpPr txBox="1"/>
          <p:nvPr/>
        </p:nvSpPr>
        <p:spPr>
          <a:xfrm>
            <a:off x="6586330" y="866692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528C8-D108-BEB5-3901-4884BBBA872E}"/>
              </a:ext>
            </a:extLst>
          </p:cNvPr>
          <p:cNvSpPr txBox="1"/>
          <p:nvPr/>
        </p:nvSpPr>
        <p:spPr>
          <a:xfrm>
            <a:off x="6679096" y="1021742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5B17-8D0B-79ED-A6D5-23644E5D0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9" y="991672"/>
            <a:ext cx="89191707" cy="22113726"/>
          </a:xfrm>
        </p:spPr>
        <p:txBody>
          <a:bodyPr>
            <a:normAutofit/>
          </a:bodyPr>
          <a:lstStyle/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left factoring in the following grammar-</a:t>
            </a:r>
          </a:p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S →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iEtSeS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a</a:t>
            </a:r>
          </a:p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E → b</a:t>
            </a:r>
          </a:p>
          <a:p>
            <a:pPr marL="0" indent="0" fontAlgn="base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Solution-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left factored grammar is-</a:t>
            </a:r>
          </a:p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 →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iEtSS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/ a</a:t>
            </a:r>
          </a:p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S’ →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∈</a:t>
            </a:r>
          </a:p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 → b</a:t>
            </a:r>
          </a:p>
          <a:p>
            <a:pPr marL="0" indent="0" fontAlgn="base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621B32-765A-6BB1-EA05-5DE5D1D9E11A}"/>
              </a:ext>
            </a:extLst>
          </p:cNvPr>
          <p:cNvSpPr txBox="1"/>
          <p:nvPr/>
        </p:nvSpPr>
        <p:spPr>
          <a:xfrm>
            <a:off x="6679096" y="895531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345B25B9-9697-7A2D-D97E-0A1DD574FD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DB6689A-4924-384F-696F-3E6044765C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4003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5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33C614-3469-7E2C-00A7-3E0989FE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1"/>
            <a:ext cx="10744200" cy="120126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Left-Factoring</a:t>
            </a:r>
            <a:br>
              <a:rPr lang="en-US" b="1" i="0" dirty="0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</a:b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509935-95A3-B44A-A4EF-B69EE19EC406}"/>
              </a:ext>
            </a:extLst>
          </p:cNvPr>
          <p:cNvCxnSpPr>
            <a:cxnSpLocks/>
          </p:cNvCxnSpPr>
          <p:nvPr/>
        </p:nvCxnSpPr>
        <p:spPr>
          <a:xfrm>
            <a:off x="16998" y="797502"/>
            <a:ext cx="12175002" cy="0"/>
          </a:xfrm>
          <a:prstGeom prst="line">
            <a:avLst/>
          </a:prstGeom>
          <a:ln w="1524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37A6C8E-5A5B-F192-9B1D-5938DAD42CA9}"/>
              </a:ext>
            </a:extLst>
          </p:cNvPr>
          <p:cNvSpPr txBox="1"/>
          <p:nvPr/>
        </p:nvSpPr>
        <p:spPr>
          <a:xfrm>
            <a:off x="6586330" y="866692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528C8-D108-BEB5-3901-4884BBBA872E}"/>
              </a:ext>
            </a:extLst>
          </p:cNvPr>
          <p:cNvSpPr txBox="1"/>
          <p:nvPr/>
        </p:nvSpPr>
        <p:spPr>
          <a:xfrm>
            <a:off x="6679096" y="1021742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5B17-8D0B-79ED-A6D5-23644E5D0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9" y="991672"/>
            <a:ext cx="89191707" cy="22113726"/>
          </a:xfrm>
        </p:spPr>
        <p:txBody>
          <a:bodyPr>
            <a:normAutofit/>
          </a:bodyPr>
          <a:lstStyle/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left factoring in the following grammar-</a:t>
            </a:r>
          </a:p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 →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aAc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Solution-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Step-01: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 → AB /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Ac</a:t>
            </a:r>
          </a:p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Again, this is a grammar with common prefixes.</a:t>
            </a:r>
          </a:p>
          <a:p>
            <a:pPr fontAlgn="base"/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Step-02: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A’ → AD /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 → B / c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left factored grammar.</a:t>
            </a:r>
          </a:p>
          <a:p>
            <a:pPr fontAlgn="base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621B32-765A-6BB1-EA05-5DE5D1D9E11A}"/>
              </a:ext>
            </a:extLst>
          </p:cNvPr>
          <p:cNvSpPr txBox="1"/>
          <p:nvPr/>
        </p:nvSpPr>
        <p:spPr>
          <a:xfrm>
            <a:off x="6679096" y="895531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345B25B9-9697-7A2D-D97E-0A1DD574FD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DB6689A-4924-384F-696F-3E6044765C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4003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7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33C614-3469-7E2C-00A7-3E0989FE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1"/>
            <a:ext cx="10744200" cy="120126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 Session</a:t>
            </a:r>
            <a:br>
              <a:rPr lang="en-US" b="1" i="0" dirty="0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</a:b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509935-95A3-B44A-A4EF-B69EE19EC406}"/>
              </a:ext>
            </a:extLst>
          </p:cNvPr>
          <p:cNvCxnSpPr>
            <a:cxnSpLocks/>
          </p:cNvCxnSpPr>
          <p:nvPr/>
        </p:nvCxnSpPr>
        <p:spPr>
          <a:xfrm>
            <a:off x="16998" y="797502"/>
            <a:ext cx="12175002" cy="0"/>
          </a:xfrm>
          <a:prstGeom prst="line">
            <a:avLst/>
          </a:prstGeom>
          <a:ln w="1524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37A6C8E-5A5B-F192-9B1D-5938DAD42CA9}"/>
              </a:ext>
            </a:extLst>
          </p:cNvPr>
          <p:cNvSpPr txBox="1"/>
          <p:nvPr/>
        </p:nvSpPr>
        <p:spPr>
          <a:xfrm>
            <a:off x="6586330" y="866692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528C8-D108-BEB5-3901-4884BBBA872E}"/>
              </a:ext>
            </a:extLst>
          </p:cNvPr>
          <p:cNvSpPr txBox="1"/>
          <p:nvPr/>
        </p:nvSpPr>
        <p:spPr>
          <a:xfrm>
            <a:off x="6679096" y="1021742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5B17-8D0B-79ED-A6D5-23644E5D0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9" y="991672"/>
            <a:ext cx="89191707" cy="22113726"/>
          </a:xfrm>
        </p:spPr>
        <p:txBody>
          <a:bodyPr>
            <a:normAutofit/>
          </a:bodyPr>
          <a:lstStyle/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left factoring in the following grammar-</a:t>
            </a:r>
          </a:p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S →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bSSaaS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bSSaSb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a</a:t>
            </a:r>
          </a:p>
          <a:p>
            <a:pPr marL="0" indent="0" fontAlgn="base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Solution-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Step-01: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 →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bSS’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a</a:t>
            </a:r>
          </a:p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S’ → SaaS /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SaSb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b</a:t>
            </a:r>
          </a:p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Again, this is a grammar with common prefixes.</a:t>
            </a:r>
          </a:p>
          <a:p>
            <a:pPr fontAlgn="base"/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Step-02: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 →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bSS’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a</a:t>
            </a:r>
          </a:p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S’ →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b</a:t>
            </a:r>
          </a:p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 →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Sb</a:t>
            </a:r>
          </a:p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is a left factored grammar.</a:t>
            </a:r>
          </a:p>
          <a:p>
            <a:pPr marL="0" indent="0" fontAlgn="base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621B32-765A-6BB1-EA05-5DE5D1D9E11A}"/>
              </a:ext>
            </a:extLst>
          </p:cNvPr>
          <p:cNvSpPr txBox="1"/>
          <p:nvPr/>
        </p:nvSpPr>
        <p:spPr>
          <a:xfrm>
            <a:off x="6679096" y="895531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345B25B9-9697-7A2D-D97E-0A1DD574FD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DB6689A-4924-384F-696F-3E6044765C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4003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33C614-3469-7E2C-00A7-3E0989FE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1"/>
            <a:ext cx="10744200" cy="120126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and FOLLOW</a:t>
            </a:r>
            <a:br>
              <a:rPr lang="en-US" b="1" i="0" dirty="0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</a:b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509935-95A3-B44A-A4EF-B69EE19EC406}"/>
              </a:ext>
            </a:extLst>
          </p:cNvPr>
          <p:cNvCxnSpPr>
            <a:cxnSpLocks/>
          </p:cNvCxnSpPr>
          <p:nvPr/>
        </p:nvCxnSpPr>
        <p:spPr>
          <a:xfrm>
            <a:off x="16998" y="797502"/>
            <a:ext cx="12175002" cy="0"/>
          </a:xfrm>
          <a:prstGeom prst="line">
            <a:avLst/>
          </a:prstGeom>
          <a:ln w="1524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37A6C8E-5A5B-F192-9B1D-5938DAD42CA9}"/>
              </a:ext>
            </a:extLst>
          </p:cNvPr>
          <p:cNvSpPr txBox="1"/>
          <p:nvPr/>
        </p:nvSpPr>
        <p:spPr>
          <a:xfrm>
            <a:off x="6586330" y="866692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528C8-D108-BEB5-3901-4884BBBA872E}"/>
              </a:ext>
            </a:extLst>
          </p:cNvPr>
          <p:cNvSpPr txBox="1"/>
          <p:nvPr/>
        </p:nvSpPr>
        <p:spPr>
          <a:xfrm>
            <a:off x="6679096" y="1021742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5B17-8D0B-79ED-A6D5-23644E5D0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9" y="991672"/>
            <a:ext cx="11325931" cy="4824813"/>
          </a:xfrm>
        </p:spPr>
        <p:txBody>
          <a:bodyPr>
            <a:normAutofit/>
          </a:bodyPr>
          <a:lstStyle/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Production rules for the Grammar of a language are:</a:t>
            </a:r>
          </a:p>
          <a:p>
            <a:pPr marL="0" indent="0" fontAlgn="base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Input string is “cad”.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string “cad” it uses the rules as shown in the given diagram: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621B32-765A-6BB1-EA05-5DE5D1D9E11A}"/>
              </a:ext>
            </a:extLst>
          </p:cNvPr>
          <p:cNvSpPr txBox="1"/>
          <p:nvPr/>
        </p:nvSpPr>
        <p:spPr>
          <a:xfrm>
            <a:off x="6679096" y="895531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7" name="Picture 3" descr="syntaxAnalysis">
            <a:extLst>
              <a:ext uri="{FF2B5EF4-FFF2-40B4-BE49-F238E27FC236}">
                <a16:creationId xmlns:a16="http://schemas.microsoft.com/office/drawing/2014/main" id="{03744685-D906-A485-5EAC-7FF0858C2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349" y="2922998"/>
            <a:ext cx="5876676" cy="233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AC70D9-DA28-7CCA-4622-08E59A304730}"/>
              </a:ext>
            </a:extLst>
          </p:cNvPr>
          <p:cNvSpPr txBox="1"/>
          <p:nvPr/>
        </p:nvSpPr>
        <p:spPr>
          <a:xfrm>
            <a:off x="4448514" y="1377403"/>
            <a:ext cx="2687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-&gt;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fontAlgn="base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-&gt;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bc|a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022497-D263-799B-759E-2B1CEFBB239E}"/>
              </a:ext>
            </a:extLst>
          </p:cNvPr>
          <p:cNvSpPr txBox="1"/>
          <p:nvPr/>
        </p:nvSpPr>
        <p:spPr>
          <a:xfrm>
            <a:off x="820961" y="5712513"/>
            <a:ext cx="10744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 step (iii) above, the production rule A-&gt;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bc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was not a suitable one to apply (because the string produced is “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cbcd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” not “cad”), here the parser needs to backtrack, and apply the next production rule available with A which is shown in step (iv), and the string “cad” is produced.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6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33C614-3469-7E2C-00A7-3E0989FE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1"/>
            <a:ext cx="10744200" cy="120126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and FOLLOW</a:t>
            </a:r>
            <a:br>
              <a:rPr lang="en-US" b="1" i="0" dirty="0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</a:b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509935-95A3-B44A-A4EF-B69EE19EC406}"/>
              </a:ext>
            </a:extLst>
          </p:cNvPr>
          <p:cNvCxnSpPr>
            <a:cxnSpLocks/>
          </p:cNvCxnSpPr>
          <p:nvPr/>
        </p:nvCxnSpPr>
        <p:spPr>
          <a:xfrm>
            <a:off x="16998" y="797502"/>
            <a:ext cx="12175002" cy="0"/>
          </a:xfrm>
          <a:prstGeom prst="line">
            <a:avLst/>
          </a:prstGeom>
          <a:ln w="1524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37A6C8E-5A5B-F192-9B1D-5938DAD42CA9}"/>
              </a:ext>
            </a:extLst>
          </p:cNvPr>
          <p:cNvSpPr txBox="1"/>
          <p:nvPr/>
        </p:nvSpPr>
        <p:spPr>
          <a:xfrm>
            <a:off x="6586330" y="866692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528C8-D108-BEB5-3901-4884BBBA872E}"/>
              </a:ext>
            </a:extLst>
          </p:cNvPr>
          <p:cNvSpPr txBox="1"/>
          <p:nvPr/>
        </p:nvSpPr>
        <p:spPr>
          <a:xfrm>
            <a:off x="6679096" y="1021742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5B17-8D0B-79ED-A6D5-23644E5D0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9" y="991672"/>
            <a:ext cx="11325931" cy="482481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621B32-765A-6BB1-EA05-5DE5D1D9E11A}"/>
              </a:ext>
            </a:extLst>
          </p:cNvPr>
          <p:cNvSpPr txBox="1"/>
          <p:nvPr/>
        </p:nvSpPr>
        <p:spPr>
          <a:xfrm>
            <a:off x="6679096" y="895531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022497-D263-799B-759E-2B1CEFBB239E}"/>
              </a:ext>
            </a:extLst>
          </p:cNvPr>
          <p:cNvSpPr txBox="1"/>
          <p:nvPr/>
        </p:nvSpPr>
        <p:spPr>
          <a:xfrm>
            <a:off x="0" y="937022"/>
            <a:ext cx="10744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Thus, the given input can be produced by the given grammar, therefore the input is correct in syntax. But backtrack was needed to get the correct syntax tree, which is really a complex process to implement. There can be an easier way to solve this, which is the “Concepts of FIRST and FOLLOW rule.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07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17C89-30C5-31AC-A9C8-FF55656E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13B54-A15D-DB0A-783D-18C310D14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6210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33C614-3469-7E2C-00A7-3E0989FE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1"/>
            <a:ext cx="10744200" cy="1385888"/>
          </a:xfrm>
        </p:spPr>
        <p:txBody>
          <a:bodyPr/>
          <a:lstStyle/>
          <a:p>
            <a:pPr algn="ctr"/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Context Free Grammar (CFG)</a:t>
            </a: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09CB5-45E8-AA58-DCBD-0DAB6F1B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1417985"/>
            <a:ext cx="11223172" cy="5135205"/>
          </a:xfrm>
        </p:spPr>
        <p:txBody>
          <a:bodyPr>
            <a:noAutofit/>
          </a:bodyPr>
          <a:lstStyle/>
          <a:p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Construct a CFG for the regular expression (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a+</a:t>
            </a:r>
            <a:r>
              <a:rPr lang="en-US" sz="1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)*</a:t>
            </a:r>
          </a:p>
          <a:p>
            <a:pPr marL="0" indent="0" algn="just">
              <a:buNone/>
            </a:pPr>
            <a:r>
              <a:rPr lang="en-US" sz="18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endParaRPr lang="en-US" sz="18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CFG can be given by,</a:t>
            </a:r>
          </a:p>
          <a:p>
            <a:pPr marL="0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Production rule (P):  </a:t>
            </a:r>
          </a:p>
          <a:p>
            <a:pPr algn="just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 →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|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 → ε  </a:t>
            </a:r>
          </a:p>
          <a:p>
            <a:pPr marL="0" indent="0" algn="just">
              <a:buNone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a+</a:t>
            </a:r>
            <a:r>
              <a:rPr lang="en-US" sz="1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)*={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ε 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aa,bb</a:t>
            </a:r>
            <a:r>
              <a:rPr lang="en-US" sz="1800" b="0" i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aab……}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implementing ‘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aab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marL="0" indent="0" algn="just">
              <a:buNone/>
            </a:pP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aab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ε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algn="just">
              <a:buNone/>
            </a:pPr>
            <a:r>
              <a:rPr lang="en-US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aab</a:t>
            </a:r>
            <a:endParaRPr lang="en-US" sz="18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509935-95A3-B44A-A4EF-B69EE19EC406}"/>
              </a:ext>
            </a:extLst>
          </p:cNvPr>
          <p:cNvCxnSpPr>
            <a:cxnSpLocks/>
          </p:cNvCxnSpPr>
          <p:nvPr/>
        </p:nvCxnSpPr>
        <p:spPr>
          <a:xfrm>
            <a:off x="16998" y="1174874"/>
            <a:ext cx="12175002" cy="0"/>
          </a:xfrm>
          <a:prstGeom prst="line">
            <a:avLst/>
          </a:prstGeom>
          <a:ln w="1524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09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33C614-3469-7E2C-00A7-3E0989FE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1"/>
            <a:ext cx="10744200" cy="1385888"/>
          </a:xfrm>
        </p:spPr>
        <p:txBody>
          <a:bodyPr/>
          <a:lstStyle/>
          <a:p>
            <a:pPr algn="ctr"/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Problem-1</a:t>
            </a: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09CB5-45E8-AA58-DCBD-0DAB6F1B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8" y="1417984"/>
            <a:ext cx="11223172" cy="5135205"/>
          </a:xfrm>
        </p:spPr>
        <p:txBody>
          <a:bodyPr>
            <a:noAutofit/>
          </a:bodyPr>
          <a:lstStyle/>
          <a:p>
            <a:pPr marL="0" indent="0" algn="ctr" fontAlgn="base">
              <a:buNone/>
            </a:pP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→ </a:t>
            </a:r>
            <a:r>
              <a:rPr lang="en-US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bB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endParaRPr lang="en-US" sz="1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base">
              <a:buNone/>
            </a:pP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A → b / </a:t>
            </a:r>
            <a:r>
              <a:rPr lang="en-US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bS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endParaRPr lang="en-US" sz="1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base">
              <a:buNone/>
            </a:pP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B → a / </a:t>
            </a:r>
            <a:r>
              <a:rPr lang="en-US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bBB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base">
              <a:buNone/>
            </a:pPr>
            <a:endParaRPr lang="en-US" sz="1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base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fontAlgn="base">
              <a:buNone/>
            </a:pPr>
            <a:endParaRPr lang="en-US" sz="1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509935-95A3-B44A-A4EF-B69EE19EC406}"/>
              </a:ext>
            </a:extLst>
          </p:cNvPr>
          <p:cNvCxnSpPr>
            <a:cxnSpLocks/>
          </p:cNvCxnSpPr>
          <p:nvPr/>
        </p:nvCxnSpPr>
        <p:spPr>
          <a:xfrm>
            <a:off x="16998" y="1174874"/>
            <a:ext cx="12175002" cy="0"/>
          </a:xfrm>
          <a:prstGeom prst="line">
            <a:avLst/>
          </a:prstGeom>
          <a:ln w="1524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2E15C8-B52E-A0C7-78D5-CB0DE6FDFCF0}"/>
              </a:ext>
            </a:extLst>
          </p:cNvPr>
          <p:cNvSpPr txBox="1"/>
          <p:nvPr/>
        </p:nvSpPr>
        <p:spPr>
          <a:xfrm>
            <a:off x="130628" y="1174874"/>
            <a:ext cx="11223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endParaRPr lang="en-US" b="1" i="0" dirty="0">
              <a:solidFill>
                <a:srgbClr val="303030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71D87-1459-D67F-83F7-E497F138389B}"/>
              </a:ext>
            </a:extLst>
          </p:cNvPr>
          <p:cNvSpPr txBox="1"/>
          <p:nvPr/>
        </p:nvSpPr>
        <p:spPr>
          <a:xfrm>
            <a:off x="496955" y="1506023"/>
            <a:ext cx="244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 = </a:t>
            </a:r>
            <a:r>
              <a:rPr lang="en-US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bbaababa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B1D8E-B20B-B2E5-A1D6-75F62566FE7C}"/>
              </a:ext>
            </a:extLst>
          </p:cNvPr>
          <p:cNvSpPr txBox="1"/>
          <p:nvPr/>
        </p:nvSpPr>
        <p:spPr>
          <a:xfrm>
            <a:off x="6586330" y="2901074"/>
            <a:ext cx="59966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1" i="0" u="sng" dirty="0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  <a:t>2. Rightmost Derivation-</a:t>
            </a:r>
            <a:endParaRPr lang="en-US" b="1" i="0" dirty="0">
              <a:solidFill>
                <a:srgbClr val="303030"/>
              </a:solidFill>
              <a:effectLst/>
              <a:latin typeface="roboto condensed" panose="02000000000000000000" pitchFamily="2" charset="0"/>
            </a:endParaRP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S → </a:t>
            </a: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b</a:t>
            </a:r>
            <a:r>
              <a:rPr lang="en-US" b="1" i="0" dirty="0" err="1">
                <a:solidFill>
                  <a:srgbClr val="303030"/>
                </a:solidFill>
                <a:effectLst/>
                <a:latin typeface="Arimo"/>
              </a:rPr>
              <a:t>B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→ </a:t>
            </a: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bbB</a:t>
            </a:r>
            <a:r>
              <a:rPr lang="en-US" b="1" i="0" dirty="0" err="1">
                <a:solidFill>
                  <a:srgbClr val="303030"/>
                </a:solidFill>
                <a:effectLst/>
                <a:latin typeface="Arimo"/>
              </a:rPr>
              <a:t>B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(Using B → </a:t>
            </a: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bBB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)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→ </a:t>
            </a: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bbBa</a:t>
            </a:r>
            <a:r>
              <a:rPr lang="en-US" b="1" i="0" dirty="0" err="1">
                <a:solidFill>
                  <a:srgbClr val="303030"/>
                </a:solidFill>
                <a:effectLst/>
                <a:latin typeface="Arimo"/>
              </a:rPr>
              <a:t>S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(Using B → </a:t>
            </a: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aS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)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→ </a:t>
            </a: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bbBab</a:t>
            </a:r>
            <a:r>
              <a:rPr lang="en-US" b="1" i="0" dirty="0" err="1">
                <a:solidFill>
                  <a:srgbClr val="303030"/>
                </a:solidFill>
                <a:effectLst/>
                <a:latin typeface="Arimo"/>
              </a:rPr>
              <a:t>B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(Using S → </a:t>
            </a: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bB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)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→ </a:t>
            </a: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bbBaba</a:t>
            </a:r>
            <a:r>
              <a:rPr lang="en-US" b="1" i="0" dirty="0" err="1">
                <a:solidFill>
                  <a:srgbClr val="303030"/>
                </a:solidFill>
                <a:effectLst/>
                <a:latin typeface="Arimo"/>
              </a:rPr>
              <a:t>S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(Using B → </a:t>
            </a: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aS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)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→ </a:t>
            </a: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bbBabab</a:t>
            </a:r>
            <a:r>
              <a:rPr lang="en-US" b="1" i="0" dirty="0" err="1">
                <a:solidFill>
                  <a:srgbClr val="303030"/>
                </a:solidFill>
                <a:effectLst/>
                <a:latin typeface="Arimo"/>
              </a:rPr>
              <a:t>B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(Using S → </a:t>
            </a: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bB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)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→ </a:t>
            </a: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bb</a:t>
            </a:r>
            <a:r>
              <a:rPr lang="en-US" b="1" i="0" dirty="0" err="1">
                <a:solidFill>
                  <a:srgbClr val="303030"/>
                </a:solidFill>
                <a:effectLst/>
                <a:latin typeface="Arimo"/>
              </a:rPr>
              <a:t>B</a:t>
            </a: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ababa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 (Using B → a)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→ </a:t>
            </a: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bbaababa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 (Using B → a)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7A6C8E-5A5B-F192-9B1D-5938DAD42CA9}"/>
              </a:ext>
            </a:extLst>
          </p:cNvPr>
          <p:cNvSpPr txBox="1"/>
          <p:nvPr/>
        </p:nvSpPr>
        <p:spPr>
          <a:xfrm>
            <a:off x="6586330" y="866692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4906D-7F1A-938E-3A9B-67BAD4EB4D74}"/>
              </a:ext>
            </a:extLst>
          </p:cNvPr>
          <p:cNvSpPr txBox="1"/>
          <p:nvPr/>
        </p:nvSpPr>
        <p:spPr>
          <a:xfrm>
            <a:off x="838200" y="2952931"/>
            <a:ext cx="39458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fontAlgn="base">
              <a:buNone/>
            </a:pPr>
            <a:r>
              <a:rPr lang="en-US" sz="1800" b="1" i="0" u="sng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Leftmost Derivation-                                          </a:t>
            </a:r>
            <a:endParaRPr lang="en-US" sz="1800" b="0" i="0" dirty="0"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→ </a:t>
            </a:r>
            <a:r>
              <a:rPr lang="en-US" sz="1800" b="0" i="0" dirty="0" err="1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1" i="0" dirty="0" err="1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800" b="0" i="0" dirty="0"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800" b="0" i="0" dirty="0" err="1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bb</a:t>
            </a:r>
            <a:r>
              <a:rPr lang="en-US" sz="1800" b="1" i="0" dirty="0" err="1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0" i="0" dirty="0" err="1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(Using B → </a:t>
            </a:r>
            <a:r>
              <a:rPr lang="en-US" sz="1800" b="0" i="0" dirty="0" err="1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bBB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l" fontAlgn="base">
              <a:buNone/>
            </a:pP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800" b="0" i="0" dirty="0" err="1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bba</a:t>
            </a:r>
            <a:r>
              <a:rPr lang="en-US" sz="1800" b="1" i="0" dirty="0" err="1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(Using B → a)</a:t>
            </a:r>
          </a:p>
          <a:p>
            <a:pPr marL="0" indent="0" algn="l" fontAlgn="base">
              <a:buNone/>
            </a:pP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800" b="0" i="0" dirty="0" err="1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bbaa</a:t>
            </a:r>
            <a:r>
              <a:rPr lang="en-US" sz="1800" b="1" i="0" dirty="0" err="1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(Using B → </a:t>
            </a:r>
            <a:r>
              <a:rPr lang="en-US" sz="1800" b="0" i="0" dirty="0" err="1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l" fontAlgn="base">
              <a:buNone/>
            </a:pP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800" b="0" i="0" dirty="0" err="1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bbaab</a:t>
            </a:r>
            <a:r>
              <a:rPr lang="en-US" sz="1800" b="1" i="0" dirty="0" err="1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(Using S → </a:t>
            </a:r>
            <a:r>
              <a:rPr lang="en-US" sz="1800" b="0" i="0" dirty="0" err="1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bB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l" fontAlgn="base">
              <a:buNone/>
            </a:pP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800" b="0" i="0" dirty="0" err="1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bbaaba</a:t>
            </a:r>
            <a:r>
              <a:rPr lang="en-US" sz="1800" b="1" i="0" dirty="0" err="1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(Using B → </a:t>
            </a:r>
            <a:r>
              <a:rPr lang="en-US" sz="1800" b="0" i="0" dirty="0" err="1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l" fontAlgn="base">
              <a:buNone/>
            </a:pP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800" b="0" i="0" dirty="0" err="1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bbaabab</a:t>
            </a:r>
            <a:r>
              <a:rPr lang="en-US" sz="1800" b="1" i="0" dirty="0" err="1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(Using S → </a:t>
            </a:r>
            <a:r>
              <a:rPr lang="en-US" sz="1800" b="0" i="0" dirty="0" err="1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bB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l" fontAlgn="base">
              <a:buNone/>
            </a:pP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800" b="0" i="0" dirty="0" err="1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bbaababa</a:t>
            </a: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(Using B → a)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528C8-D108-BEB5-3901-4884BBBA872E}"/>
              </a:ext>
            </a:extLst>
          </p:cNvPr>
          <p:cNvSpPr txBox="1"/>
          <p:nvPr/>
        </p:nvSpPr>
        <p:spPr>
          <a:xfrm>
            <a:off x="6679096" y="1021742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9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33C614-3469-7E2C-00A7-3E0989FE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1"/>
            <a:ext cx="10744200" cy="1385888"/>
          </a:xfrm>
        </p:spPr>
        <p:txBody>
          <a:bodyPr/>
          <a:lstStyle/>
          <a:p>
            <a:pPr algn="ctr"/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Problem-1</a:t>
            </a: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09CB5-45E8-AA58-DCBD-0DAB6F1B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8" y="1432783"/>
            <a:ext cx="4983139" cy="369330"/>
          </a:xfrm>
        </p:spPr>
        <p:txBody>
          <a:bodyPr>
            <a:noAutofit/>
          </a:bodyPr>
          <a:lstStyle/>
          <a:p>
            <a:r>
              <a:rPr lang="en-US" sz="1800" b="1" i="0" u="sng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Parse Tree-</a:t>
            </a:r>
            <a:endParaRPr lang="en-US" sz="1800" b="1" i="0" dirty="0"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509935-95A3-B44A-A4EF-B69EE19EC406}"/>
              </a:ext>
            </a:extLst>
          </p:cNvPr>
          <p:cNvCxnSpPr>
            <a:cxnSpLocks/>
          </p:cNvCxnSpPr>
          <p:nvPr/>
        </p:nvCxnSpPr>
        <p:spPr>
          <a:xfrm>
            <a:off x="16998" y="1174874"/>
            <a:ext cx="12175002" cy="0"/>
          </a:xfrm>
          <a:prstGeom prst="line">
            <a:avLst/>
          </a:prstGeom>
          <a:ln w="1524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2E15C8-B52E-A0C7-78D5-CB0DE6FDFCF0}"/>
              </a:ext>
            </a:extLst>
          </p:cNvPr>
          <p:cNvSpPr txBox="1"/>
          <p:nvPr/>
        </p:nvSpPr>
        <p:spPr>
          <a:xfrm>
            <a:off x="130628" y="1174874"/>
            <a:ext cx="11223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endParaRPr lang="en-US" b="1" i="0" dirty="0">
              <a:solidFill>
                <a:srgbClr val="303030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7A6C8E-5A5B-F192-9B1D-5938DAD42CA9}"/>
              </a:ext>
            </a:extLst>
          </p:cNvPr>
          <p:cNvSpPr txBox="1"/>
          <p:nvPr/>
        </p:nvSpPr>
        <p:spPr>
          <a:xfrm>
            <a:off x="6586330" y="866692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528C8-D108-BEB5-3901-4884BBBA872E}"/>
              </a:ext>
            </a:extLst>
          </p:cNvPr>
          <p:cNvSpPr txBox="1"/>
          <p:nvPr/>
        </p:nvSpPr>
        <p:spPr>
          <a:xfrm>
            <a:off x="6679096" y="1021742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3C6FD6F-5BDB-7628-CC85-D45036D7F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356" y="1595453"/>
            <a:ext cx="3942285" cy="366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556774-0BA0-3914-2791-8AC59D2CC192}"/>
              </a:ext>
            </a:extLst>
          </p:cNvPr>
          <p:cNvSpPr txBox="1"/>
          <p:nvPr/>
        </p:nvSpPr>
        <p:spPr>
          <a:xfrm>
            <a:off x="530085" y="5529590"/>
            <a:ext cx="10548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Whether we consider the leftmost derivation or rightmost derivation, we get the above parse tree.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reason is given grammar is unambiguous.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17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33C614-3469-7E2C-00A7-3E0989FE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1"/>
            <a:ext cx="10744200" cy="12012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Ambiguity in Grammar</a:t>
            </a: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509935-95A3-B44A-A4EF-B69EE19EC406}"/>
              </a:ext>
            </a:extLst>
          </p:cNvPr>
          <p:cNvCxnSpPr>
            <a:cxnSpLocks/>
          </p:cNvCxnSpPr>
          <p:nvPr/>
        </p:nvCxnSpPr>
        <p:spPr>
          <a:xfrm>
            <a:off x="16998" y="1174874"/>
            <a:ext cx="12175002" cy="0"/>
          </a:xfrm>
          <a:prstGeom prst="line">
            <a:avLst/>
          </a:prstGeom>
          <a:ln w="1524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37A6C8E-5A5B-F192-9B1D-5938DAD42CA9}"/>
              </a:ext>
            </a:extLst>
          </p:cNvPr>
          <p:cNvSpPr txBox="1"/>
          <p:nvPr/>
        </p:nvSpPr>
        <p:spPr>
          <a:xfrm>
            <a:off x="6586330" y="866692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528C8-D108-BEB5-3901-4884BBBA872E}"/>
              </a:ext>
            </a:extLst>
          </p:cNvPr>
          <p:cNvSpPr txBox="1"/>
          <p:nvPr/>
        </p:nvSpPr>
        <p:spPr>
          <a:xfrm>
            <a:off x="6679096" y="1021742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5B17-8D0B-79ED-A6D5-23644E5D0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71" y="1411947"/>
            <a:ext cx="11325931" cy="4824813"/>
          </a:xfrm>
        </p:spPr>
        <p:txBody>
          <a:bodyPr>
            <a:normAutofit/>
          </a:bodyPr>
          <a:lstStyle/>
          <a:p>
            <a:pPr algn="l" fontAlgn="base"/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grammar-</a:t>
            </a:r>
          </a:p>
          <a:p>
            <a:pPr algn="ctr" fontAlgn="base"/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→ E + E / E x E / id</a:t>
            </a:r>
          </a:p>
          <a:p>
            <a:pPr marL="0" indent="0" algn="ctr" fontAlgn="base">
              <a:buNone/>
            </a:pPr>
            <a:r>
              <a:rPr lang="en-US" sz="1800" b="1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(Ambiguous Grammar)</a:t>
            </a:r>
            <a:endParaRPr lang="en-US" sz="1800" b="0" i="0" dirty="0"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en-US" sz="1800" b="0" i="0" dirty="0"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grammar is an example of ambiguous grammar.</a:t>
            </a:r>
          </a:p>
          <a:p>
            <a:pPr algn="l" fontAlgn="base"/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of the following reasons can be stated to prove the grammar ambiguous-</a:t>
            </a:r>
          </a:p>
          <a:p>
            <a:pPr algn="l" fontAlgn="base"/>
            <a:endParaRPr lang="en-US" sz="1800" b="1" i="0" dirty="0"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67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33C614-3469-7E2C-00A7-3E0989FE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1"/>
            <a:ext cx="10744200" cy="12012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Ambiguity in Grammar</a:t>
            </a: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509935-95A3-B44A-A4EF-B69EE19EC406}"/>
              </a:ext>
            </a:extLst>
          </p:cNvPr>
          <p:cNvCxnSpPr>
            <a:cxnSpLocks/>
          </p:cNvCxnSpPr>
          <p:nvPr/>
        </p:nvCxnSpPr>
        <p:spPr>
          <a:xfrm>
            <a:off x="16998" y="1174874"/>
            <a:ext cx="12175002" cy="0"/>
          </a:xfrm>
          <a:prstGeom prst="line">
            <a:avLst/>
          </a:prstGeom>
          <a:ln w="1524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37A6C8E-5A5B-F192-9B1D-5938DAD42CA9}"/>
              </a:ext>
            </a:extLst>
          </p:cNvPr>
          <p:cNvSpPr txBox="1"/>
          <p:nvPr/>
        </p:nvSpPr>
        <p:spPr>
          <a:xfrm>
            <a:off x="6586330" y="866692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528C8-D108-BEB5-3901-4884BBBA872E}"/>
              </a:ext>
            </a:extLst>
          </p:cNvPr>
          <p:cNvSpPr txBox="1"/>
          <p:nvPr/>
        </p:nvSpPr>
        <p:spPr>
          <a:xfrm>
            <a:off x="6679096" y="1021742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5B17-8D0B-79ED-A6D5-23644E5D0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469" y="1432288"/>
            <a:ext cx="11325931" cy="482481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800" b="1" i="0" u="sng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Reason-01:</a:t>
            </a:r>
            <a:endParaRPr lang="en-US" sz="1800" b="1" i="0" dirty="0"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us consider a string w generated by the grammar- </a:t>
            </a:r>
            <a:r>
              <a:rPr lang="pl-PL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 = id + id x id</a:t>
            </a:r>
            <a:endParaRPr lang="en-US" sz="1800" b="0" i="0" dirty="0"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Now, let us draw the parse trees for this string w.</a:t>
            </a:r>
            <a:endParaRPr lang="en-US" sz="1800" b="1" i="0" dirty="0"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731FCA4-432C-B739-70C6-A6AB98864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387" y="2543385"/>
            <a:ext cx="6962775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48A2A-7A10-DCF5-B179-24131B9EFFFE}"/>
              </a:ext>
            </a:extLst>
          </p:cNvPr>
          <p:cNvSpPr txBox="1"/>
          <p:nvPr/>
        </p:nvSpPr>
        <p:spPr>
          <a:xfrm>
            <a:off x="756397" y="5887769"/>
            <a:ext cx="9369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Since two parse trees exist for string w, therefore the grammar is ambiguous.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F1008-B5C7-C64B-A641-962F3DCD51B7}"/>
              </a:ext>
            </a:extLst>
          </p:cNvPr>
          <p:cNvSpPr txBox="1"/>
          <p:nvPr/>
        </p:nvSpPr>
        <p:spPr>
          <a:xfrm>
            <a:off x="7500730" y="1620055"/>
            <a:ext cx="435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→ E + E / E x E / id</a:t>
            </a:r>
          </a:p>
          <a:p>
            <a:pPr marL="0" indent="0" algn="ctr" fontAlgn="base">
              <a:buNone/>
            </a:pPr>
            <a:r>
              <a:rPr lang="en-US" sz="1800" b="1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7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33C614-3469-7E2C-00A7-3E0989FE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1"/>
            <a:ext cx="10744200" cy="12012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Ambiguity in Grammar</a:t>
            </a: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509935-95A3-B44A-A4EF-B69EE19EC406}"/>
              </a:ext>
            </a:extLst>
          </p:cNvPr>
          <p:cNvCxnSpPr>
            <a:cxnSpLocks/>
          </p:cNvCxnSpPr>
          <p:nvPr/>
        </p:nvCxnSpPr>
        <p:spPr>
          <a:xfrm>
            <a:off x="16998" y="1174874"/>
            <a:ext cx="12175002" cy="0"/>
          </a:xfrm>
          <a:prstGeom prst="line">
            <a:avLst/>
          </a:prstGeom>
          <a:ln w="1524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37A6C8E-5A5B-F192-9B1D-5938DAD42CA9}"/>
              </a:ext>
            </a:extLst>
          </p:cNvPr>
          <p:cNvSpPr txBox="1"/>
          <p:nvPr/>
        </p:nvSpPr>
        <p:spPr>
          <a:xfrm>
            <a:off x="6586330" y="866692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528C8-D108-BEB5-3901-4884BBBA872E}"/>
              </a:ext>
            </a:extLst>
          </p:cNvPr>
          <p:cNvSpPr txBox="1"/>
          <p:nvPr/>
        </p:nvSpPr>
        <p:spPr>
          <a:xfrm>
            <a:off x="6679096" y="1021742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5B17-8D0B-79ED-A6D5-23644E5D0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71" y="1332820"/>
            <a:ext cx="11325931" cy="482481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800" b="1" i="0" u="sng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Reason-02:</a:t>
            </a:r>
          </a:p>
          <a:p>
            <a:pPr algn="l" fontAlgn="base"/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us consider a string w generated by the grammar-</a:t>
            </a:r>
          </a:p>
          <a:p>
            <a:pPr marL="0" indent="0" algn="ctr" fontAlgn="base">
              <a:buNone/>
            </a:pPr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 = id + id x id</a:t>
            </a:r>
          </a:p>
          <a:p>
            <a:pPr algn="l" fontAlgn="base"/>
            <a:r>
              <a:rPr lang="en-US" sz="18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Now, let us write the leftmost derivations for this string w.</a:t>
            </a:r>
          </a:p>
          <a:p>
            <a:pPr fontAlgn="base"/>
            <a:endParaRPr lang="en-US" sz="1800" b="1" i="0" dirty="0"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en-US" sz="1800" b="1" i="0" dirty="0"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7324B60-50D8-B255-5065-0B654FD43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2915330"/>
            <a:ext cx="44386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7F42D4-9FA3-085C-E6AE-B3B29541490B}"/>
              </a:ext>
            </a:extLst>
          </p:cNvPr>
          <p:cNvSpPr txBox="1"/>
          <p:nvPr/>
        </p:nvSpPr>
        <p:spPr>
          <a:xfrm>
            <a:off x="1186702" y="5827528"/>
            <a:ext cx="9449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Since two leftmost derivations exist for string w, therefore the grammar is ambiguous.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4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33C614-3469-7E2C-00A7-3E0989FE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1"/>
            <a:ext cx="10744200" cy="12012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Ambiguity in Grammar</a:t>
            </a: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509935-95A3-B44A-A4EF-B69EE19EC406}"/>
              </a:ext>
            </a:extLst>
          </p:cNvPr>
          <p:cNvCxnSpPr>
            <a:cxnSpLocks/>
          </p:cNvCxnSpPr>
          <p:nvPr/>
        </p:nvCxnSpPr>
        <p:spPr>
          <a:xfrm>
            <a:off x="16998" y="1174874"/>
            <a:ext cx="12175002" cy="0"/>
          </a:xfrm>
          <a:prstGeom prst="line">
            <a:avLst/>
          </a:prstGeom>
          <a:ln w="1524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37A6C8E-5A5B-F192-9B1D-5938DAD42CA9}"/>
              </a:ext>
            </a:extLst>
          </p:cNvPr>
          <p:cNvSpPr txBox="1"/>
          <p:nvPr/>
        </p:nvSpPr>
        <p:spPr>
          <a:xfrm>
            <a:off x="6586330" y="866692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528C8-D108-BEB5-3901-4884BBBA872E}"/>
              </a:ext>
            </a:extLst>
          </p:cNvPr>
          <p:cNvSpPr txBox="1"/>
          <p:nvPr/>
        </p:nvSpPr>
        <p:spPr>
          <a:xfrm>
            <a:off x="6679096" y="1021742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5B17-8D0B-79ED-A6D5-23644E5D0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71" y="1311827"/>
            <a:ext cx="11325931" cy="482481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the given grammar is ambiguous or not-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89241-5483-5C9E-FE56-777D33E2F83F}"/>
              </a:ext>
            </a:extLst>
          </p:cNvPr>
          <p:cNvSpPr txBox="1"/>
          <p:nvPr/>
        </p:nvSpPr>
        <p:spPr>
          <a:xfrm>
            <a:off x="5443330" y="1665853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→ AB 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 a / Aa</a:t>
            </a:r>
          </a:p>
          <a:p>
            <a:pPr marL="0" indent="0" fontAlgn="base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→ 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37790F-F904-DAFE-EA1A-17119747F4A2}"/>
              </a:ext>
            </a:extLst>
          </p:cNvPr>
          <p:cNvSpPr txBox="1"/>
          <p:nvPr/>
        </p:nvSpPr>
        <p:spPr>
          <a:xfrm>
            <a:off x="331305" y="2549080"/>
            <a:ext cx="10744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us consider a string w generated by the given grammar w = </a:t>
            </a:r>
            <a:r>
              <a:rPr lang="en-US" b="0" i="0" dirty="0" err="1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aab</a:t>
            </a:r>
            <a:endParaRPr lang="en-US" b="0" i="0" dirty="0">
              <a:solidFill>
                <a:srgbClr val="3030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Now, let us draw parse trees for this string w.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88C899-77EE-08D8-DDDA-9D541DFFA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180" y="3181776"/>
            <a:ext cx="54483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CDDB72-903F-703A-12E7-86F6751AEE02}"/>
              </a:ext>
            </a:extLst>
          </p:cNvPr>
          <p:cNvSpPr txBox="1"/>
          <p:nvPr/>
        </p:nvSpPr>
        <p:spPr>
          <a:xfrm>
            <a:off x="1109868" y="6123005"/>
            <a:ext cx="10350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Since two different parse trees exist for string w, therefore the given grammar is ambiguous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1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2020</Words>
  <Application>Microsoft Office PowerPoint</Application>
  <PresentationFormat>Widescreen</PresentationFormat>
  <Paragraphs>285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Arimo</vt:lpstr>
      <vt:lpstr>Calibri</vt:lpstr>
      <vt:lpstr>Calibri Light</vt:lpstr>
      <vt:lpstr>Nunito</vt:lpstr>
      <vt:lpstr>Roboto Condensed</vt:lpstr>
      <vt:lpstr>Times New Roman</vt:lpstr>
      <vt:lpstr>Office Theme</vt:lpstr>
      <vt:lpstr>Context Free Grammar (CFG) </vt:lpstr>
      <vt:lpstr>Context Free Grammar (CFG) </vt:lpstr>
      <vt:lpstr>Context Free Grammar (CFG) </vt:lpstr>
      <vt:lpstr>Problem-1 </vt:lpstr>
      <vt:lpstr>Problem-1 </vt:lpstr>
      <vt:lpstr>Ambiguity in Grammar </vt:lpstr>
      <vt:lpstr>Ambiguity in Grammar </vt:lpstr>
      <vt:lpstr>Ambiguity in Grammar </vt:lpstr>
      <vt:lpstr>Ambiguity in Grammar </vt:lpstr>
      <vt:lpstr>Recursive Grammar </vt:lpstr>
      <vt:lpstr>Recursive Grammar </vt:lpstr>
      <vt:lpstr>Elimination of Left Recursion  </vt:lpstr>
      <vt:lpstr>Elimination of Left Recursion  </vt:lpstr>
      <vt:lpstr>Elimination of Left Recursion  </vt:lpstr>
      <vt:lpstr>Practice Session  </vt:lpstr>
      <vt:lpstr>Elimination of Left Recursion  </vt:lpstr>
      <vt:lpstr>Elimination of Left Recursion  </vt:lpstr>
      <vt:lpstr>Practice Session  </vt:lpstr>
      <vt:lpstr>Common Prefix Problem  </vt:lpstr>
      <vt:lpstr>Common Prefix Problem  </vt:lpstr>
      <vt:lpstr>Left-Factoring  </vt:lpstr>
      <vt:lpstr>Left-Factoring  </vt:lpstr>
      <vt:lpstr>Left-Factoring  </vt:lpstr>
      <vt:lpstr>Practice Session  </vt:lpstr>
      <vt:lpstr>FIRST and FOLLOW  </vt:lpstr>
      <vt:lpstr>FIRST and FOLLOW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Teacher </dc:title>
  <dc:creator>USER</dc:creator>
  <cp:lastModifiedBy>Shamim</cp:lastModifiedBy>
  <cp:revision>37</cp:revision>
  <dcterms:created xsi:type="dcterms:W3CDTF">2022-09-22T15:37:48Z</dcterms:created>
  <dcterms:modified xsi:type="dcterms:W3CDTF">2023-04-11T18:47:17Z</dcterms:modified>
</cp:coreProperties>
</file>