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47B58-D299-A64B-88F5-D38E1547C277}" type="datetimeFigureOut">
              <a:rPr lang="es-US" smtClean="0"/>
              <a:t>6/4/2024</a:t>
            </a:fld>
            <a:endParaRPr lang="es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9E4DD-C929-A74E-B39E-BD9061282069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553887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13.png" /><Relationship Id="rId4" Type="http://schemas.openxmlformats.org/officeDocument/2006/relationships/image" Target="../media/image12.png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Relationship Id="rId5" Type="http://schemas.openxmlformats.org/officeDocument/2006/relationships/hyperlink" Target="https://www.ejemplo.com/vista" TargetMode="External" /><Relationship Id="rId4" Type="http://schemas.openxmlformats.org/officeDocument/2006/relationships/hyperlink" Target="https://www.ejemplo.com/modelo" TargetMode="Externa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6.png" /><Relationship Id="rId4" Type="http://schemas.openxmlformats.org/officeDocument/2006/relationships/image" Target="../media/image5.png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10.png" /><Relationship Id="rId4" Type="http://schemas.openxmlformats.org/officeDocument/2006/relationships/image" Target="../media/image9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s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00576" y="749022"/>
            <a:ext cx="7542848" cy="38766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631"/>
              </a:lnSpc>
              <a:buNone/>
            </a:pPr>
            <a:r>
              <a:rPr lang="en-US" sz="6105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Introducción al patrón de diseño Modelo Vista Controlador (MVC)</a:t>
            </a:r>
            <a:endParaRPr lang="en-US" sz="6105" dirty="0"/>
          </a:p>
        </p:txBody>
      </p:sp>
      <p:sp>
        <p:nvSpPr>
          <p:cNvPr id="6" name="Text 3"/>
          <p:cNvSpPr/>
          <p:nvPr/>
        </p:nvSpPr>
        <p:spPr>
          <a:xfrm>
            <a:off x="800576" y="4945856"/>
            <a:ext cx="7542848" cy="19209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22"/>
              </a:lnSpc>
              <a:buNone/>
            </a:pPr>
            <a:r>
              <a:rPr lang="en-US" sz="1681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El patrón de diseño Modelo Vista Controlador (MVC) es un enfoque arquitectónico utilizado ampliamente en el desarrollo de aplicaciones web y de software en Java. Este patrón separa la lógica de la aplicación en tres componentes interrelacionados: el Modelo, la Vista y el Controlador. Esta división de responsabilidades permite un desarrollo más organizado, mantenible y escalable de los sistemas.</a:t>
            </a:r>
            <a:endParaRPr lang="en-US" sz="1681" dirty="0"/>
          </a:p>
        </p:txBody>
      </p:sp>
      <p:sp>
        <p:nvSpPr>
          <p:cNvPr id="8" name="Text 5"/>
          <p:cNvSpPr/>
          <p:nvPr/>
        </p:nvSpPr>
        <p:spPr>
          <a:xfrm>
            <a:off x="869752" y="7220545"/>
            <a:ext cx="203121" cy="1463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152"/>
              </a:lnSpc>
              <a:buNone/>
            </a:pPr>
            <a:endParaRPr lang="en-US" sz="1152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841177"/>
            <a:ext cx="11109960" cy="14616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755"/>
              </a:lnSpc>
              <a:buNone/>
            </a:pPr>
            <a:r>
              <a:rPr lang="en-US" sz="460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Consideraciones y mejores prácticas para el diseño MVC</a:t>
            </a:r>
            <a:endParaRPr lang="en-US" sz="460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220" y="2747129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760220" y="3524726"/>
            <a:ext cx="3481149" cy="7310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Separación de responsabilidades</a:t>
            </a:r>
            <a:endParaRPr lang="en-US" sz="2302" dirty="0"/>
          </a:p>
        </p:txBody>
      </p:sp>
      <p:sp>
        <p:nvSpPr>
          <p:cNvPr id="7" name="Text 4"/>
          <p:cNvSpPr/>
          <p:nvPr/>
        </p:nvSpPr>
        <p:spPr>
          <a:xfrm>
            <a:off x="1760220" y="4389001"/>
            <a:ext cx="3481149" cy="29993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Mantener una clara separación entre los componentes del patrón MVC es clave para lograr un diseño modular y escalable. Cada componente debe tener una responsabilidad bien definida y no asumir tareas que le corresponden a otros.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4625" y="2747129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574625" y="3524726"/>
            <a:ext cx="3481149" cy="7310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Flexibilidad y extensibilidad</a:t>
            </a:r>
            <a:endParaRPr lang="en-US" sz="2302" dirty="0"/>
          </a:p>
        </p:txBody>
      </p:sp>
      <p:sp>
        <p:nvSpPr>
          <p:cNvPr id="10" name="Text 6"/>
          <p:cNvSpPr/>
          <p:nvPr/>
        </p:nvSpPr>
        <p:spPr>
          <a:xfrm>
            <a:off x="5574625" y="4389001"/>
            <a:ext cx="3481149" cy="23327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El diseño MVC debe permitir la fácil modificación y extensión de cada componente sin afectar a los demás. Esto facilita el mantenimiento y la evolución de la aplicación a lo largo del tiempo.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9031" y="2747129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389031" y="3524726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Testabilidad</a:t>
            </a:r>
            <a:endParaRPr lang="en-US" sz="2302" dirty="0"/>
          </a:p>
        </p:txBody>
      </p:sp>
      <p:sp>
        <p:nvSpPr>
          <p:cNvPr id="13" name="Text 8"/>
          <p:cNvSpPr/>
          <p:nvPr/>
        </p:nvSpPr>
        <p:spPr>
          <a:xfrm>
            <a:off x="9389031" y="4023479"/>
            <a:ext cx="3481149" cy="26660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Al separar las responsabilidades, el patrón MVC facilita la creación de pruebas unitarias y de integración para cada componente. Esto mejora la calidad y la confiabilidad del software.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2696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2248138" y="557332"/>
            <a:ext cx="6917293" cy="6667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250"/>
              </a:lnSpc>
              <a:buNone/>
            </a:pPr>
            <a:r>
              <a:rPr lang="en-US" sz="4200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Componentes del patrón MVC</a:t>
            </a:r>
            <a:endParaRPr lang="en-US" sz="4200" dirty="0"/>
          </a:p>
        </p:txBody>
      </p:sp>
      <p:sp>
        <p:nvSpPr>
          <p:cNvPr id="5" name="Text 3"/>
          <p:cNvSpPr/>
          <p:nvPr/>
        </p:nvSpPr>
        <p:spPr>
          <a:xfrm>
            <a:off x="2248138" y="1730693"/>
            <a:ext cx="2162651" cy="33337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2100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Modelo (Model)</a:t>
            </a:r>
            <a:endParaRPr lang="en-US" sz="2100" dirty="0"/>
          </a:p>
        </p:txBody>
      </p:sp>
      <p:sp>
        <p:nvSpPr>
          <p:cNvPr id="6" name="Text 4"/>
          <p:cNvSpPr/>
          <p:nvPr/>
        </p:nvSpPr>
        <p:spPr>
          <a:xfrm>
            <a:off x="2248138" y="2266712"/>
            <a:ext cx="2162651" cy="36475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94"/>
              </a:lnSpc>
              <a:buNone/>
            </a:pPr>
            <a:r>
              <a:rPr lang="en-US" sz="1596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El Modelo representa la lógica de negocio y la gestión de datos de la aplicación. Es responsable de acceder y manipular la información, así como de implementar las reglas de negocio que gobiernan esa información.</a:t>
            </a:r>
            <a:endParaRPr lang="en-US" sz="1596" dirty="0"/>
          </a:p>
        </p:txBody>
      </p:sp>
      <p:sp>
        <p:nvSpPr>
          <p:cNvPr id="7" name="Text 5"/>
          <p:cNvSpPr/>
          <p:nvPr/>
        </p:nvSpPr>
        <p:spPr>
          <a:xfrm>
            <a:off x="4912757" y="1730693"/>
            <a:ext cx="2162651" cy="33337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2100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Vista (View)</a:t>
            </a:r>
            <a:endParaRPr lang="en-US" sz="2100" dirty="0"/>
          </a:p>
        </p:txBody>
      </p:sp>
      <p:sp>
        <p:nvSpPr>
          <p:cNvPr id="8" name="Text 6"/>
          <p:cNvSpPr/>
          <p:nvPr/>
        </p:nvSpPr>
        <p:spPr>
          <a:xfrm>
            <a:off x="4912757" y="2266712"/>
            <a:ext cx="2162651" cy="30396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94"/>
              </a:lnSpc>
              <a:buNone/>
            </a:pPr>
            <a:r>
              <a:rPr lang="en-US" sz="1596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La Vista es la interfaz de usuario que presenta los datos al usuario y maneja la interacción con él. Es responsable de la presentación visual de los datos y de capturar las acciones del usuario.</a:t>
            </a:r>
            <a:endParaRPr lang="en-US" sz="1596" dirty="0"/>
          </a:p>
        </p:txBody>
      </p:sp>
      <p:sp>
        <p:nvSpPr>
          <p:cNvPr id="9" name="Text 7"/>
          <p:cNvSpPr/>
          <p:nvPr/>
        </p:nvSpPr>
        <p:spPr>
          <a:xfrm>
            <a:off x="7577376" y="1730693"/>
            <a:ext cx="2162651" cy="6667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2100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Controlador (Controller)</a:t>
            </a:r>
            <a:endParaRPr lang="en-US" sz="2100" dirty="0"/>
          </a:p>
        </p:txBody>
      </p:sp>
      <p:sp>
        <p:nvSpPr>
          <p:cNvPr id="10" name="Text 8"/>
          <p:cNvSpPr/>
          <p:nvPr/>
        </p:nvSpPr>
        <p:spPr>
          <a:xfrm>
            <a:off x="7577376" y="2600087"/>
            <a:ext cx="2162651" cy="27356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94"/>
              </a:lnSpc>
              <a:buNone/>
            </a:pPr>
            <a:r>
              <a:rPr lang="en-US" sz="1596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El Controlador actúa como intermediario entre el Modelo y la Vista. Recibe las solicitudes del usuario, manipula los datos del Modelo y determina qué Vista se debe mostrar.</a:t>
            </a:r>
            <a:endParaRPr lang="en-US" sz="1596" dirty="0"/>
          </a:p>
        </p:txBody>
      </p:sp>
      <p:sp>
        <p:nvSpPr>
          <p:cNvPr id="11" name="Text 9"/>
          <p:cNvSpPr/>
          <p:nvPr/>
        </p:nvSpPr>
        <p:spPr>
          <a:xfrm>
            <a:off x="10241994" y="1730693"/>
            <a:ext cx="2162651" cy="10001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2100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Separación de Responsabilidades</a:t>
            </a:r>
            <a:endParaRPr lang="en-US" sz="2100" dirty="0"/>
          </a:p>
        </p:txBody>
      </p:sp>
      <p:sp>
        <p:nvSpPr>
          <p:cNvPr id="12" name="Text 10"/>
          <p:cNvSpPr/>
          <p:nvPr/>
        </p:nvSpPr>
        <p:spPr>
          <a:xfrm>
            <a:off x="10241994" y="2933462"/>
            <a:ext cx="2162651" cy="45594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94"/>
              </a:lnSpc>
              <a:buNone/>
            </a:pPr>
            <a:r>
              <a:rPr lang="en-US" sz="1596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La separación de responsabilidades entre estos tres componentes es fundamental para mantener una arquitectura modular, escalable y fácil de mantener. Cada componente tiene un rol bien definido y se comunica de manera específica con los demás.</a:t>
            </a:r>
            <a:endParaRPr lang="en-US" sz="1596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1245632"/>
            <a:ext cx="11109960" cy="14616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755"/>
              </a:lnSpc>
              <a:buNone/>
            </a:pPr>
            <a:r>
              <a:rPr lang="en-US" sz="460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Modelo: Representación de los datos y la lógica de negocio</a:t>
            </a:r>
            <a:endParaRPr lang="en-US" sz="4604" dirty="0"/>
          </a:p>
        </p:txBody>
      </p:sp>
      <p:sp>
        <p:nvSpPr>
          <p:cNvPr id="5" name="Text 3"/>
          <p:cNvSpPr/>
          <p:nvPr/>
        </p:nvSpPr>
        <p:spPr>
          <a:xfrm>
            <a:off x="1760220" y="3151584"/>
            <a:ext cx="11109960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El modelo es el componente central del patrón MVC, responsable de representar los datos y la lógica de negocio de la aplicación. Este componente se encarga de gestionar y mantener la integridad de los datos, así como de implementar las reglas y procesos que rigen el funcionamiento del sistema.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1760220" y="4734520"/>
            <a:ext cx="11109960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El modelo define la estructura y las relaciones de los datos, y proporciona los métodos necesarios para acceder, modificar y manipular esa información. También se encarga de la validación y la lógica de negocio, asegurando que los datos cumplan con los requisitos y las restricciones definidas.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1760220" y="5984200"/>
            <a:ext cx="11109960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Al separar el modelo del resto de componentes, se logra una mejor organización y mantenibilidad del código, ya que el modelo puede evolucionar y cambiar sin afectar necesariamente a la vista o al controlador.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1760220" y="1759387"/>
            <a:ext cx="11109960" cy="14616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755"/>
              </a:lnSpc>
              <a:buNone/>
            </a:pPr>
            <a:r>
              <a:rPr lang="en-US" sz="460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Vista: Interfaz de usuario y presentación de los datos</a:t>
            </a:r>
            <a:endParaRPr lang="en-US" sz="4604" dirty="0"/>
          </a:p>
        </p:txBody>
      </p:sp>
      <p:sp>
        <p:nvSpPr>
          <p:cNvPr id="7" name="Text 4"/>
          <p:cNvSpPr/>
          <p:nvPr/>
        </p:nvSpPr>
        <p:spPr>
          <a:xfrm>
            <a:off x="1760220" y="3554254"/>
            <a:ext cx="11109960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La </a:t>
            </a:r>
            <a:r>
              <a:rPr lang="en-US" sz="1750" b="1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vista</a:t>
            </a: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es el componente encargado de la presentación de la información al usuario. Es responsable de la </a:t>
            </a:r>
            <a:r>
              <a:rPr lang="en-US" sz="1750" b="1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interfaz gráfica</a:t>
            </a: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y de la visualización de los datos proporcionados por el </a:t>
            </a:r>
            <a:r>
              <a:rPr lang="en-US" sz="1750" b="1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modelo</a:t>
            </a: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 La vista debe ser </a:t>
            </a:r>
            <a:r>
              <a:rPr lang="en-US" sz="1750" b="1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visualmente atractiva</a:t>
            </a: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y de fácil uso, brindando una </a:t>
            </a:r>
            <a:r>
              <a:rPr lang="en-US" sz="1750" b="1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experiencia de usuario</a:t>
            </a: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agradable y fluida.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1760220" y="5137190"/>
            <a:ext cx="11109960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 Java, la vista suele implementarse a través de </a:t>
            </a:r>
            <a:r>
              <a:rPr lang="en-US" sz="1750" b="1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bibliotecas de interfaz de usuario</a:t>
            </a: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como Swing, JavaFX o Android SDK. Estas tecnologías permiten crear </a:t>
            </a:r>
            <a:r>
              <a:rPr lang="en-US" sz="1750" b="1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ventanas, paneles, botones</a:t>
            </a: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y otros </a:t>
            </a:r>
            <a:r>
              <a:rPr lang="en-US" sz="1750" b="1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elementos visuales</a:t>
            </a: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que reflejan la información del modelo. La vista también se encarga de </a:t>
            </a:r>
            <a:r>
              <a:rPr lang="en-US" sz="1750" b="1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capturar</a:t>
            </a: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las </a:t>
            </a:r>
            <a:r>
              <a:rPr lang="en-US" sz="1750" b="1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interacciones</a:t>
            </a: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del usuario y enviarlas al </a:t>
            </a:r>
            <a:r>
              <a:rPr lang="en-US" sz="1750" b="1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controlador</a:t>
            </a: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para su procesamiento.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624376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66449" y="3201710"/>
            <a:ext cx="10497502" cy="13811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38"/>
              </a:lnSpc>
              <a:buNone/>
            </a:pPr>
            <a:r>
              <a:rPr lang="en-US" sz="4350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Controlador: Manejo de la interacción entre el usuario y la aplicación</a:t>
            </a:r>
            <a:endParaRPr lang="en-US" sz="4350" dirty="0"/>
          </a:p>
        </p:txBody>
      </p:sp>
      <p:sp>
        <p:nvSpPr>
          <p:cNvPr id="6" name="Text 3"/>
          <p:cNvSpPr/>
          <p:nvPr/>
        </p:nvSpPr>
        <p:spPr>
          <a:xfrm>
            <a:off x="2066449" y="4897755"/>
            <a:ext cx="10497502" cy="1259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80"/>
              </a:lnSpc>
              <a:buNone/>
            </a:pPr>
            <a:r>
              <a:rPr lang="en-US" sz="1653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El </a:t>
            </a:r>
            <a:r>
              <a:rPr lang="en-US" sz="1653" b="1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Controlador</a:t>
            </a:r>
            <a:r>
              <a:rPr lang="en-US" sz="1653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es el componente clave en el patrón de diseño MVC, ya que se encarga de gestionar la interacción entre el usuario y la </a:t>
            </a:r>
            <a:r>
              <a:rPr lang="en-US" sz="1653" u="sng" dirty="0">
                <a:solidFill>
                  <a:srgbClr val="60A9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Modelo</a:t>
            </a:r>
            <a:r>
              <a:rPr lang="en-US" sz="1653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y </a:t>
            </a:r>
            <a:r>
              <a:rPr lang="en-US" sz="1653" u="sng" dirty="0">
                <a:solidFill>
                  <a:srgbClr val="60A9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Vista</a:t>
            </a:r>
            <a:r>
              <a:rPr lang="en-US" sz="1653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 Este componente recibe las peticiones del usuario, las procesa y decide qué acciones tomar, actualizando el Modelo y refrescando la Vista de acuerdo a los cambios.</a:t>
            </a:r>
            <a:endParaRPr lang="en-US" sz="1653" dirty="0"/>
          </a:p>
        </p:txBody>
      </p:sp>
      <p:sp>
        <p:nvSpPr>
          <p:cNvPr id="7" name="Text 4"/>
          <p:cNvSpPr/>
          <p:nvPr/>
        </p:nvSpPr>
        <p:spPr>
          <a:xfrm>
            <a:off x="2066449" y="6393061"/>
            <a:ext cx="10497502" cy="1259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80"/>
              </a:lnSpc>
              <a:buNone/>
            </a:pPr>
            <a:r>
              <a:rPr lang="en-US" sz="1653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El Controlador actúa como un intermediario entre el usuario y la lógica de negocio de la aplicación. Traduce las acciones del usuario en llamadas al Modelo para recuperar o actualizar datos, y luego notifica a la Vista para que actualice la presentación de los datos al usuario. De esta manera, se logra una separación clara de responsabilidades y se mejora la mantenibilidad y escalabilidad del sistema.</a:t>
            </a:r>
            <a:endParaRPr lang="en-US" sz="1653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838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2546271" y="524470"/>
            <a:ext cx="8446651" cy="6274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941"/>
              </a:lnSpc>
              <a:buNone/>
            </a:pPr>
            <a:r>
              <a:rPr lang="en-US" sz="3953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Flujo de control en una aplicación MVC</a:t>
            </a:r>
            <a:endParaRPr lang="en-US" sz="3953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851" y="1533406"/>
            <a:ext cx="1833086" cy="1609606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4888349" y="2224087"/>
            <a:ext cx="84415" cy="3576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16"/>
              </a:lnSpc>
              <a:buNone/>
            </a:pPr>
            <a:r>
              <a:rPr lang="en-US" sz="1878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1878" dirty="0"/>
          </a:p>
        </p:txBody>
      </p:sp>
      <p:sp>
        <p:nvSpPr>
          <p:cNvPr id="7" name="Text 4"/>
          <p:cNvSpPr/>
          <p:nvPr/>
        </p:nvSpPr>
        <p:spPr>
          <a:xfrm>
            <a:off x="5908238" y="1867138"/>
            <a:ext cx="2509957" cy="3137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70"/>
              </a:lnSpc>
              <a:buNone/>
            </a:pPr>
            <a:r>
              <a:rPr lang="en-US" sz="1976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Vista</a:t>
            </a:r>
            <a:endParaRPr lang="en-US" sz="1976" dirty="0"/>
          </a:p>
        </p:txBody>
      </p:sp>
      <p:sp>
        <p:nvSpPr>
          <p:cNvPr id="8" name="Text 5"/>
          <p:cNvSpPr/>
          <p:nvPr/>
        </p:nvSpPr>
        <p:spPr>
          <a:xfrm>
            <a:off x="5908238" y="2295287"/>
            <a:ext cx="4033123" cy="2861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53"/>
              </a:lnSpc>
              <a:buNone/>
            </a:pPr>
            <a:r>
              <a:rPr lang="en-US" sz="1502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Recibe y procesa la interacción del usuario</a:t>
            </a:r>
            <a:endParaRPr lang="en-US" sz="1502" dirty="0"/>
          </a:p>
        </p:txBody>
      </p:sp>
      <p:sp>
        <p:nvSpPr>
          <p:cNvPr id="9" name="Shape 6"/>
          <p:cNvSpPr/>
          <p:nvPr/>
        </p:nvSpPr>
        <p:spPr>
          <a:xfrm>
            <a:off x="5765125" y="2882384"/>
            <a:ext cx="6271379" cy="42863"/>
          </a:xfrm>
          <a:prstGeom prst="roundRect">
            <a:avLst>
              <a:gd name="adj" fmla="val 267026"/>
            </a:avLst>
          </a:prstGeom>
          <a:solidFill>
            <a:srgbClr val="282C32"/>
          </a:solidFill>
          <a:ln/>
        </p:spPr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6967" y="2962870"/>
            <a:ext cx="3666173" cy="1609606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4863822" y="3474958"/>
            <a:ext cx="133588" cy="3576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16"/>
              </a:lnSpc>
              <a:buNone/>
            </a:pPr>
            <a:r>
              <a:rPr lang="en-US" sz="1878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1878" dirty="0"/>
          </a:p>
        </p:txBody>
      </p:sp>
      <p:sp>
        <p:nvSpPr>
          <p:cNvPr id="12" name="Text 8"/>
          <p:cNvSpPr/>
          <p:nvPr/>
        </p:nvSpPr>
        <p:spPr>
          <a:xfrm>
            <a:off x="6695123" y="3153608"/>
            <a:ext cx="2509957" cy="3137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70"/>
              </a:lnSpc>
              <a:buNone/>
            </a:pPr>
            <a:r>
              <a:rPr lang="en-US" sz="1976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Controlador</a:t>
            </a:r>
            <a:endParaRPr lang="en-US" sz="1976" dirty="0"/>
          </a:p>
        </p:txBody>
      </p:sp>
      <p:sp>
        <p:nvSpPr>
          <p:cNvPr id="13" name="Text 9"/>
          <p:cNvSpPr/>
          <p:nvPr/>
        </p:nvSpPr>
        <p:spPr>
          <a:xfrm>
            <a:off x="6695123" y="3581757"/>
            <a:ext cx="5198269" cy="5722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53"/>
              </a:lnSpc>
              <a:buNone/>
            </a:pPr>
            <a:r>
              <a:rPr lang="en-US" sz="1502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Orquesta la lógica de negocio y coordina la comunicación</a:t>
            </a:r>
            <a:endParaRPr lang="en-US" sz="1502" dirty="0"/>
          </a:p>
        </p:txBody>
      </p:sp>
      <p:sp>
        <p:nvSpPr>
          <p:cNvPr id="14" name="Shape 10"/>
          <p:cNvSpPr/>
          <p:nvPr/>
        </p:nvSpPr>
        <p:spPr>
          <a:xfrm>
            <a:off x="6552009" y="4311848"/>
            <a:ext cx="5484495" cy="42863"/>
          </a:xfrm>
          <a:prstGeom prst="roundRect">
            <a:avLst>
              <a:gd name="adj" fmla="val 267026"/>
            </a:avLst>
          </a:prstGeom>
          <a:solidFill>
            <a:srgbClr val="282C32"/>
          </a:solidFill>
          <a:ln/>
        </p:spPr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0083" y="4392335"/>
            <a:ext cx="5499378" cy="1609606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4866203" y="4904423"/>
            <a:ext cx="128826" cy="3576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16"/>
              </a:lnSpc>
              <a:buNone/>
            </a:pPr>
            <a:r>
              <a:rPr lang="en-US" sz="1878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1878" dirty="0"/>
          </a:p>
        </p:txBody>
      </p:sp>
      <p:sp>
        <p:nvSpPr>
          <p:cNvPr id="17" name="Text 12"/>
          <p:cNvSpPr/>
          <p:nvPr/>
        </p:nvSpPr>
        <p:spPr>
          <a:xfrm>
            <a:off x="7482007" y="4726067"/>
            <a:ext cx="2509957" cy="3137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70"/>
              </a:lnSpc>
              <a:buNone/>
            </a:pPr>
            <a:r>
              <a:rPr lang="en-US" sz="1976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Modelo</a:t>
            </a:r>
            <a:endParaRPr lang="en-US" sz="1976" dirty="0"/>
          </a:p>
        </p:txBody>
      </p:sp>
      <p:sp>
        <p:nvSpPr>
          <p:cNvPr id="18" name="Text 13"/>
          <p:cNvSpPr/>
          <p:nvPr/>
        </p:nvSpPr>
        <p:spPr>
          <a:xfrm>
            <a:off x="7482007" y="5154216"/>
            <a:ext cx="4398764" cy="2861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53"/>
              </a:lnSpc>
              <a:buNone/>
            </a:pPr>
            <a:r>
              <a:rPr lang="en-US" sz="1502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Encapsula la lógica y los datos de la aplicación</a:t>
            </a:r>
            <a:endParaRPr lang="en-US" sz="1502" dirty="0"/>
          </a:p>
        </p:txBody>
      </p:sp>
      <p:sp>
        <p:nvSpPr>
          <p:cNvPr id="19" name="Text 14"/>
          <p:cNvSpPr/>
          <p:nvPr/>
        </p:nvSpPr>
        <p:spPr>
          <a:xfrm>
            <a:off x="2546271" y="5988725"/>
            <a:ext cx="9537859" cy="17166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53"/>
              </a:lnSpc>
              <a:buNone/>
            </a:pPr>
            <a:r>
              <a:rPr lang="en-US" sz="1502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 una aplicación basada en el patrón MVC, el flujo de control se inicia cuando el usuario interactúa con la interfaz de usuario (Vista). La Vista captura esa interacción y la envía al Controlador, quien es responsable de procesar la solicitud. El Controlador entonces consulta el Modelo, que contiene la lógica de negocio y los datos necesarios, y le devuelve la información al Controlador. Finalmente, el Controlador envía la respuesta de vuelta a la Vista, que se encarga de presentar los datos al usuario de una manera adecuada.</a:t>
            </a:r>
            <a:endParaRPr lang="en-US" sz="1502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667941"/>
            <a:ext cx="6222444" cy="730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55"/>
              </a:lnSpc>
              <a:buNone/>
            </a:pPr>
            <a:r>
              <a:rPr lang="en-US" sz="460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Ventajas del patrón MVC</a:t>
            </a:r>
            <a:endParaRPr lang="en-US" sz="4604" dirty="0"/>
          </a:p>
        </p:txBody>
      </p:sp>
      <p:sp>
        <p:nvSpPr>
          <p:cNvPr id="5" name="Shape 3"/>
          <p:cNvSpPr/>
          <p:nvPr/>
        </p:nvSpPr>
        <p:spPr>
          <a:xfrm>
            <a:off x="1760220" y="2093000"/>
            <a:ext cx="388739" cy="388739"/>
          </a:xfrm>
          <a:prstGeom prst="roundRect">
            <a:avLst>
              <a:gd name="adj" fmla="val 34295"/>
            </a:avLst>
          </a:prstGeom>
          <a:solidFill>
            <a:srgbClr val="282C32"/>
          </a:solidFill>
          <a:ln/>
        </p:spPr>
      </p:sp>
      <p:sp>
        <p:nvSpPr>
          <p:cNvPr id="6" name="Text 4"/>
          <p:cNvSpPr/>
          <p:nvPr/>
        </p:nvSpPr>
        <p:spPr>
          <a:xfrm>
            <a:off x="2371130" y="2093000"/>
            <a:ext cx="4288988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Separación de responsabilidades</a:t>
            </a:r>
            <a:endParaRPr lang="en-US" sz="2302" dirty="0"/>
          </a:p>
        </p:txBody>
      </p:sp>
      <p:sp>
        <p:nvSpPr>
          <p:cNvPr id="7" name="Text 5"/>
          <p:cNvSpPr/>
          <p:nvPr/>
        </p:nvSpPr>
        <p:spPr>
          <a:xfrm>
            <a:off x="2371130" y="2591753"/>
            <a:ext cx="4832985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El patrón MVC divide la aplicación en tres componentes principales (modelo, vista y controlador) lo que permite una mejor organización y mantenimiento del código, facilitando la escalabilidad y el trabajo en equipo.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093000"/>
            <a:ext cx="388739" cy="388739"/>
          </a:xfrm>
          <a:prstGeom prst="roundRect">
            <a:avLst>
              <a:gd name="adj" fmla="val 34295"/>
            </a:avLst>
          </a:prstGeom>
          <a:solidFill>
            <a:srgbClr val="282C32"/>
          </a:solidFill>
          <a:ln/>
        </p:spPr>
      </p:sp>
      <p:sp>
        <p:nvSpPr>
          <p:cNvPr id="9" name="Text 7"/>
          <p:cNvSpPr/>
          <p:nvPr/>
        </p:nvSpPr>
        <p:spPr>
          <a:xfrm>
            <a:off x="8037195" y="2093000"/>
            <a:ext cx="2991445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Reutilización de código</a:t>
            </a:r>
            <a:endParaRPr lang="en-US" sz="2302" dirty="0"/>
          </a:p>
        </p:txBody>
      </p:sp>
      <p:sp>
        <p:nvSpPr>
          <p:cNvPr id="10" name="Text 8"/>
          <p:cNvSpPr/>
          <p:nvPr/>
        </p:nvSpPr>
        <p:spPr>
          <a:xfrm>
            <a:off x="8037195" y="2591753"/>
            <a:ext cx="4832985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Al tener los componentes desacoplados, es más sencillo reutilizar partes del código en diferentes partes de la aplicación o incluso en otros proyectos, aumentando la eficiencia y reduciendo el tiempo de desarrollo.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1760220" y="5063371"/>
            <a:ext cx="388739" cy="388739"/>
          </a:xfrm>
          <a:prstGeom prst="roundRect">
            <a:avLst>
              <a:gd name="adj" fmla="val 34295"/>
            </a:avLst>
          </a:prstGeom>
          <a:solidFill>
            <a:srgbClr val="282C32"/>
          </a:solidFill>
          <a:ln/>
        </p:spPr>
      </p:sp>
      <p:sp>
        <p:nvSpPr>
          <p:cNvPr id="12" name="Text 10"/>
          <p:cNvSpPr/>
          <p:nvPr/>
        </p:nvSpPr>
        <p:spPr>
          <a:xfrm>
            <a:off x="2371130" y="5063371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Mejora la testabilidad</a:t>
            </a:r>
            <a:endParaRPr lang="en-US" sz="2302" dirty="0"/>
          </a:p>
        </p:txBody>
      </p:sp>
      <p:sp>
        <p:nvSpPr>
          <p:cNvPr id="13" name="Text 11"/>
          <p:cNvSpPr/>
          <p:nvPr/>
        </p:nvSpPr>
        <p:spPr>
          <a:xfrm>
            <a:off x="2371130" y="5562124"/>
            <a:ext cx="4832985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La separación de responsabilidades facilita la creación de pruebas unitarias y de integración, lo que permite detectar y corregir errores de manera más eficiente a lo largo del ciclo de vida del proyecto.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5063371"/>
            <a:ext cx="388739" cy="388739"/>
          </a:xfrm>
          <a:prstGeom prst="roundRect">
            <a:avLst>
              <a:gd name="adj" fmla="val 34295"/>
            </a:avLst>
          </a:prstGeom>
          <a:solidFill>
            <a:srgbClr val="282C32"/>
          </a:solidFill>
          <a:ln/>
        </p:spPr>
      </p:sp>
      <p:sp>
        <p:nvSpPr>
          <p:cNvPr id="15" name="Text 13"/>
          <p:cNvSpPr/>
          <p:nvPr/>
        </p:nvSpPr>
        <p:spPr>
          <a:xfrm>
            <a:off x="8037195" y="5063371"/>
            <a:ext cx="3189327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Adaptabilidad a cambios</a:t>
            </a:r>
            <a:endParaRPr lang="en-US" sz="2302" dirty="0"/>
          </a:p>
        </p:txBody>
      </p:sp>
      <p:sp>
        <p:nvSpPr>
          <p:cNvPr id="16" name="Text 14"/>
          <p:cNvSpPr/>
          <p:nvPr/>
        </p:nvSpPr>
        <p:spPr>
          <a:xfrm>
            <a:off x="8037195" y="5562124"/>
            <a:ext cx="4832985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Los cambios en la interfaz de usuario, la lógica de negocio o la capa de datos se pueden realizar de manera independiente, sin afectar al resto de la aplicación, lo que aumenta la flexibilidad y capacidad de adaptación.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20447" y="1276707"/>
            <a:ext cx="7184827" cy="6319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977"/>
              </a:lnSpc>
              <a:buNone/>
            </a:pPr>
            <a:r>
              <a:rPr lang="en-US" sz="3981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Implementación de MVC en Java</a:t>
            </a:r>
            <a:endParaRPr lang="en-US" sz="3981" dirty="0"/>
          </a:p>
        </p:txBody>
      </p:sp>
      <p:sp>
        <p:nvSpPr>
          <p:cNvPr id="6" name="Text 3"/>
          <p:cNvSpPr/>
          <p:nvPr/>
        </p:nvSpPr>
        <p:spPr>
          <a:xfrm>
            <a:off x="720447" y="2196822"/>
            <a:ext cx="7703106" cy="115300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69"/>
              </a:lnSpc>
              <a:buNone/>
            </a:pPr>
            <a:r>
              <a:rPr lang="en-US" sz="1513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Java ofrece una implementación sólida y flexible del patrón de diseño Modelo-Vista-Controlador (MVC). La estructura de Java permite separar claramente las diferentes responsabilidades de cada componente del patrón, facilitando el desarrollo, el mantenimiento y la escalabilidad de las aplicaciones.</a:t>
            </a:r>
            <a:endParaRPr lang="en-US" sz="1513" dirty="0"/>
          </a:p>
        </p:txBody>
      </p:sp>
      <p:sp>
        <p:nvSpPr>
          <p:cNvPr id="7" name="Text 4"/>
          <p:cNvSpPr/>
          <p:nvPr/>
        </p:nvSpPr>
        <p:spPr>
          <a:xfrm>
            <a:off x="720447" y="3565922"/>
            <a:ext cx="7703106" cy="17295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69"/>
              </a:lnSpc>
              <a:buNone/>
            </a:pPr>
            <a:r>
              <a:rPr lang="en-US" sz="1513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 una aplicación Java MVC, el </a:t>
            </a:r>
            <a:r>
              <a:rPr lang="en-US" sz="1513" b="1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Modelo</a:t>
            </a:r>
            <a:r>
              <a:rPr lang="en-US" sz="1513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se implementa como un conjunto de clases Java que representan la lógica de negocio y los datos de la aplicación. La </a:t>
            </a:r>
            <a:r>
              <a:rPr lang="en-US" sz="1513" b="1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Vista</a:t>
            </a:r>
            <a:r>
              <a:rPr lang="en-US" sz="1513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se compone de código Java que maneja la interfaz de usuario, como JSPs, Servlets o librerías de etiquetas personalizadas. El </a:t>
            </a:r>
            <a:r>
              <a:rPr lang="en-US" sz="1513" b="1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Controlador</a:t>
            </a:r>
            <a:r>
              <a:rPr lang="en-US" sz="1513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se encarga de procesar las solicitudes del usuario, invocar al Modelo y actualizar la Vista correspondiente.</a:t>
            </a:r>
            <a:endParaRPr lang="en-US" sz="1513" dirty="0"/>
          </a:p>
        </p:txBody>
      </p:sp>
      <p:sp>
        <p:nvSpPr>
          <p:cNvPr id="8" name="Text 5"/>
          <p:cNvSpPr/>
          <p:nvPr/>
        </p:nvSpPr>
        <p:spPr>
          <a:xfrm>
            <a:off x="720447" y="5511522"/>
            <a:ext cx="7703106" cy="144125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69"/>
              </a:lnSpc>
              <a:buNone/>
            </a:pPr>
            <a:r>
              <a:rPr lang="en-US" sz="1513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Existen varios marcos de trabajo y bibliotecas de Java que facilitan la implementación del patrón MVC, como Spring MVC, Struts, Vaadin y Play Framework, entre otros. Estas herramientas proporcionan una estructura y un conjunto de componentes reutilizables que aceleran el desarrollo de aplicaciones Java siguiendo el patrón MVC.</a:t>
            </a:r>
            <a:endParaRPr lang="en-US" sz="1513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2929652" y="484346"/>
            <a:ext cx="8770977" cy="11539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544"/>
              </a:lnSpc>
              <a:buNone/>
            </a:pPr>
            <a:r>
              <a:rPr lang="en-US" sz="3635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Ejemplos de uso de MVC en aplicaciones Java</a:t>
            </a:r>
            <a:endParaRPr lang="en-US" sz="3635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9652" y="1989058"/>
            <a:ext cx="2748201" cy="1698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929652" y="3906679"/>
            <a:ext cx="2748201" cy="5769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72"/>
              </a:lnSpc>
              <a:buNone/>
            </a:pPr>
            <a:r>
              <a:rPr lang="en-US" sz="181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Aplicaciones de Comercio Electrónico</a:t>
            </a:r>
            <a:endParaRPr lang="en-US" sz="1817" dirty="0"/>
          </a:p>
        </p:txBody>
      </p:sp>
      <p:sp>
        <p:nvSpPr>
          <p:cNvPr id="7" name="Text 4"/>
          <p:cNvSpPr/>
          <p:nvPr/>
        </p:nvSpPr>
        <p:spPr>
          <a:xfrm>
            <a:off x="2929652" y="4588907"/>
            <a:ext cx="2748201" cy="263009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072"/>
              </a:lnSpc>
              <a:buNone/>
            </a:pPr>
            <a:r>
              <a:rPr lang="en-US" sz="1381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Las aplicaciones de comercio electrónico basadas en Java a menudo utilizan el patrón MVC para separar la lógica de negocio, la interfaz de usuario y el control de flujo. Esto facilita el mantenimiento, la escalabilidad y la reutilización de componentes en proyectos complejos de e-commerce.</a:t>
            </a:r>
            <a:endParaRPr lang="en-US" sz="1381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981" y="1989058"/>
            <a:ext cx="2748201" cy="1698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940981" y="3906679"/>
            <a:ext cx="2748201" cy="5769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72"/>
              </a:lnSpc>
              <a:buNone/>
            </a:pPr>
            <a:r>
              <a:rPr lang="en-US" sz="181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Aplicaciones de Redes Sociales</a:t>
            </a:r>
            <a:endParaRPr lang="en-US" sz="1817" dirty="0"/>
          </a:p>
        </p:txBody>
      </p:sp>
      <p:sp>
        <p:nvSpPr>
          <p:cNvPr id="10" name="Text 6"/>
          <p:cNvSpPr/>
          <p:nvPr/>
        </p:nvSpPr>
        <p:spPr>
          <a:xfrm>
            <a:off x="5940981" y="4588907"/>
            <a:ext cx="2748201" cy="28931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072"/>
              </a:lnSpc>
              <a:buNone/>
            </a:pPr>
            <a:r>
              <a:rPr lang="en-US" sz="1381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Las redes sociales construidas con Java y el patrón MVC pueden modularizar efectivamente los componentes de perfil de usuario, publicaciones, interacciones y flujos de actividad. Esto permite un desarrollo ágil y una mejor experiencia de usuario en plataformas sociales en línea.</a:t>
            </a:r>
            <a:endParaRPr lang="en-US" sz="1381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2309" y="1989058"/>
            <a:ext cx="2748320" cy="1698546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8952309" y="3906798"/>
            <a:ext cx="2748320" cy="5769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72"/>
              </a:lnSpc>
              <a:buNone/>
            </a:pPr>
            <a:r>
              <a:rPr lang="en-US" sz="181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Aplicaciones de Gestión de Proyectos</a:t>
            </a:r>
            <a:endParaRPr lang="en-US" sz="1817" dirty="0"/>
          </a:p>
        </p:txBody>
      </p:sp>
      <p:sp>
        <p:nvSpPr>
          <p:cNvPr id="13" name="Text 8"/>
          <p:cNvSpPr/>
          <p:nvPr/>
        </p:nvSpPr>
        <p:spPr>
          <a:xfrm>
            <a:off x="8952309" y="4589026"/>
            <a:ext cx="2748320" cy="31561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072"/>
              </a:lnSpc>
              <a:buNone/>
            </a:pPr>
            <a:r>
              <a:rPr lang="en-US" sz="1381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Las herramientas de gestión de proyectos basadas en Java que siguen el patrón MVC pueden separar la lógica de planificación, asignación de tareas y seguimiento del progreso del proyecto de la interfaz de usuario y los mecanismos de interacción. Esto facilita la personalización y la integración con otros sistemas empresariales.</a:t>
            </a:r>
            <a:endParaRPr lang="en-US" sz="138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Personalizado</PresentationFormat>
  <Paragraphs>0</Paragraphs>
  <Slides>10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Usuario desconocido</cp:lastModifiedBy>
  <cp:revision>2</cp:revision>
  <dcterms:created xsi:type="dcterms:W3CDTF">2024-06-04T12:59:32Z</dcterms:created>
  <dcterms:modified xsi:type="dcterms:W3CDTF">2024-06-04T13:08:06Z</dcterms:modified>
</cp:coreProperties>
</file>