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ca5e37c1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ca5e37c11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eca5e37c11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ca5e37c1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ca5e37c11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eca5e37c11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a5e37c1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a5e37c1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ZA"/>
              <a:t>Looking into Customers who do not have drivers license, the highest number is on people with 60+ years, reasons could be:</a:t>
            </a:r>
            <a:endParaRPr/>
          </a:p>
          <a:p>
            <a:pPr indent="0" lvl="0" marL="0" rtl="0" algn="l">
              <a:spcBef>
                <a:spcPts val="0"/>
              </a:spcBef>
              <a:spcAft>
                <a:spcPts val="0"/>
              </a:spcAft>
              <a:buNone/>
            </a:pPr>
            <a:r>
              <a:rPr b="1" lang="en-ZA" sz="1100"/>
              <a:t>Health Issues</a:t>
            </a:r>
            <a:r>
              <a:rPr lang="en-ZA" sz="1100"/>
              <a:t>: Age-related health conditions such as vision problems, hearing impairment, reduced motor skills, or cognitive decline can affect driving ability.</a:t>
            </a:r>
            <a:endParaRPr sz="1100"/>
          </a:p>
          <a:p>
            <a:pPr indent="0" lvl="0" marL="0" rtl="0" algn="l">
              <a:spcBef>
                <a:spcPts val="0"/>
              </a:spcBef>
              <a:spcAft>
                <a:spcPts val="0"/>
              </a:spcAft>
              <a:buClr>
                <a:schemeClr val="dk1"/>
              </a:buClr>
              <a:buSzPts val="1100"/>
              <a:buFont typeface="Arial"/>
              <a:buNone/>
            </a:pPr>
            <a:r>
              <a:rPr b="1" lang="en-ZA" sz="1100"/>
              <a:t>Safety Concerns</a:t>
            </a:r>
            <a:r>
              <a:rPr lang="en-ZA" sz="1100"/>
              <a:t>: They might voluntarily surrender their licenses due to concerns about their own safety or the safety of others on the road.</a:t>
            </a:r>
            <a:endParaRPr sz="1100"/>
          </a:p>
          <a:p>
            <a:pPr indent="0" lvl="0" marL="0" rtl="0" algn="l">
              <a:spcBef>
                <a:spcPts val="0"/>
              </a:spcBef>
              <a:spcAft>
                <a:spcPts val="0"/>
              </a:spcAft>
              <a:buNone/>
            </a:pPr>
            <a:r>
              <a:t/>
            </a:r>
            <a:endParaRPr/>
          </a:p>
        </p:txBody>
      </p:sp>
      <p:sp>
        <p:nvSpPr>
          <p:cNvPr id="113" name="Google Shape;113;g2eca5e37c1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a5e37c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a5e37c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ZA"/>
              <a:t>Customers who had most </a:t>
            </a:r>
            <a:r>
              <a:rPr lang="en-ZA"/>
              <a:t>damaged cars for both genders range between 36-59 age group, this could be because of: </a:t>
            </a:r>
            <a:r>
              <a:rPr b="1" lang="en-ZA" sz="1100"/>
              <a:t>Driving Frequency</a:t>
            </a:r>
            <a:r>
              <a:rPr lang="en-ZA" sz="1100"/>
              <a:t>: People in this age group are often in the prime of their careers and personal lives, leading to more frequent driving for work, family activities, and social events. Increased time on the road can increase the likelihood of accidents or wear and tear.</a:t>
            </a:r>
            <a:endParaRPr sz="1100"/>
          </a:p>
          <a:p>
            <a:pPr indent="0" lvl="0" marL="0" rtl="0" algn="l">
              <a:spcBef>
                <a:spcPts val="0"/>
              </a:spcBef>
              <a:spcAft>
                <a:spcPts val="0"/>
              </a:spcAft>
              <a:buClr>
                <a:schemeClr val="dk1"/>
              </a:buClr>
              <a:buSzPts val="1100"/>
              <a:buFont typeface="Arial"/>
              <a:buNone/>
            </a:pPr>
            <a:r>
              <a:rPr b="1" lang="en-ZA" sz="1100"/>
              <a:t>Family Responsibilities</a:t>
            </a:r>
            <a:r>
              <a:rPr lang="en-ZA" sz="1100"/>
              <a:t>: Individuals in this age group are often responsible for transporting children and teenagers, who might cause accidental damage to vehicles (e.g., spills, scratches, and minor collisions).</a:t>
            </a:r>
            <a:endParaRPr sz="1100"/>
          </a:p>
          <a:p>
            <a:pPr indent="0" lvl="0" marL="0" rtl="0" algn="l">
              <a:spcBef>
                <a:spcPts val="0"/>
              </a:spcBef>
              <a:spcAft>
                <a:spcPts val="0"/>
              </a:spcAft>
              <a:buClr>
                <a:schemeClr val="dk1"/>
              </a:buClr>
              <a:buSzPts val="1100"/>
              <a:buFont typeface="Arial"/>
              <a:buNone/>
            </a:pPr>
            <a:r>
              <a:rPr b="1" lang="en-ZA" sz="1100"/>
              <a:t>Longer Car Ownership</a:t>
            </a:r>
            <a:r>
              <a:rPr lang="en-ZA" sz="1100"/>
              <a:t>: People in this age group might own their cars for longer periods, leading to accumulated damage over time.</a:t>
            </a:r>
            <a:endParaRPr sz="1100"/>
          </a:p>
          <a:p>
            <a:pPr indent="0" lvl="0" marL="0" rtl="0" algn="l">
              <a:spcBef>
                <a:spcPts val="0"/>
              </a:spcBef>
              <a:spcAft>
                <a:spcPts val="0"/>
              </a:spcAft>
              <a:buClr>
                <a:schemeClr val="dk1"/>
              </a:buClr>
              <a:buSzPts val="1100"/>
              <a:buFont typeface="Arial"/>
              <a:buNone/>
            </a:pPr>
            <a:r>
              <a:rPr b="1" lang="en-ZA" sz="1100"/>
              <a:t>Higher Stress Levels</a:t>
            </a:r>
            <a:r>
              <a:rPr lang="en-ZA" sz="1100"/>
              <a:t>: Balancing work, family, and other responsibilities can lead to higher stress levels, potentially impacting driving behavior and increasing the risk of minor accidents or vehicle damage.</a:t>
            </a:r>
            <a:endParaRPr sz="1100"/>
          </a:p>
          <a:p>
            <a:pPr indent="0" lvl="0" marL="0" rtl="0" algn="l">
              <a:spcBef>
                <a:spcPts val="0"/>
              </a:spcBef>
              <a:spcAft>
                <a:spcPts val="0"/>
              </a:spcAft>
              <a:buClr>
                <a:schemeClr val="dk1"/>
              </a:buClr>
              <a:buSzPts val="1100"/>
              <a:buFont typeface="Arial"/>
              <a:buNone/>
            </a:pPr>
            <a:r>
              <a:rPr b="1" lang="en-ZA" sz="1100"/>
              <a:t>Busy Lifestyles</a:t>
            </a:r>
            <a:r>
              <a:rPr lang="en-ZA" sz="1100"/>
              <a:t>: The busy nature of this life stage might result in less time for regular car maintenance, leading to more wear and tear.</a:t>
            </a:r>
            <a:endParaRPr sz="1100"/>
          </a:p>
          <a:p>
            <a:pPr indent="0" lvl="0" marL="0" rtl="0" algn="l">
              <a:spcBef>
                <a:spcPts val="0"/>
              </a:spcBef>
              <a:spcAft>
                <a:spcPts val="0"/>
              </a:spcAft>
              <a:buClr>
                <a:schemeClr val="dk1"/>
              </a:buClr>
              <a:buSzPts val="1100"/>
              <a:buFont typeface="Arial"/>
              <a:buNone/>
            </a:pPr>
            <a:r>
              <a:rPr b="1" lang="en-ZA" sz="1100"/>
              <a:t>Higher Mileage</a:t>
            </a:r>
            <a:r>
              <a:rPr lang="en-ZA" sz="1100"/>
              <a:t>: Commuting to work, running errands, and taking family trips contribute to higher mileage, which can lead to more wear and tear and potential damage over time.</a:t>
            </a:r>
            <a:endParaRPr sz="1100"/>
          </a:p>
          <a:p>
            <a:pPr indent="0" lvl="0" marL="0" rtl="0" algn="l">
              <a:spcBef>
                <a:spcPts val="0"/>
              </a:spcBef>
              <a:spcAft>
                <a:spcPts val="0"/>
              </a:spcAft>
              <a:buClr>
                <a:schemeClr val="dk1"/>
              </a:buClr>
              <a:buSzPts val="1100"/>
              <a:buFont typeface="Arial"/>
              <a:buNone/>
            </a:pPr>
            <a:r>
              <a:rPr b="1" lang="en-ZA" sz="1100"/>
              <a:t>Urban Living</a:t>
            </a:r>
            <a:r>
              <a:rPr lang="en-ZA" sz="1100"/>
              <a:t>: Many people in this age group live in urban or suburban areas with heavy traffic and limited parking, increasing the chances of minor accidents and vehicle damage.</a:t>
            </a:r>
            <a:endParaRPr sz="1100"/>
          </a:p>
          <a:p>
            <a:pPr indent="0" lvl="0" marL="0" rtl="0" algn="l">
              <a:spcBef>
                <a:spcPts val="0"/>
              </a:spcBef>
              <a:spcAft>
                <a:spcPts val="0"/>
              </a:spcAft>
              <a:buNone/>
            </a:pPr>
            <a:r>
              <a:t/>
            </a:r>
            <a:endParaRPr/>
          </a:p>
        </p:txBody>
      </p:sp>
      <p:sp>
        <p:nvSpPr>
          <p:cNvPr id="120" name="Google Shape;120;g2eca5e37c1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ca5e37c1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ca5e37c11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eca5e37c11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a5e37c1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ca5e37c1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eca5e37c1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ca5e37c1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ca5e37c1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eca5e37c1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ca5e37c1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ca5e37c1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eca5e37c11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Z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txBox="1"/>
          <p:nvPr>
            <p:ph type="ctrTitle"/>
          </p:nvPr>
        </p:nvSpPr>
        <p:spPr>
          <a:xfrm>
            <a:off x="6981325" y="320700"/>
            <a:ext cx="4810500" cy="371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b="1" lang="en-ZA"/>
              <a:t> Vehicle Insurance Interest Analysis </a:t>
            </a:r>
            <a:endParaRPr b="1"/>
          </a:p>
        </p:txBody>
      </p:sp>
      <p:sp>
        <p:nvSpPr>
          <p:cNvPr id="90" name="Google Shape;90;p13"/>
          <p:cNvSpPr txBox="1"/>
          <p:nvPr>
            <p:ph idx="1" type="subTitle"/>
          </p:nvPr>
        </p:nvSpPr>
        <p:spPr>
          <a:xfrm>
            <a:off x="6208544" y="4909447"/>
            <a:ext cx="5334931" cy="80845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ZA"/>
              <a:t>By A.A</a:t>
            </a:r>
            <a:endParaRPr/>
          </a:p>
        </p:txBody>
      </p:sp>
      <p:sp>
        <p:nvSpPr>
          <p:cNvPr id="91" name="Google Shape;91;p13"/>
          <p:cNvSpPr/>
          <p:nvPr/>
        </p:nvSpPr>
        <p:spPr>
          <a:xfrm flipH="1">
            <a:off x="530529"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flipH="1">
            <a:off x="4349052"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3"/>
          <p:cNvSpPr/>
          <p:nvPr/>
        </p:nvSpPr>
        <p:spPr>
          <a:xfrm flipH="1">
            <a:off x="0"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3"/>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3"/>
          <p:cNvSpPr/>
          <p:nvPr/>
        </p:nvSpPr>
        <p:spPr>
          <a:xfrm flipH="1">
            <a:off x="3697761"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white helmet with a blue face and text on it&#10;&#10;Description automatically generated" id="96" name="Google Shape;96;p13"/>
          <p:cNvPicPr preferRelativeResize="0"/>
          <p:nvPr/>
        </p:nvPicPr>
        <p:blipFill rotWithShape="1">
          <a:blip r:embed="rId3">
            <a:alphaModFix/>
          </a:blip>
          <a:srcRect b="-3" l="5256" r="7491" t="0"/>
          <a:stretch/>
        </p:blipFill>
        <p:spPr>
          <a:xfrm>
            <a:off x="631840" y="598720"/>
            <a:ext cx="5178249" cy="5178249"/>
          </a:xfrm>
          <a:custGeom>
            <a:rect b="b" l="l" r="r" t="t"/>
            <a:pathLst>
              <a:path extrusionOk="0" h="3741748" w="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sp>
        <p:nvSpPr>
          <p:cNvPr id="97" name="Google Shape;97;p13"/>
          <p:cNvSpPr/>
          <p:nvPr/>
        </p:nvSpPr>
        <p:spPr>
          <a:xfrm flipH="1">
            <a:off x="4520513"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rotWithShape="1">
          <a:blip r:embed="rId3">
            <a:alphaModFix/>
          </a:blip>
          <a:srcRect b="0" l="0" r="0" t="17170"/>
          <a:stretch/>
        </p:blipFill>
        <p:spPr>
          <a:xfrm>
            <a:off x="0" y="2417550"/>
            <a:ext cx="4090700" cy="2775275"/>
          </a:xfrm>
          <a:prstGeom prst="rect">
            <a:avLst/>
          </a:prstGeom>
          <a:noFill/>
          <a:ln>
            <a:noFill/>
          </a:ln>
        </p:spPr>
      </p:pic>
      <p:pic>
        <p:nvPicPr>
          <p:cNvPr id="158" name="Google Shape;158;p22"/>
          <p:cNvPicPr preferRelativeResize="0"/>
          <p:nvPr/>
        </p:nvPicPr>
        <p:blipFill rotWithShape="1">
          <a:blip r:embed="rId4">
            <a:alphaModFix/>
          </a:blip>
          <a:srcRect b="0" l="0" r="0" t="11504"/>
          <a:stretch/>
        </p:blipFill>
        <p:spPr>
          <a:xfrm>
            <a:off x="4090700" y="1615825"/>
            <a:ext cx="3988425" cy="4804576"/>
          </a:xfrm>
          <a:prstGeom prst="rect">
            <a:avLst/>
          </a:prstGeom>
          <a:noFill/>
          <a:ln>
            <a:noFill/>
          </a:ln>
        </p:spPr>
      </p:pic>
      <p:pic>
        <p:nvPicPr>
          <p:cNvPr id="159" name="Google Shape;159;p22"/>
          <p:cNvPicPr preferRelativeResize="0"/>
          <p:nvPr/>
        </p:nvPicPr>
        <p:blipFill rotWithShape="1">
          <a:blip r:embed="rId5">
            <a:alphaModFix/>
          </a:blip>
          <a:srcRect b="0" l="0" r="0" t="11504"/>
          <a:stretch/>
        </p:blipFill>
        <p:spPr>
          <a:xfrm>
            <a:off x="8203575" y="1615825"/>
            <a:ext cx="3988424" cy="48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ZA"/>
              <a:t>Conclusion</a:t>
            </a:r>
            <a:endParaRPr/>
          </a:p>
        </p:txBody>
      </p:sp>
      <p:sp>
        <p:nvSpPr>
          <p:cNvPr id="166" name="Google Shape;166;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ZA" sz="2300"/>
              <a:t>These insights are instrumental for Vehicle Insurance Agents, e</a:t>
            </a:r>
            <a:r>
              <a:rPr lang="en-ZA" sz="2300"/>
              <a:t>nabling them to better understand their target market and predict customer behavior. By leveraging these findings, agents can tailor their strategies, enhance customer engagement, and optimize their offerings to meet customer needs effectively.</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ZA"/>
              <a:t>Introduction</a:t>
            </a:r>
            <a:endParaRPr/>
          </a:p>
        </p:txBody>
      </p:sp>
      <p:sp>
        <p:nvSpPr>
          <p:cNvPr id="103" name="Google Shape;10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50000"/>
              </a:lnSpc>
              <a:spcBef>
                <a:spcPts val="0"/>
              </a:spcBef>
              <a:spcAft>
                <a:spcPts val="0"/>
              </a:spcAft>
              <a:buClr>
                <a:schemeClr val="dk1"/>
              </a:buClr>
              <a:buSzPct val="100000"/>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lang="en-ZA" sz="1971"/>
              <a:t>This project focuses on conducting a probability analysis using a dataset of vehicle insurance. The dataset includes valuable information on demographics, vehicles, and insurance policies. Demographic factors such as gender, age, and region code type, along with vehicle-related data like vehicle age and damage, are analyzed. The insurance policy details, including premium and sourcing channel, are also considered. </a:t>
            </a:r>
            <a:endParaRPr sz="1971"/>
          </a:p>
          <a:p>
            <a:pPr indent="0" lvl="0" marL="0" rtl="0" algn="l">
              <a:lnSpc>
                <a:spcPct val="115000"/>
              </a:lnSpc>
              <a:spcBef>
                <a:spcPts val="0"/>
              </a:spcBef>
              <a:spcAft>
                <a:spcPts val="0"/>
              </a:spcAft>
              <a:buNone/>
            </a:pPr>
            <a:r>
              <a:rPr lang="en-ZA" sz="1971"/>
              <a:t>The objective of this analysis is to examine the probabilistic relationships between these variables and gain insights into the factors that affect vehicle insurance and the interests of customers to join the vehicle insurance.</a:t>
            </a:r>
            <a:endParaRPr sz="1971"/>
          </a:p>
          <a:p>
            <a:pPr indent="0" lvl="0" marL="0" rtl="0" algn="l">
              <a:lnSpc>
                <a:spcPct val="150000"/>
              </a:lnSpc>
              <a:spcBef>
                <a:spcPts val="1800"/>
              </a:spcBef>
              <a:spcAft>
                <a:spcPts val="0"/>
              </a:spcAft>
              <a:buNone/>
            </a:pPr>
            <a:r>
              <a:rPr lang="en-ZA" sz="1942"/>
              <a:t>The insights of this analysis are valuable to the Vehicle Insurance Agents,</a:t>
            </a:r>
            <a:r>
              <a:rPr lang="en-ZA" sz="1942">
                <a:solidFill>
                  <a:srgbClr val="333E49"/>
                </a:solidFill>
                <a:highlight>
                  <a:schemeClr val="lt1"/>
                </a:highlight>
              </a:rPr>
              <a:t>  </a:t>
            </a:r>
            <a:r>
              <a:rPr lang="en-ZA" sz="1942">
                <a:highlight>
                  <a:schemeClr val="lt1"/>
                </a:highlight>
              </a:rPr>
              <a:t>Insurance Agents are professional who makes sure individuals are protected from life-threatening illnesses or unfortunate accidents. They negotiate and buy coverage to fit any need, whether you’re an individual looking for health insurance or a business owner needing property protection. Insights from the analysis will help Vehicle Insurance Agents predict customer interest and tailor their strategies.</a:t>
            </a:r>
            <a:endParaRPr sz="1942">
              <a:highlight>
                <a:schemeClr val="lt1"/>
              </a:highlight>
            </a:endParaRPr>
          </a:p>
          <a:p>
            <a:pPr indent="0" lvl="0" marL="0" rtl="0" algn="l">
              <a:lnSpc>
                <a:spcPct val="150000"/>
              </a:lnSpc>
              <a:spcBef>
                <a:spcPts val="1800"/>
              </a:spcBef>
              <a:spcAft>
                <a:spcPts val="0"/>
              </a:spcAft>
              <a:buClr>
                <a:schemeClr val="dk1"/>
              </a:buClr>
              <a:buSzPct val="100000"/>
              <a:buNone/>
            </a:pPr>
            <a:r>
              <a:t/>
            </a:r>
            <a:endParaRPr sz="1800">
              <a:latin typeface="Arial"/>
              <a:ea typeface="Arial"/>
              <a:cs typeface="Arial"/>
              <a:sym typeface="Arial"/>
            </a:endParaRPr>
          </a:p>
          <a:p>
            <a:pPr indent="0" lvl="0" marL="228600" rtl="0" algn="l">
              <a:lnSpc>
                <a:spcPct val="150000"/>
              </a:lnSpc>
              <a:spcBef>
                <a:spcPts val="1800"/>
              </a:spcBef>
              <a:spcAft>
                <a:spcPts val="0"/>
              </a:spcAft>
              <a:buNone/>
            </a:pPr>
            <a:r>
              <a:t/>
            </a:r>
            <a:endParaRPr sz="1800">
              <a:latin typeface="Arial"/>
              <a:ea typeface="Arial"/>
              <a:cs typeface="Arial"/>
              <a:sym typeface="Arial"/>
            </a:endParaRPr>
          </a:p>
          <a:p>
            <a:pPr indent="0" lvl="0" marL="0" rtl="0" algn="l">
              <a:lnSpc>
                <a:spcPct val="90000"/>
              </a:lnSpc>
              <a:spcBef>
                <a:spcPts val="18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Times New Roman"/>
              <a:buNone/>
            </a:pPr>
            <a:r>
              <a:rPr b="1" lang="en-ZA" sz="1800">
                <a:latin typeface="Times New Roman"/>
                <a:ea typeface="Times New Roman"/>
                <a:cs typeface="Times New Roman"/>
                <a:sym typeface="Times New Roman"/>
              </a:rPr>
              <a:t>Descriptions of features</a:t>
            </a:r>
            <a:endParaRPr/>
          </a:p>
        </p:txBody>
      </p:sp>
      <p:sp>
        <p:nvSpPr>
          <p:cNvPr id="109" name="Google Shape;109;p15"/>
          <p:cNvSpPr txBox="1"/>
          <p:nvPr>
            <p:ph idx="1" type="body"/>
          </p:nvPr>
        </p:nvSpPr>
        <p:spPr>
          <a:xfrm>
            <a:off x="838200" y="1369125"/>
            <a:ext cx="6204900" cy="4807800"/>
          </a:xfrm>
          <a:prstGeom prst="rect">
            <a:avLst/>
          </a:prstGeom>
          <a:noFill/>
          <a:ln>
            <a:noFill/>
          </a:ln>
        </p:spPr>
        <p:txBody>
          <a:bodyPr anchorCtr="0" anchor="t" bIns="45700" lIns="91425" spcFirstLastPara="1" rIns="91425" wrap="square" tIns="45700">
            <a:normAutofit fontScale="70000" lnSpcReduction="20000"/>
          </a:bodyPr>
          <a:lstStyle/>
          <a:p>
            <a:pPr indent="-333879" lvl="0" marL="609600" rtl="0" algn="l">
              <a:lnSpc>
                <a:spcPct val="115000"/>
              </a:lnSpc>
              <a:spcBef>
                <a:spcPts val="300"/>
              </a:spcBef>
              <a:spcAft>
                <a:spcPts val="0"/>
              </a:spcAft>
              <a:buSzPct val="100000"/>
              <a:buChar char="●"/>
            </a:pPr>
            <a:r>
              <a:rPr lang="en-ZA" sz="2368"/>
              <a:t>id : Unique ID for the customer</a:t>
            </a:r>
            <a:endParaRPr sz="2368"/>
          </a:p>
          <a:p>
            <a:pPr indent="-333879" lvl="0" marL="609600" rtl="0" algn="l">
              <a:lnSpc>
                <a:spcPct val="115000"/>
              </a:lnSpc>
              <a:spcBef>
                <a:spcPts val="0"/>
              </a:spcBef>
              <a:spcAft>
                <a:spcPts val="0"/>
              </a:spcAft>
              <a:buSzPct val="100000"/>
              <a:buChar char="●"/>
            </a:pPr>
            <a:r>
              <a:rPr lang="en-ZA" sz="2368"/>
              <a:t>Gender : Gender of the customer</a:t>
            </a:r>
            <a:endParaRPr sz="2368"/>
          </a:p>
          <a:p>
            <a:pPr indent="-333879" lvl="0" marL="609600" rtl="0" algn="l">
              <a:lnSpc>
                <a:spcPct val="115000"/>
              </a:lnSpc>
              <a:spcBef>
                <a:spcPts val="0"/>
              </a:spcBef>
              <a:spcAft>
                <a:spcPts val="0"/>
              </a:spcAft>
              <a:buSzPct val="100000"/>
              <a:buChar char="●"/>
            </a:pPr>
            <a:r>
              <a:rPr lang="en-ZA" sz="2368"/>
              <a:t>Age : Age of the customer</a:t>
            </a:r>
            <a:endParaRPr sz="2368"/>
          </a:p>
          <a:p>
            <a:pPr indent="-333879" lvl="0" marL="609600" rtl="0" algn="l">
              <a:lnSpc>
                <a:spcPct val="115000"/>
              </a:lnSpc>
              <a:spcBef>
                <a:spcPts val="0"/>
              </a:spcBef>
              <a:spcAft>
                <a:spcPts val="0"/>
              </a:spcAft>
              <a:buSzPct val="100000"/>
              <a:buChar char="●"/>
            </a:pPr>
            <a:r>
              <a:rPr lang="en-ZA" sz="2368"/>
              <a:t>Driving_License False : Customer does not have DL, True : Customer already has DL</a:t>
            </a:r>
            <a:endParaRPr sz="2368"/>
          </a:p>
          <a:p>
            <a:pPr indent="-333879" lvl="0" marL="609600" rtl="0" algn="l">
              <a:lnSpc>
                <a:spcPct val="115000"/>
              </a:lnSpc>
              <a:spcBef>
                <a:spcPts val="0"/>
              </a:spcBef>
              <a:spcAft>
                <a:spcPts val="0"/>
              </a:spcAft>
              <a:buSzPct val="100000"/>
              <a:buChar char="●"/>
            </a:pPr>
            <a:r>
              <a:rPr lang="en-ZA" sz="2368"/>
              <a:t>Previously_Insured Yes : Customer already has Vehicle Insurance, No : Customer doesn't have Vehicle Insurance</a:t>
            </a:r>
            <a:endParaRPr sz="2368"/>
          </a:p>
          <a:p>
            <a:pPr indent="-333879" lvl="0" marL="609600" rtl="0" algn="l">
              <a:lnSpc>
                <a:spcPct val="115000"/>
              </a:lnSpc>
              <a:spcBef>
                <a:spcPts val="0"/>
              </a:spcBef>
              <a:spcAft>
                <a:spcPts val="0"/>
              </a:spcAft>
              <a:buSzPct val="100000"/>
              <a:buChar char="●"/>
            </a:pPr>
            <a:r>
              <a:rPr lang="en-ZA" sz="2368"/>
              <a:t>Vehicle_Age : Age of the Vehicle</a:t>
            </a:r>
            <a:endParaRPr sz="2368"/>
          </a:p>
          <a:p>
            <a:pPr indent="-333879" lvl="0" marL="609600" rtl="0" algn="l">
              <a:lnSpc>
                <a:spcPct val="115000"/>
              </a:lnSpc>
              <a:spcBef>
                <a:spcPts val="0"/>
              </a:spcBef>
              <a:spcAft>
                <a:spcPts val="0"/>
              </a:spcAft>
              <a:buSzPct val="100000"/>
              <a:buChar char="●"/>
            </a:pPr>
            <a:r>
              <a:rPr lang="en-ZA" sz="2368"/>
              <a:t>Vehicle_Damage Yes : Customer got his/her vehicle damaged in the past. No : Customer didn't get his/her vehicle damaged in the past.</a:t>
            </a:r>
            <a:endParaRPr sz="2368"/>
          </a:p>
          <a:p>
            <a:pPr indent="-333879" lvl="0" marL="609600" rtl="0" algn="l">
              <a:lnSpc>
                <a:spcPct val="115000"/>
              </a:lnSpc>
              <a:spcBef>
                <a:spcPts val="0"/>
              </a:spcBef>
              <a:spcAft>
                <a:spcPts val="0"/>
              </a:spcAft>
              <a:buSzPct val="100000"/>
              <a:buChar char="●"/>
            </a:pPr>
            <a:r>
              <a:rPr lang="en-ZA" sz="2368"/>
              <a:t>Annual_Premium : The amount customer needs to pay as premium in the year</a:t>
            </a:r>
            <a:endParaRPr sz="2368"/>
          </a:p>
          <a:p>
            <a:pPr indent="-333879" lvl="0" marL="609600" rtl="0" algn="l">
              <a:lnSpc>
                <a:spcPct val="115000"/>
              </a:lnSpc>
              <a:spcBef>
                <a:spcPts val="0"/>
              </a:spcBef>
              <a:spcAft>
                <a:spcPts val="0"/>
              </a:spcAft>
              <a:buSzPct val="100000"/>
              <a:buChar char="●"/>
            </a:pPr>
            <a:r>
              <a:rPr lang="en-ZA" sz="2368"/>
              <a:t>Vintage : Number of Days, Customer has been associated with the company</a:t>
            </a:r>
            <a:endParaRPr sz="2368"/>
          </a:p>
          <a:p>
            <a:pPr indent="-333879" lvl="0" marL="609600" rtl="0" algn="l">
              <a:lnSpc>
                <a:spcPct val="115000"/>
              </a:lnSpc>
              <a:spcBef>
                <a:spcPts val="0"/>
              </a:spcBef>
              <a:spcAft>
                <a:spcPts val="0"/>
              </a:spcAft>
              <a:buSzPct val="100000"/>
              <a:buChar char="●"/>
            </a:pPr>
            <a:r>
              <a:rPr lang="en-ZA" sz="2368"/>
              <a:t>Response: Customer is interested,  Customer is not interested</a:t>
            </a:r>
            <a:endParaRPr sz="2368"/>
          </a:p>
          <a:p>
            <a:pPr indent="0" lvl="0" marL="0" rtl="0" algn="l">
              <a:lnSpc>
                <a:spcPct val="90000"/>
              </a:lnSpc>
              <a:spcBef>
                <a:spcPts val="1800"/>
              </a:spcBef>
              <a:spcAft>
                <a:spcPts val="0"/>
              </a:spcAft>
              <a:buClr>
                <a:schemeClr val="dk1"/>
              </a:buClr>
              <a:buSzPct val="233333"/>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6"/>
          <p:cNvPicPr preferRelativeResize="0"/>
          <p:nvPr/>
        </p:nvPicPr>
        <p:blipFill rotWithShape="1">
          <a:blip r:embed="rId3">
            <a:alphaModFix/>
          </a:blip>
          <a:srcRect b="0" l="0" r="0" t="1458"/>
          <a:stretch/>
        </p:blipFill>
        <p:spPr>
          <a:xfrm>
            <a:off x="1011425" y="962100"/>
            <a:ext cx="8436801" cy="5844348"/>
          </a:xfrm>
          <a:prstGeom prst="rect">
            <a:avLst/>
          </a:prstGeom>
          <a:noFill/>
          <a:ln>
            <a:noFill/>
          </a:ln>
        </p:spPr>
      </p:pic>
      <p:sp>
        <p:nvSpPr>
          <p:cNvPr id="116" name="Google Shape;116;p16"/>
          <p:cNvSpPr txBox="1"/>
          <p:nvPr/>
        </p:nvSpPr>
        <p:spPr>
          <a:xfrm>
            <a:off x="752400" y="148025"/>
            <a:ext cx="79188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600">
                <a:solidFill>
                  <a:schemeClr val="dk1"/>
                </a:solidFill>
              </a:rPr>
              <a:t>Distribution Of Drivers Licenses With Age Group</a:t>
            </a:r>
            <a:endParaRPr sz="2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74000" y="98675"/>
            <a:ext cx="121920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600">
                <a:solidFill>
                  <a:schemeClr val="dk1"/>
                </a:solidFill>
              </a:rPr>
              <a:t>Number</a:t>
            </a:r>
            <a:r>
              <a:rPr lang="en-ZA" sz="2600">
                <a:solidFill>
                  <a:schemeClr val="dk1"/>
                </a:solidFill>
              </a:rPr>
              <a:t> Of Customers Who Had Damaged Vehicles By </a:t>
            </a:r>
            <a:r>
              <a:rPr lang="en-ZA" sz="2600">
                <a:solidFill>
                  <a:schemeClr val="dk1"/>
                </a:solidFill>
              </a:rPr>
              <a:t>Gender</a:t>
            </a:r>
            <a:r>
              <a:rPr lang="en-ZA" sz="2600">
                <a:solidFill>
                  <a:schemeClr val="dk1"/>
                </a:solidFill>
              </a:rPr>
              <a:t> And Age Group</a:t>
            </a:r>
            <a:endParaRPr sz="2600">
              <a:solidFill>
                <a:schemeClr val="dk1"/>
              </a:solidFill>
            </a:endParaRPr>
          </a:p>
        </p:txBody>
      </p:sp>
      <p:pic>
        <p:nvPicPr>
          <p:cNvPr id="123" name="Google Shape;123;p17"/>
          <p:cNvPicPr preferRelativeResize="0"/>
          <p:nvPr/>
        </p:nvPicPr>
        <p:blipFill rotWithShape="1">
          <a:blip r:embed="rId3">
            <a:alphaModFix/>
          </a:blip>
          <a:srcRect b="0" l="0" r="1419" t="2056"/>
          <a:stretch/>
        </p:blipFill>
        <p:spPr>
          <a:xfrm>
            <a:off x="407050" y="962100"/>
            <a:ext cx="10410323" cy="5669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78400" y="1319800"/>
            <a:ext cx="11887199" cy="5057150"/>
          </a:xfrm>
          <a:prstGeom prst="rect">
            <a:avLst/>
          </a:prstGeom>
          <a:noFill/>
          <a:ln>
            <a:noFill/>
          </a:ln>
        </p:spPr>
      </p:pic>
      <p:sp>
        <p:nvSpPr>
          <p:cNvPr id="130" name="Google Shape;130;p18"/>
          <p:cNvSpPr txBox="1"/>
          <p:nvPr/>
        </p:nvSpPr>
        <p:spPr>
          <a:xfrm>
            <a:off x="407050" y="246700"/>
            <a:ext cx="101760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600">
                <a:solidFill>
                  <a:schemeClr val="dk1"/>
                </a:solidFill>
              </a:rPr>
              <a:t>Distribution Of Vehicle Age By Age Group</a:t>
            </a:r>
            <a:endParaRPr sz="2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rotWithShape="1">
          <a:blip r:embed="rId3">
            <a:alphaModFix/>
          </a:blip>
          <a:srcRect b="0" l="0" r="0" t="9909"/>
          <a:stretch/>
        </p:blipFill>
        <p:spPr>
          <a:xfrm>
            <a:off x="1163825" y="777075"/>
            <a:ext cx="8913476" cy="6027200"/>
          </a:xfrm>
          <a:prstGeom prst="rect">
            <a:avLst/>
          </a:prstGeom>
          <a:noFill/>
          <a:ln>
            <a:noFill/>
          </a:ln>
        </p:spPr>
      </p:pic>
      <p:sp>
        <p:nvSpPr>
          <p:cNvPr id="137" name="Google Shape;137;p19"/>
          <p:cNvSpPr txBox="1"/>
          <p:nvPr/>
        </p:nvSpPr>
        <p:spPr>
          <a:xfrm>
            <a:off x="172675" y="61675"/>
            <a:ext cx="119151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600">
                <a:solidFill>
                  <a:schemeClr val="dk1"/>
                </a:solidFill>
              </a:rPr>
              <a:t>Distribution Of Custome</a:t>
            </a:r>
            <a:r>
              <a:rPr lang="en-ZA" sz="2600">
                <a:solidFill>
                  <a:schemeClr val="dk1"/>
                </a:solidFill>
              </a:rPr>
              <a:t>r Response By Annual Premium And Previously Insured </a:t>
            </a:r>
            <a:endParaRPr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0"/>
          <p:cNvPicPr preferRelativeResize="0"/>
          <p:nvPr/>
        </p:nvPicPr>
        <p:blipFill>
          <a:blip r:embed="rId3">
            <a:alphaModFix/>
          </a:blip>
          <a:stretch>
            <a:fillRect/>
          </a:stretch>
        </p:blipFill>
        <p:spPr>
          <a:xfrm>
            <a:off x="1706550" y="1003450"/>
            <a:ext cx="7951399" cy="5854550"/>
          </a:xfrm>
          <a:prstGeom prst="rect">
            <a:avLst/>
          </a:prstGeom>
          <a:noFill/>
          <a:ln>
            <a:noFill/>
          </a:ln>
        </p:spPr>
      </p:pic>
      <p:sp>
        <p:nvSpPr>
          <p:cNvPr id="144" name="Google Shape;144;p20"/>
          <p:cNvSpPr txBox="1"/>
          <p:nvPr/>
        </p:nvSpPr>
        <p:spPr>
          <a:xfrm>
            <a:off x="493375" y="160350"/>
            <a:ext cx="113970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800">
                <a:solidFill>
                  <a:schemeClr val="dk1"/>
                </a:solidFill>
              </a:rPr>
              <a:t>     Response Based On Average Annual Premium And Age Group</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320700" y="172675"/>
            <a:ext cx="104967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ZA" sz="2800">
                <a:solidFill>
                  <a:schemeClr val="dk1"/>
                </a:solidFill>
              </a:rPr>
              <a:t>  Number Of Customers With Damaged Vehicles By Vehicle Age</a:t>
            </a:r>
            <a:endParaRPr sz="2800">
              <a:solidFill>
                <a:schemeClr val="dk1"/>
              </a:solidFill>
            </a:endParaRPr>
          </a:p>
        </p:txBody>
      </p:sp>
      <p:pic>
        <p:nvPicPr>
          <p:cNvPr id="151" name="Google Shape;151;p21"/>
          <p:cNvPicPr preferRelativeResize="0"/>
          <p:nvPr/>
        </p:nvPicPr>
        <p:blipFill rotWithShape="1">
          <a:blip r:embed="rId3">
            <a:alphaModFix/>
          </a:blip>
          <a:srcRect b="0" l="0" r="0" t="16198"/>
          <a:stretch/>
        </p:blipFill>
        <p:spPr>
          <a:xfrm>
            <a:off x="974425" y="949750"/>
            <a:ext cx="8757525" cy="571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