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ad7c5706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ad7c5706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ad7c5706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ad7c5706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ad7c5706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ad7c5706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ad7c5706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ad7c5706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ad7c5706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ad7c5706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ad7c570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ad7c570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ad7c5706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ead7c5706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ad7c5706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ad7c5706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ad7c5706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ad7c5706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ad7c5706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ad7c5706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ad7c5706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ad7c5706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285888" y="3704325"/>
            <a:ext cx="6438600" cy="66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700"/>
              <a:t>Movie </a:t>
            </a:r>
            <a:r>
              <a:rPr b="1" lang="en" sz="2700"/>
              <a:t>Recommendation Analysis</a:t>
            </a:r>
            <a:r>
              <a:rPr lang="en" sz="2700"/>
              <a:t> </a:t>
            </a:r>
            <a:endParaRPr sz="2700"/>
          </a:p>
        </p:txBody>
      </p:sp>
      <p:pic>
        <p:nvPicPr>
          <p:cNvPr id="55" name="Google Shape;55;p13"/>
          <p:cNvPicPr preferRelativeResize="0"/>
          <p:nvPr/>
        </p:nvPicPr>
        <p:blipFill rotWithShape="1">
          <a:blip r:embed="rId4">
            <a:alphaModFix/>
          </a:blip>
          <a:srcRect b="12729" l="9231" r="43740" t="29669"/>
          <a:stretch/>
        </p:blipFill>
        <p:spPr>
          <a:xfrm>
            <a:off x="1956563" y="551100"/>
            <a:ext cx="4912225" cy="3199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01" name="Shape 101"/>
        <p:cNvGrpSpPr/>
        <p:nvPr/>
      </p:nvGrpSpPr>
      <p:grpSpPr>
        <a:xfrm>
          <a:off x="0" y="0"/>
          <a:ext cx="0" cy="0"/>
          <a:chOff x="0" y="0"/>
          <a:chExt cx="0" cy="0"/>
        </a:xfrm>
      </p:grpSpPr>
      <p:pic>
        <p:nvPicPr>
          <p:cNvPr id="102" name="Google Shape;102;p22"/>
          <p:cNvPicPr preferRelativeResize="0"/>
          <p:nvPr/>
        </p:nvPicPr>
        <p:blipFill>
          <a:blip r:embed="rId3">
            <a:alphaModFix/>
          </a:blip>
          <a:stretch>
            <a:fillRect/>
          </a:stretch>
        </p:blipFill>
        <p:spPr>
          <a:xfrm>
            <a:off x="809625" y="700338"/>
            <a:ext cx="7524750" cy="3857625"/>
          </a:xfrm>
          <a:prstGeom prst="rect">
            <a:avLst/>
          </a:prstGeom>
          <a:noFill/>
          <a:ln>
            <a:noFill/>
          </a:ln>
        </p:spPr>
      </p:pic>
      <p:sp>
        <p:nvSpPr>
          <p:cNvPr id="103" name="Google Shape;103;p22"/>
          <p:cNvSpPr txBox="1"/>
          <p:nvPr/>
        </p:nvSpPr>
        <p:spPr>
          <a:xfrm>
            <a:off x="1447800" y="152400"/>
            <a:ext cx="5702400" cy="41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t>Most Frequently Occurring Directors</a:t>
            </a:r>
            <a:endParaRPr sz="18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07" name="Shape 107"/>
        <p:cNvGrpSpPr/>
        <p:nvPr/>
      </p:nvGrpSpPr>
      <p:grpSpPr>
        <a:xfrm>
          <a:off x="0" y="0"/>
          <a:ext cx="0" cy="0"/>
          <a:chOff x="0" y="0"/>
          <a:chExt cx="0" cy="0"/>
        </a:xfrm>
      </p:grpSpPr>
      <p:sp>
        <p:nvSpPr>
          <p:cNvPr id="108" name="Google Shape;10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109" name="Google Shape;109;p23"/>
          <p:cNvSpPr txBox="1"/>
          <p:nvPr>
            <p:ph idx="1" type="body"/>
          </p:nvPr>
        </p:nvSpPr>
        <p:spPr>
          <a:xfrm>
            <a:off x="1174275" y="1246350"/>
            <a:ext cx="7030500" cy="3628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n" sz="1340">
                <a:solidFill>
                  <a:srgbClr val="000000"/>
                </a:solidFill>
                <a:highlight>
                  <a:srgbClr val="FCE5CD"/>
                </a:highlight>
                <a:latin typeface="Arial"/>
                <a:ea typeface="Arial"/>
                <a:cs typeface="Arial"/>
                <a:sym typeface="Arial"/>
              </a:rPr>
              <a:t>The graphical analysis of the MovieLens dataset provides several key insights:</a:t>
            </a:r>
            <a:endParaRPr sz="1340">
              <a:solidFill>
                <a:srgbClr val="000000"/>
              </a:solidFill>
              <a:highlight>
                <a:srgbClr val="FCE5CD"/>
              </a:highlight>
              <a:latin typeface="Arial"/>
              <a:ea typeface="Arial"/>
              <a:cs typeface="Arial"/>
              <a:sym typeface="Arial"/>
            </a:endParaRPr>
          </a:p>
          <a:p>
            <a:pPr indent="0" lvl="0" marL="457200" rtl="0" algn="just">
              <a:lnSpc>
                <a:spcPct val="95000"/>
              </a:lnSpc>
              <a:spcBef>
                <a:spcPts val="1200"/>
              </a:spcBef>
              <a:spcAft>
                <a:spcPts val="0"/>
              </a:spcAft>
              <a:buNone/>
            </a:pPr>
            <a:r>
              <a:t/>
            </a:r>
            <a:endParaRPr sz="1340">
              <a:solidFill>
                <a:srgbClr val="000000"/>
              </a:solidFill>
              <a:highlight>
                <a:srgbClr val="FCE5CD"/>
              </a:highlight>
              <a:latin typeface="Arial"/>
              <a:ea typeface="Arial"/>
              <a:cs typeface="Arial"/>
              <a:sym typeface="Arial"/>
            </a:endParaRPr>
          </a:p>
          <a:p>
            <a:pPr indent="-313690" lvl="0" marL="457200" rtl="0" algn="just">
              <a:lnSpc>
                <a:spcPct val="95000"/>
              </a:lnSpc>
              <a:spcBef>
                <a:spcPts val="1200"/>
              </a:spcBef>
              <a:spcAft>
                <a:spcPts val="0"/>
              </a:spcAft>
              <a:buClr>
                <a:srgbClr val="000000"/>
              </a:buClr>
              <a:buSzPts val="1340"/>
              <a:buFont typeface="Arial"/>
              <a:buChar char="❖"/>
            </a:pPr>
            <a:r>
              <a:rPr lang="en" sz="1340">
                <a:solidFill>
                  <a:srgbClr val="000000"/>
                </a:solidFill>
                <a:highlight>
                  <a:srgbClr val="FCE5CD"/>
                </a:highlight>
                <a:latin typeface="Arial"/>
                <a:ea typeface="Arial"/>
                <a:cs typeface="Arial"/>
                <a:sym typeface="Arial"/>
              </a:rPr>
              <a:t>Users generally rate movies favorably, with ratings 3, 4, and 5 being the most common.</a:t>
            </a:r>
            <a:endParaRPr sz="1340">
              <a:solidFill>
                <a:srgbClr val="000000"/>
              </a:solidFill>
              <a:highlight>
                <a:srgbClr val="FCE5CD"/>
              </a:highlight>
              <a:latin typeface="Arial"/>
              <a:ea typeface="Arial"/>
              <a:cs typeface="Arial"/>
              <a:sym typeface="Arial"/>
            </a:endParaRPr>
          </a:p>
          <a:p>
            <a:pPr indent="-313690" lvl="0" marL="457200" rtl="0" algn="just">
              <a:lnSpc>
                <a:spcPct val="95000"/>
              </a:lnSpc>
              <a:spcBef>
                <a:spcPts val="0"/>
              </a:spcBef>
              <a:spcAft>
                <a:spcPts val="0"/>
              </a:spcAft>
              <a:buClr>
                <a:srgbClr val="000000"/>
              </a:buClr>
              <a:buSzPts val="1340"/>
              <a:buFont typeface="Arial"/>
              <a:buChar char="❖"/>
            </a:pPr>
            <a:r>
              <a:rPr lang="en" sz="1340">
                <a:solidFill>
                  <a:srgbClr val="000000"/>
                </a:solidFill>
                <a:highlight>
                  <a:srgbClr val="FCE5CD"/>
                </a:highlight>
                <a:latin typeface="Arial"/>
                <a:ea typeface="Arial"/>
                <a:cs typeface="Arial"/>
                <a:sym typeface="Arial"/>
              </a:rPr>
              <a:t>Drama, Comedy, and Action are the most popular genres, suggesting these should be prioritized in recommendations.</a:t>
            </a:r>
            <a:endParaRPr sz="1340">
              <a:solidFill>
                <a:srgbClr val="000000"/>
              </a:solidFill>
              <a:highlight>
                <a:srgbClr val="FCE5CD"/>
              </a:highlight>
              <a:latin typeface="Arial"/>
              <a:ea typeface="Arial"/>
              <a:cs typeface="Arial"/>
              <a:sym typeface="Arial"/>
            </a:endParaRPr>
          </a:p>
          <a:p>
            <a:pPr indent="-313690" lvl="0" marL="457200" rtl="0" algn="just">
              <a:lnSpc>
                <a:spcPct val="95000"/>
              </a:lnSpc>
              <a:spcBef>
                <a:spcPts val="0"/>
              </a:spcBef>
              <a:spcAft>
                <a:spcPts val="0"/>
              </a:spcAft>
              <a:buClr>
                <a:srgbClr val="000000"/>
              </a:buClr>
              <a:buSzPts val="1340"/>
              <a:buFont typeface="Arial"/>
              <a:buChar char="❖"/>
            </a:pPr>
            <a:r>
              <a:rPr lang="en" sz="1340">
                <a:solidFill>
                  <a:srgbClr val="000000"/>
                </a:solidFill>
                <a:highlight>
                  <a:srgbClr val="FCE5CD"/>
                </a:highlight>
                <a:latin typeface="Arial"/>
                <a:ea typeface="Arial"/>
                <a:cs typeface="Arial"/>
                <a:sym typeface="Arial"/>
              </a:rPr>
              <a:t>A small number of users provide a large portion of the ratings, which could affect the generalizability of the recommendation system.</a:t>
            </a:r>
            <a:endParaRPr sz="1340">
              <a:solidFill>
                <a:srgbClr val="000000"/>
              </a:solidFill>
              <a:highlight>
                <a:srgbClr val="FCE5CD"/>
              </a:highlight>
              <a:latin typeface="Arial"/>
              <a:ea typeface="Arial"/>
              <a:cs typeface="Arial"/>
              <a:sym typeface="Arial"/>
            </a:endParaRPr>
          </a:p>
          <a:p>
            <a:pPr indent="-313690" lvl="0" marL="457200" rtl="0" algn="just">
              <a:lnSpc>
                <a:spcPct val="95000"/>
              </a:lnSpc>
              <a:spcBef>
                <a:spcPts val="0"/>
              </a:spcBef>
              <a:spcAft>
                <a:spcPts val="0"/>
              </a:spcAft>
              <a:buClr>
                <a:srgbClr val="000000"/>
              </a:buClr>
              <a:buSzPts val="1340"/>
              <a:buFont typeface="Arial"/>
              <a:buChar char="❖"/>
            </a:pPr>
            <a:r>
              <a:rPr lang="en" sz="1340">
                <a:solidFill>
                  <a:srgbClr val="000000"/>
                </a:solidFill>
                <a:highlight>
                  <a:srgbClr val="FCE5CD"/>
                </a:highlight>
                <a:latin typeface="Arial"/>
                <a:ea typeface="Arial"/>
                <a:cs typeface="Arial"/>
                <a:sym typeface="Arial"/>
              </a:rPr>
              <a:t>These findings can inform the development of a more nuanced and effective movie recommendation system that takes into account user biases, genre popularity, and evolving trends. By leveraging these insights, the recommendation system can be optimized to enhance user satisfaction and engagement.</a:t>
            </a:r>
            <a:endParaRPr sz="1410">
              <a:highlight>
                <a:srgbClr val="FCE5CD"/>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pic>
        <p:nvPicPr>
          <p:cNvPr id="114" name="Google Shape;114;p24"/>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receive MovieLens datasets scraped from IMDb, a prominent movie website that offers users the ability to watch movies of their choice. These datasets contain comprehensive records including poster, title, ratings, and content. Upon receiving the data, we meticulously clean, merge, and visualize it using Python and Power BI for comprehensive analysis and insights.</a:t>
            </a:r>
            <a:endParaRPr>
              <a:solidFill>
                <a:schemeClr val="dk1"/>
              </a:solidFill>
            </a:endParaRPr>
          </a:p>
          <a:p>
            <a:pPr indent="0" lvl="0" marL="0" rtl="0" algn="l">
              <a:spcBef>
                <a:spcPts val="1200"/>
              </a:spcBef>
              <a:spcAft>
                <a:spcPts val="0"/>
              </a:spcAft>
              <a:buNone/>
            </a:pPr>
            <a:r>
              <a:rPr b="1" lang="en">
                <a:solidFill>
                  <a:schemeClr val="dk1"/>
                </a:solidFill>
              </a:rPr>
              <a:t>Objective</a:t>
            </a:r>
            <a:endParaRPr b="1">
              <a:solidFill>
                <a:schemeClr val="dk1"/>
              </a:solidFill>
            </a:endParaRPr>
          </a:p>
          <a:p>
            <a:pPr indent="0" lvl="0" marL="0" rtl="0" algn="l">
              <a:spcBef>
                <a:spcPts val="1200"/>
              </a:spcBef>
              <a:spcAft>
                <a:spcPts val="1200"/>
              </a:spcAft>
              <a:buNone/>
            </a:pPr>
            <a:r>
              <a:rPr lang="en">
                <a:solidFill>
                  <a:schemeClr val="dk1"/>
                </a:solidFill>
              </a:rPr>
              <a:t>Build a movie recommendation system using (tags,relevance and genre) and </a:t>
            </a:r>
            <a:r>
              <a:rPr lang="en">
                <a:solidFill>
                  <a:schemeClr val="dk1"/>
                </a:solidFill>
              </a:rPr>
              <a:t>content(director, genre, title cast, plot keywords)</a:t>
            </a:r>
            <a:r>
              <a:rPr lang="en">
                <a:solidFill>
                  <a:schemeClr val="dk1"/>
                </a:solidFill>
              </a:rPr>
              <a:t> based information.</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b="0" l="-2160" r="2160" t="0"/>
          <a:stretch/>
        </p:blipFill>
        <p:spPr>
          <a:xfrm>
            <a:off x="758525" y="86600"/>
            <a:ext cx="7510900" cy="4978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70" name="Shape 70"/>
        <p:cNvGrpSpPr/>
        <p:nvPr/>
      </p:nvGrpSpPr>
      <p:grpSpPr>
        <a:xfrm>
          <a:off x="0" y="0"/>
          <a:ext cx="0" cy="0"/>
          <a:chOff x="0" y="0"/>
          <a:chExt cx="0" cy="0"/>
        </a:xfrm>
      </p:grpSpPr>
      <p:sp>
        <p:nvSpPr>
          <p:cNvPr id="71" name="Google Shape;71;p16"/>
          <p:cNvSpPr txBox="1"/>
          <p:nvPr/>
        </p:nvSpPr>
        <p:spPr>
          <a:xfrm>
            <a:off x="5066500" y="162125"/>
            <a:ext cx="3141300" cy="15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72" name="Google Shape;72;p16"/>
          <p:cNvPicPr preferRelativeResize="0"/>
          <p:nvPr/>
        </p:nvPicPr>
        <p:blipFill>
          <a:blip r:embed="rId3">
            <a:alphaModFix/>
          </a:blip>
          <a:stretch>
            <a:fillRect/>
          </a:stretch>
        </p:blipFill>
        <p:spPr>
          <a:xfrm>
            <a:off x="1346200" y="162125"/>
            <a:ext cx="6743701" cy="4803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1120975" y="154325"/>
            <a:ext cx="6828475" cy="475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273600" y="152400"/>
            <a:ext cx="8713375"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86" name="Shape 86"/>
        <p:cNvGrpSpPr/>
        <p:nvPr/>
      </p:nvGrpSpPr>
      <p:grpSpPr>
        <a:xfrm>
          <a:off x="0" y="0"/>
          <a:ext cx="0" cy="0"/>
          <a:chOff x="0" y="0"/>
          <a:chExt cx="0" cy="0"/>
        </a:xfrm>
      </p:grpSpPr>
      <p:pic>
        <p:nvPicPr>
          <p:cNvPr id="87" name="Google Shape;87;p19"/>
          <p:cNvPicPr preferRelativeResize="0"/>
          <p:nvPr/>
        </p:nvPicPr>
        <p:blipFill>
          <a:blip r:embed="rId3">
            <a:alphaModFix/>
          </a:blip>
          <a:stretch>
            <a:fillRect/>
          </a:stretch>
        </p:blipFill>
        <p:spPr>
          <a:xfrm>
            <a:off x="1320800" y="63600"/>
            <a:ext cx="6502400" cy="490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91" name="Shape 91"/>
        <p:cNvGrpSpPr/>
        <p:nvPr/>
      </p:nvGrpSpPr>
      <p:grpSpPr>
        <a:xfrm>
          <a:off x="0" y="0"/>
          <a:ext cx="0" cy="0"/>
          <a:chOff x="0" y="0"/>
          <a:chExt cx="0" cy="0"/>
        </a:xfrm>
      </p:grpSpPr>
      <p:pic>
        <p:nvPicPr>
          <p:cNvPr id="92" name="Google Shape;92;p20"/>
          <p:cNvPicPr preferRelativeResize="0"/>
          <p:nvPr/>
        </p:nvPicPr>
        <p:blipFill>
          <a:blip r:embed="rId3">
            <a:alphaModFix/>
          </a:blip>
          <a:stretch>
            <a:fillRect/>
          </a:stretch>
        </p:blipFill>
        <p:spPr>
          <a:xfrm>
            <a:off x="645150" y="43300"/>
            <a:ext cx="7302501" cy="5056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96" name="Shape 96"/>
        <p:cNvGrpSpPr/>
        <p:nvPr/>
      </p:nvGrpSpPr>
      <p:grpSpPr>
        <a:xfrm>
          <a:off x="0" y="0"/>
          <a:ext cx="0" cy="0"/>
          <a:chOff x="0" y="0"/>
          <a:chExt cx="0" cy="0"/>
        </a:xfrm>
      </p:grpSpPr>
      <p:pic>
        <p:nvPicPr>
          <p:cNvPr id="97" name="Google Shape;97;p21"/>
          <p:cNvPicPr preferRelativeResize="0"/>
          <p:nvPr/>
        </p:nvPicPr>
        <p:blipFill>
          <a:blip r:embed="rId3">
            <a:alphaModFix/>
          </a:blip>
          <a:stretch>
            <a:fillRect/>
          </a:stretch>
        </p:blipFill>
        <p:spPr>
          <a:xfrm>
            <a:off x="1225550" y="44450"/>
            <a:ext cx="6692900" cy="505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