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3" r:id="rId3"/>
    <p:sldId id="264" r:id="rId4"/>
    <p:sldId id="265" r:id="rId5"/>
    <p:sldId id="258" r:id="rId6"/>
    <p:sldId id="259" r:id="rId7"/>
    <p:sldId id="260" r:id="rId8"/>
    <p:sldId id="261" r:id="rId9"/>
    <p:sldId id="262" r:id="rId10"/>
    <p:sldId id="266" r:id="rId11"/>
    <p:sldId id="267"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B4CF9A-CB9E-ED0C-9AE0-FF3A36A8E655}" v="543" dt="2024-05-03T13:28:28.5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5" autoAdjust="0"/>
    <p:restoredTop sz="94660"/>
  </p:normalViewPr>
  <p:slideViewPr>
    <p:cSldViewPr snapToGrid="0">
      <p:cViewPr varScale="1">
        <p:scale>
          <a:sx n="115" d="100"/>
          <a:sy n="115" d="100"/>
        </p:scale>
        <p:origin x="224"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0EEA1-0915-42F1-BDE9-0A2FA82E678A}"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EC3C72C2-5D0A-4B48-BBB0-880685710E3D}">
      <dgm:prSet/>
      <dgm:spPr/>
      <dgm:t>
        <a:bodyPr/>
        <a:lstStyle/>
        <a:p>
          <a:r>
            <a:rPr lang="en-US"/>
            <a:t>Analysis:</a:t>
          </a:r>
        </a:p>
      </dgm:t>
    </dgm:pt>
    <dgm:pt modelId="{3B48BBE2-AC54-4AE0-AE6C-CA3A8DE1A1DD}" type="parTrans" cxnId="{6197BBD6-E298-4D4C-9FB9-F29C90C3E166}">
      <dgm:prSet/>
      <dgm:spPr/>
      <dgm:t>
        <a:bodyPr/>
        <a:lstStyle/>
        <a:p>
          <a:endParaRPr lang="en-US"/>
        </a:p>
      </dgm:t>
    </dgm:pt>
    <dgm:pt modelId="{B3DDB1CD-9D50-4B3E-A4CB-DCE0745BC9A9}" type="sibTrans" cxnId="{6197BBD6-E298-4D4C-9FB9-F29C90C3E166}">
      <dgm:prSet/>
      <dgm:spPr/>
      <dgm:t>
        <a:bodyPr/>
        <a:lstStyle/>
        <a:p>
          <a:endParaRPr lang="en-US"/>
        </a:p>
      </dgm:t>
    </dgm:pt>
    <dgm:pt modelId="{B2FC4D1D-1FB0-492D-8AE5-B589F0448508}">
      <dgm:prSet/>
      <dgm:spPr/>
      <dgm:t>
        <a:bodyPr/>
        <a:lstStyle/>
        <a:p>
          <a:r>
            <a:rPr lang="en-US"/>
            <a:t>Holiday Bill Payments and Expenses</a:t>
          </a:r>
        </a:p>
      </dgm:t>
    </dgm:pt>
    <dgm:pt modelId="{74DE041D-A6DE-4CCE-AD58-9D29A84BDA32}" type="parTrans" cxnId="{DB17EC8D-CF23-4934-85D2-4796162E84AF}">
      <dgm:prSet/>
      <dgm:spPr/>
      <dgm:t>
        <a:bodyPr/>
        <a:lstStyle/>
        <a:p>
          <a:endParaRPr lang="en-US"/>
        </a:p>
      </dgm:t>
    </dgm:pt>
    <dgm:pt modelId="{7105884D-9126-4151-8059-AD06586D6BE5}" type="sibTrans" cxnId="{DB17EC8D-CF23-4934-85D2-4796162E84AF}">
      <dgm:prSet/>
      <dgm:spPr/>
      <dgm:t>
        <a:bodyPr/>
        <a:lstStyle/>
        <a:p>
          <a:endParaRPr lang="en-US"/>
        </a:p>
      </dgm:t>
    </dgm:pt>
    <dgm:pt modelId="{48197F9B-1A75-4915-BA80-1A4A3D68E14C}">
      <dgm:prSet/>
      <dgm:spPr/>
      <dgm:t>
        <a:bodyPr/>
        <a:lstStyle/>
        <a:p>
          <a:r>
            <a:rPr lang="en-US"/>
            <a:t>• Majority settle bills and expenses during holidays.</a:t>
          </a:r>
        </a:p>
      </dgm:t>
    </dgm:pt>
    <dgm:pt modelId="{529F7797-F2B4-4F88-AAF3-4F113E66672F}" type="parTrans" cxnId="{1F3FC067-78BD-4260-BD58-A0C74A7E1B0F}">
      <dgm:prSet/>
      <dgm:spPr/>
      <dgm:t>
        <a:bodyPr/>
        <a:lstStyle/>
        <a:p>
          <a:endParaRPr lang="en-US"/>
        </a:p>
      </dgm:t>
    </dgm:pt>
    <dgm:pt modelId="{8D150D51-F7F7-4CC1-B15D-486DCC55332B}" type="sibTrans" cxnId="{1F3FC067-78BD-4260-BD58-A0C74A7E1B0F}">
      <dgm:prSet/>
      <dgm:spPr/>
      <dgm:t>
        <a:bodyPr/>
        <a:lstStyle/>
        <a:p>
          <a:endParaRPr lang="en-US"/>
        </a:p>
      </dgm:t>
    </dgm:pt>
    <dgm:pt modelId="{6ECD565E-6C2D-4004-8BB6-F5D520E858C0}">
      <dgm:prSet/>
      <dgm:spPr/>
      <dgm:t>
        <a:bodyPr/>
        <a:lstStyle/>
        <a:p>
          <a:r>
            <a:rPr lang="en-US"/>
            <a:t>• Total payment exceeds K4000.00.</a:t>
          </a:r>
        </a:p>
      </dgm:t>
    </dgm:pt>
    <dgm:pt modelId="{403B000A-3F15-4408-AED6-59DCBD98F29E}" type="parTrans" cxnId="{A259F55F-B67E-4BD4-B35A-C3A9FD49DECD}">
      <dgm:prSet/>
      <dgm:spPr/>
      <dgm:t>
        <a:bodyPr/>
        <a:lstStyle/>
        <a:p>
          <a:endParaRPr lang="en-US"/>
        </a:p>
      </dgm:t>
    </dgm:pt>
    <dgm:pt modelId="{1216152C-ED9D-48C3-8AF4-A9C207CF4977}" type="sibTrans" cxnId="{A259F55F-B67E-4BD4-B35A-C3A9FD49DECD}">
      <dgm:prSet/>
      <dgm:spPr/>
      <dgm:t>
        <a:bodyPr/>
        <a:lstStyle/>
        <a:p>
          <a:endParaRPr lang="en-US"/>
        </a:p>
      </dgm:t>
    </dgm:pt>
    <dgm:pt modelId="{80DCEDBC-7714-4064-A220-BB2A52238B7D}">
      <dgm:prSet/>
      <dgm:spPr/>
      <dgm:t>
        <a:bodyPr/>
        <a:lstStyle/>
        <a:p>
          <a:r>
            <a:rPr lang="en-US"/>
            <a:t>• Spending on loved ones totals K2000.00.</a:t>
          </a:r>
        </a:p>
      </dgm:t>
    </dgm:pt>
    <dgm:pt modelId="{1B77CE8B-9C85-4069-97CD-F4EDE13C4654}" type="parTrans" cxnId="{FA533851-B445-4DDF-B3A0-58CEB27447AC}">
      <dgm:prSet/>
      <dgm:spPr/>
      <dgm:t>
        <a:bodyPr/>
        <a:lstStyle/>
        <a:p>
          <a:endParaRPr lang="en-US"/>
        </a:p>
      </dgm:t>
    </dgm:pt>
    <dgm:pt modelId="{EEAAAB73-4F09-4AAA-B584-F338BB5C4E61}" type="sibTrans" cxnId="{FA533851-B445-4DDF-B3A0-58CEB27447AC}">
      <dgm:prSet/>
      <dgm:spPr/>
      <dgm:t>
        <a:bodyPr/>
        <a:lstStyle/>
        <a:p>
          <a:endParaRPr lang="en-US"/>
        </a:p>
      </dgm:t>
    </dgm:pt>
    <dgm:pt modelId="{0B4D67AA-75BA-4AF9-A22C-ACB314002A5B}">
      <dgm:prSet/>
      <dgm:spPr/>
      <dgm:t>
        <a:bodyPr/>
        <a:lstStyle/>
        <a:p>
          <a:r>
            <a:rPr lang="en-US"/>
            <a:t>• Less money allocated to Data, wi-fi, transport, fuel.</a:t>
          </a:r>
        </a:p>
      </dgm:t>
    </dgm:pt>
    <dgm:pt modelId="{3C02DFFA-C3C6-4627-AE1E-CCC773B96967}" type="parTrans" cxnId="{687F3833-AED5-4B34-8F08-094685409D49}">
      <dgm:prSet/>
      <dgm:spPr/>
      <dgm:t>
        <a:bodyPr/>
        <a:lstStyle/>
        <a:p>
          <a:endParaRPr lang="en-US"/>
        </a:p>
      </dgm:t>
    </dgm:pt>
    <dgm:pt modelId="{82BDE4D2-4224-46E1-9F9C-7773E4473DD7}" type="sibTrans" cxnId="{687F3833-AED5-4B34-8F08-094685409D49}">
      <dgm:prSet/>
      <dgm:spPr/>
      <dgm:t>
        <a:bodyPr/>
        <a:lstStyle/>
        <a:p>
          <a:endParaRPr lang="en-US"/>
        </a:p>
      </dgm:t>
    </dgm:pt>
    <dgm:pt modelId="{F0AC223E-0566-4D18-9C45-89289180D0B7}" type="pres">
      <dgm:prSet presAssocID="{4D90EEA1-0915-42F1-BDE9-0A2FA82E678A}" presName="diagram" presStyleCnt="0">
        <dgm:presLayoutVars>
          <dgm:dir/>
          <dgm:resizeHandles val="exact"/>
        </dgm:presLayoutVars>
      </dgm:prSet>
      <dgm:spPr/>
    </dgm:pt>
    <dgm:pt modelId="{AC794DDA-4DCB-43E0-9D9C-EDFBCD1B5FAE}" type="pres">
      <dgm:prSet presAssocID="{EC3C72C2-5D0A-4B48-BBB0-880685710E3D}" presName="node" presStyleLbl="node1" presStyleIdx="0" presStyleCnt="6">
        <dgm:presLayoutVars>
          <dgm:bulletEnabled val="1"/>
        </dgm:presLayoutVars>
      </dgm:prSet>
      <dgm:spPr/>
    </dgm:pt>
    <dgm:pt modelId="{26B8B3D0-C7AD-4AA4-8C79-C4E6052B3C88}" type="pres">
      <dgm:prSet presAssocID="{B3DDB1CD-9D50-4B3E-A4CB-DCE0745BC9A9}" presName="sibTrans" presStyleCnt="0"/>
      <dgm:spPr/>
    </dgm:pt>
    <dgm:pt modelId="{D92924A2-A57A-4EF1-B8F5-3F16EC5C2074}" type="pres">
      <dgm:prSet presAssocID="{B2FC4D1D-1FB0-492D-8AE5-B589F0448508}" presName="node" presStyleLbl="node1" presStyleIdx="1" presStyleCnt="6">
        <dgm:presLayoutVars>
          <dgm:bulletEnabled val="1"/>
        </dgm:presLayoutVars>
      </dgm:prSet>
      <dgm:spPr/>
    </dgm:pt>
    <dgm:pt modelId="{0C345792-D587-4E01-AD83-A4443BD20C9E}" type="pres">
      <dgm:prSet presAssocID="{7105884D-9126-4151-8059-AD06586D6BE5}" presName="sibTrans" presStyleCnt="0"/>
      <dgm:spPr/>
    </dgm:pt>
    <dgm:pt modelId="{AF07174B-B7DF-46BE-A69D-6EDB99D8ED82}" type="pres">
      <dgm:prSet presAssocID="{48197F9B-1A75-4915-BA80-1A4A3D68E14C}" presName="node" presStyleLbl="node1" presStyleIdx="2" presStyleCnt="6">
        <dgm:presLayoutVars>
          <dgm:bulletEnabled val="1"/>
        </dgm:presLayoutVars>
      </dgm:prSet>
      <dgm:spPr/>
    </dgm:pt>
    <dgm:pt modelId="{4FD0A1FA-C7E3-4551-A8F4-6A6712388C40}" type="pres">
      <dgm:prSet presAssocID="{8D150D51-F7F7-4CC1-B15D-486DCC55332B}" presName="sibTrans" presStyleCnt="0"/>
      <dgm:spPr/>
    </dgm:pt>
    <dgm:pt modelId="{586859F3-F2E1-4333-95F1-2D5DA896A20C}" type="pres">
      <dgm:prSet presAssocID="{6ECD565E-6C2D-4004-8BB6-F5D520E858C0}" presName="node" presStyleLbl="node1" presStyleIdx="3" presStyleCnt="6">
        <dgm:presLayoutVars>
          <dgm:bulletEnabled val="1"/>
        </dgm:presLayoutVars>
      </dgm:prSet>
      <dgm:spPr/>
    </dgm:pt>
    <dgm:pt modelId="{BDF61054-6EA1-4C17-844D-CC30CC5F401E}" type="pres">
      <dgm:prSet presAssocID="{1216152C-ED9D-48C3-8AF4-A9C207CF4977}" presName="sibTrans" presStyleCnt="0"/>
      <dgm:spPr/>
    </dgm:pt>
    <dgm:pt modelId="{57E7DC22-3693-4C7E-AEB7-A5C1842CE066}" type="pres">
      <dgm:prSet presAssocID="{80DCEDBC-7714-4064-A220-BB2A52238B7D}" presName="node" presStyleLbl="node1" presStyleIdx="4" presStyleCnt="6">
        <dgm:presLayoutVars>
          <dgm:bulletEnabled val="1"/>
        </dgm:presLayoutVars>
      </dgm:prSet>
      <dgm:spPr/>
    </dgm:pt>
    <dgm:pt modelId="{C1DC00E4-E016-4CCB-BC4E-FB4D0DA1CC97}" type="pres">
      <dgm:prSet presAssocID="{EEAAAB73-4F09-4AAA-B584-F338BB5C4E61}" presName="sibTrans" presStyleCnt="0"/>
      <dgm:spPr/>
    </dgm:pt>
    <dgm:pt modelId="{D09E2B99-14B9-458C-BBB6-1641FED1E050}" type="pres">
      <dgm:prSet presAssocID="{0B4D67AA-75BA-4AF9-A22C-ACB314002A5B}" presName="node" presStyleLbl="node1" presStyleIdx="5" presStyleCnt="6">
        <dgm:presLayoutVars>
          <dgm:bulletEnabled val="1"/>
        </dgm:presLayoutVars>
      </dgm:prSet>
      <dgm:spPr/>
    </dgm:pt>
  </dgm:ptLst>
  <dgm:cxnLst>
    <dgm:cxn modelId="{D96FA508-6B64-451B-9D0C-C80301EE3A04}" type="presOf" srcId="{EC3C72C2-5D0A-4B48-BBB0-880685710E3D}" destId="{AC794DDA-4DCB-43E0-9D9C-EDFBCD1B5FAE}" srcOrd="0" destOrd="0" presId="urn:microsoft.com/office/officeart/2005/8/layout/default"/>
    <dgm:cxn modelId="{6B0C6512-705A-49C0-93F8-CC7CDE6D8171}" type="presOf" srcId="{4D90EEA1-0915-42F1-BDE9-0A2FA82E678A}" destId="{F0AC223E-0566-4D18-9C45-89289180D0B7}" srcOrd="0" destOrd="0" presId="urn:microsoft.com/office/officeart/2005/8/layout/default"/>
    <dgm:cxn modelId="{A0260A14-A2A0-40C6-B96F-0B74CD91A2EF}" type="presOf" srcId="{48197F9B-1A75-4915-BA80-1A4A3D68E14C}" destId="{AF07174B-B7DF-46BE-A69D-6EDB99D8ED82}" srcOrd="0" destOrd="0" presId="urn:microsoft.com/office/officeart/2005/8/layout/default"/>
    <dgm:cxn modelId="{687F3833-AED5-4B34-8F08-094685409D49}" srcId="{4D90EEA1-0915-42F1-BDE9-0A2FA82E678A}" destId="{0B4D67AA-75BA-4AF9-A22C-ACB314002A5B}" srcOrd="5" destOrd="0" parTransId="{3C02DFFA-C3C6-4627-AE1E-CCC773B96967}" sibTransId="{82BDE4D2-4224-46E1-9F9C-7773E4473DD7}"/>
    <dgm:cxn modelId="{087D4F41-8E12-46D8-B4B8-B000A89C61BC}" type="presOf" srcId="{0B4D67AA-75BA-4AF9-A22C-ACB314002A5B}" destId="{D09E2B99-14B9-458C-BBB6-1641FED1E050}" srcOrd="0" destOrd="0" presId="urn:microsoft.com/office/officeart/2005/8/layout/default"/>
    <dgm:cxn modelId="{FA533851-B445-4DDF-B3A0-58CEB27447AC}" srcId="{4D90EEA1-0915-42F1-BDE9-0A2FA82E678A}" destId="{80DCEDBC-7714-4064-A220-BB2A52238B7D}" srcOrd="4" destOrd="0" parTransId="{1B77CE8B-9C85-4069-97CD-F4EDE13C4654}" sibTransId="{EEAAAB73-4F09-4AAA-B584-F338BB5C4E61}"/>
    <dgm:cxn modelId="{A259F55F-B67E-4BD4-B35A-C3A9FD49DECD}" srcId="{4D90EEA1-0915-42F1-BDE9-0A2FA82E678A}" destId="{6ECD565E-6C2D-4004-8BB6-F5D520E858C0}" srcOrd="3" destOrd="0" parTransId="{403B000A-3F15-4408-AED6-59DCBD98F29E}" sibTransId="{1216152C-ED9D-48C3-8AF4-A9C207CF4977}"/>
    <dgm:cxn modelId="{1F3FC067-78BD-4260-BD58-A0C74A7E1B0F}" srcId="{4D90EEA1-0915-42F1-BDE9-0A2FA82E678A}" destId="{48197F9B-1A75-4915-BA80-1A4A3D68E14C}" srcOrd="2" destOrd="0" parTransId="{529F7797-F2B4-4F88-AAF3-4F113E66672F}" sibTransId="{8D150D51-F7F7-4CC1-B15D-486DCC55332B}"/>
    <dgm:cxn modelId="{C6399D8D-78C6-467E-9AD2-DACBF3052E8B}" type="presOf" srcId="{6ECD565E-6C2D-4004-8BB6-F5D520E858C0}" destId="{586859F3-F2E1-4333-95F1-2D5DA896A20C}" srcOrd="0" destOrd="0" presId="urn:microsoft.com/office/officeart/2005/8/layout/default"/>
    <dgm:cxn modelId="{DB17EC8D-CF23-4934-85D2-4796162E84AF}" srcId="{4D90EEA1-0915-42F1-BDE9-0A2FA82E678A}" destId="{B2FC4D1D-1FB0-492D-8AE5-B589F0448508}" srcOrd="1" destOrd="0" parTransId="{74DE041D-A6DE-4CCE-AD58-9D29A84BDA32}" sibTransId="{7105884D-9126-4151-8059-AD06586D6BE5}"/>
    <dgm:cxn modelId="{CC99AAA7-E041-48E1-949D-E39E5E1E8D8A}" type="presOf" srcId="{80DCEDBC-7714-4064-A220-BB2A52238B7D}" destId="{57E7DC22-3693-4C7E-AEB7-A5C1842CE066}" srcOrd="0" destOrd="0" presId="urn:microsoft.com/office/officeart/2005/8/layout/default"/>
    <dgm:cxn modelId="{6197BBD6-E298-4D4C-9FB9-F29C90C3E166}" srcId="{4D90EEA1-0915-42F1-BDE9-0A2FA82E678A}" destId="{EC3C72C2-5D0A-4B48-BBB0-880685710E3D}" srcOrd="0" destOrd="0" parTransId="{3B48BBE2-AC54-4AE0-AE6C-CA3A8DE1A1DD}" sibTransId="{B3DDB1CD-9D50-4B3E-A4CB-DCE0745BC9A9}"/>
    <dgm:cxn modelId="{A079CCF9-FF3E-4ABF-8C1F-C495AF99F34D}" type="presOf" srcId="{B2FC4D1D-1FB0-492D-8AE5-B589F0448508}" destId="{D92924A2-A57A-4EF1-B8F5-3F16EC5C2074}" srcOrd="0" destOrd="0" presId="urn:microsoft.com/office/officeart/2005/8/layout/default"/>
    <dgm:cxn modelId="{064B0269-A4EB-4300-A43B-9A1C40E69CC9}" type="presParOf" srcId="{F0AC223E-0566-4D18-9C45-89289180D0B7}" destId="{AC794DDA-4DCB-43E0-9D9C-EDFBCD1B5FAE}" srcOrd="0" destOrd="0" presId="urn:microsoft.com/office/officeart/2005/8/layout/default"/>
    <dgm:cxn modelId="{6C91EDA8-FA4F-48C5-B667-8D464922270C}" type="presParOf" srcId="{F0AC223E-0566-4D18-9C45-89289180D0B7}" destId="{26B8B3D0-C7AD-4AA4-8C79-C4E6052B3C88}" srcOrd="1" destOrd="0" presId="urn:microsoft.com/office/officeart/2005/8/layout/default"/>
    <dgm:cxn modelId="{FFB62257-72CD-4CB4-9E70-F66FCCFEE7C5}" type="presParOf" srcId="{F0AC223E-0566-4D18-9C45-89289180D0B7}" destId="{D92924A2-A57A-4EF1-B8F5-3F16EC5C2074}" srcOrd="2" destOrd="0" presId="urn:microsoft.com/office/officeart/2005/8/layout/default"/>
    <dgm:cxn modelId="{77F690A1-61C6-49B0-B50C-6AC9B1590E94}" type="presParOf" srcId="{F0AC223E-0566-4D18-9C45-89289180D0B7}" destId="{0C345792-D587-4E01-AD83-A4443BD20C9E}" srcOrd="3" destOrd="0" presId="urn:microsoft.com/office/officeart/2005/8/layout/default"/>
    <dgm:cxn modelId="{21A5512F-CF26-427F-A2A2-FC790528F46D}" type="presParOf" srcId="{F0AC223E-0566-4D18-9C45-89289180D0B7}" destId="{AF07174B-B7DF-46BE-A69D-6EDB99D8ED82}" srcOrd="4" destOrd="0" presId="urn:microsoft.com/office/officeart/2005/8/layout/default"/>
    <dgm:cxn modelId="{7EAB9509-53C1-4815-AE9F-A6A6871CD8D3}" type="presParOf" srcId="{F0AC223E-0566-4D18-9C45-89289180D0B7}" destId="{4FD0A1FA-C7E3-4551-A8F4-6A6712388C40}" srcOrd="5" destOrd="0" presId="urn:microsoft.com/office/officeart/2005/8/layout/default"/>
    <dgm:cxn modelId="{B640B14A-1952-4F2C-88B5-86CD0CAFF716}" type="presParOf" srcId="{F0AC223E-0566-4D18-9C45-89289180D0B7}" destId="{586859F3-F2E1-4333-95F1-2D5DA896A20C}" srcOrd="6" destOrd="0" presId="urn:microsoft.com/office/officeart/2005/8/layout/default"/>
    <dgm:cxn modelId="{848087A0-194E-466B-ACD6-8435583B5DCF}" type="presParOf" srcId="{F0AC223E-0566-4D18-9C45-89289180D0B7}" destId="{BDF61054-6EA1-4C17-844D-CC30CC5F401E}" srcOrd="7" destOrd="0" presId="urn:microsoft.com/office/officeart/2005/8/layout/default"/>
    <dgm:cxn modelId="{BA73522B-3861-4BBC-B690-602524A71A26}" type="presParOf" srcId="{F0AC223E-0566-4D18-9C45-89289180D0B7}" destId="{57E7DC22-3693-4C7E-AEB7-A5C1842CE066}" srcOrd="8" destOrd="0" presId="urn:microsoft.com/office/officeart/2005/8/layout/default"/>
    <dgm:cxn modelId="{B8DD3B03-4E0F-4812-B9FC-0795F1F6793C}" type="presParOf" srcId="{F0AC223E-0566-4D18-9C45-89289180D0B7}" destId="{C1DC00E4-E016-4CCB-BC4E-FB4D0DA1CC97}" srcOrd="9" destOrd="0" presId="urn:microsoft.com/office/officeart/2005/8/layout/default"/>
    <dgm:cxn modelId="{CCD87DC3-F4AB-4E0B-AE24-83311369574F}" type="presParOf" srcId="{F0AC223E-0566-4D18-9C45-89289180D0B7}" destId="{D09E2B99-14B9-458C-BBB6-1641FED1E050}"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94DDA-4DCB-43E0-9D9C-EDFBCD1B5FAE}">
      <dsp:nvSpPr>
        <dsp:cNvPr id="0" name=""/>
        <dsp:cNvSpPr/>
      </dsp:nvSpPr>
      <dsp:spPr>
        <a:xfrm>
          <a:off x="470991" y="225"/>
          <a:ext cx="2019621" cy="121177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Analysis:</a:t>
          </a:r>
        </a:p>
      </dsp:txBody>
      <dsp:txXfrm>
        <a:off x="470991" y="225"/>
        <a:ext cx="2019621" cy="1211772"/>
      </dsp:txXfrm>
    </dsp:sp>
    <dsp:sp modelId="{D92924A2-A57A-4EF1-B8F5-3F16EC5C2074}">
      <dsp:nvSpPr>
        <dsp:cNvPr id="0" name=""/>
        <dsp:cNvSpPr/>
      </dsp:nvSpPr>
      <dsp:spPr>
        <a:xfrm>
          <a:off x="2692575" y="225"/>
          <a:ext cx="2019621" cy="121177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Holiday Bill Payments and Expenses</a:t>
          </a:r>
        </a:p>
      </dsp:txBody>
      <dsp:txXfrm>
        <a:off x="2692575" y="225"/>
        <a:ext cx="2019621" cy="1211772"/>
      </dsp:txXfrm>
    </dsp:sp>
    <dsp:sp modelId="{AF07174B-B7DF-46BE-A69D-6EDB99D8ED82}">
      <dsp:nvSpPr>
        <dsp:cNvPr id="0" name=""/>
        <dsp:cNvSpPr/>
      </dsp:nvSpPr>
      <dsp:spPr>
        <a:xfrm>
          <a:off x="470991" y="1413960"/>
          <a:ext cx="2019621" cy="121177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 Majority settle bills and expenses during holidays.</a:t>
          </a:r>
        </a:p>
      </dsp:txBody>
      <dsp:txXfrm>
        <a:off x="470991" y="1413960"/>
        <a:ext cx="2019621" cy="1211772"/>
      </dsp:txXfrm>
    </dsp:sp>
    <dsp:sp modelId="{586859F3-F2E1-4333-95F1-2D5DA896A20C}">
      <dsp:nvSpPr>
        <dsp:cNvPr id="0" name=""/>
        <dsp:cNvSpPr/>
      </dsp:nvSpPr>
      <dsp:spPr>
        <a:xfrm>
          <a:off x="2692575" y="1413960"/>
          <a:ext cx="2019621" cy="121177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 Total payment exceeds K4000.00.</a:t>
          </a:r>
        </a:p>
      </dsp:txBody>
      <dsp:txXfrm>
        <a:off x="2692575" y="1413960"/>
        <a:ext cx="2019621" cy="1211772"/>
      </dsp:txXfrm>
    </dsp:sp>
    <dsp:sp modelId="{57E7DC22-3693-4C7E-AEB7-A5C1842CE066}">
      <dsp:nvSpPr>
        <dsp:cNvPr id="0" name=""/>
        <dsp:cNvSpPr/>
      </dsp:nvSpPr>
      <dsp:spPr>
        <a:xfrm>
          <a:off x="470991" y="2827695"/>
          <a:ext cx="2019621" cy="121177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 Spending on loved ones totals K2000.00.</a:t>
          </a:r>
        </a:p>
      </dsp:txBody>
      <dsp:txXfrm>
        <a:off x="470991" y="2827695"/>
        <a:ext cx="2019621" cy="1211772"/>
      </dsp:txXfrm>
    </dsp:sp>
    <dsp:sp modelId="{D09E2B99-14B9-458C-BBB6-1641FED1E050}">
      <dsp:nvSpPr>
        <dsp:cNvPr id="0" name=""/>
        <dsp:cNvSpPr/>
      </dsp:nvSpPr>
      <dsp:spPr>
        <a:xfrm>
          <a:off x="2692575" y="2827695"/>
          <a:ext cx="2019621" cy="121177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 Less money allocated to Data, wi-fi, transport, fuel.</a:t>
          </a:r>
        </a:p>
      </dsp:txBody>
      <dsp:txXfrm>
        <a:off x="2692575" y="2827695"/>
        <a:ext cx="2019621" cy="12117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3F94E-CDDF-445E-BBC7-D06269FFED56}" type="datetimeFigureOut">
              <a:t>5/3/24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1AA73-E0EE-4C68-8E39-D31C4A2EE66E}" type="slidenum">
              <a:t>‹#›</a:t>
            </a:fld>
            <a:endParaRPr lang="en-US"/>
          </a:p>
        </p:txBody>
      </p:sp>
    </p:spTree>
    <p:extLst>
      <p:ext uri="{BB962C8B-B14F-4D97-AF65-F5344CB8AC3E}">
        <p14:creationId xmlns:p14="http://schemas.microsoft.com/office/powerpoint/2010/main" val="945961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transactions were conducted on each day, categorized by year, month, and day ?</a:t>
            </a:r>
          </a:p>
          <a:p>
            <a:pPr>
              <a:lnSpc>
                <a:spcPct val="90000"/>
              </a:lnSpc>
              <a:spcBef>
                <a:spcPts val="1000"/>
              </a:spcBef>
            </a:pPr>
            <a:r>
              <a:rPr lang="en-US" b="1" dirty="0"/>
              <a:t>Recommendations: Seasonal Trends and Budget Allocation</a:t>
            </a:r>
            <a:endParaRPr lang="en-US" dirty="0"/>
          </a:p>
          <a:p>
            <a:pPr>
              <a:lnSpc>
                <a:spcPct val="90000"/>
              </a:lnSpc>
              <a:spcBef>
                <a:spcPts val="1000"/>
              </a:spcBef>
            </a:pPr>
            <a:r>
              <a:rPr lang="en-US" dirty="0"/>
              <a:t>• Adjust budgeting and spending plans accordingly.</a:t>
            </a:r>
            <a:endParaRPr lang="en-US" dirty="0">
              <a:cs typeface="Calibri"/>
            </a:endParaRPr>
          </a:p>
          <a:p>
            <a:pPr>
              <a:lnSpc>
                <a:spcPct val="90000"/>
              </a:lnSpc>
              <a:spcBef>
                <a:spcPts val="1000"/>
              </a:spcBef>
            </a:pPr>
            <a:r>
              <a:rPr lang="en-US" b="1" dirty="0"/>
              <a:t>Budget Allocation</a:t>
            </a:r>
            <a:endParaRPr lang="en-US"/>
          </a:p>
          <a:p>
            <a:pPr>
              <a:lnSpc>
                <a:spcPct val="90000"/>
              </a:lnSpc>
              <a:spcBef>
                <a:spcPts val="1000"/>
              </a:spcBef>
            </a:pPr>
            <a:r>
              <a:rPr lang="en-US" dirty="0"/>
              <a:t>• Consider stricter budgets or reducing expenses through discounts, bulk purchasing, or service provider negotiation.</a:t>
            </a:r>
            <a:endParaRPr lang="en-US" dirty="0">
              <a:cs typeface="Calibri"/>
            </a:endParaRPr>
          </a:p>
          <a:p>
            <a:br>
              <a:rPr lang="en-US" dirty="0"/>
            </a:br>
            <a:endParaRPr lang="en-US" dirty="0"/>
          </a:p>
        </p:txBody>
      </p:sp>
      <p:sp>
        <p:nvSpPr>
          <p:cNvPr id="4" name="Slide Number Placeholder 3"/>
          <p:cNvSpPr>
            <a:spLocks noGrp="1"/>
          </p:cNvSpPr>
          <p:nvPr>
            <p:ph type="sldNum" sz="quarter" idx="5"/>
          </p:nvPr>
        </p:nvSpPr>
        <p:spPr/>
        <p:txBody>
          <a:bodyPr/>
          <a:lstStyle/>
          <a:p>
            <a:fld id="{FF61AA73-E0EE-4C68-8E39-D31C4A2EE66E}" type="slidenum">
              <a:t>5</a:t>
            </a:fld>
            <a:endParaRPr lang="en-US"/>
          </a:p>
        </p:txBody>
      </p:sp>
    </p:spTree>
    <p:extLst>
      <p:ext uri="{BB962C8B-B14F-4D97-AF65-F5344CB8AC3E}">
        <p14:creationId xmlns:p14="http://schemas.microsoft.com/office/powerpoint/2010/main" val="312792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US" b="1" dirty="0">
              <a:cs typeface="Calibri" panose="020F0502020204030204"/>
            </a:endParaRPr>
          </a:p>
        </p:txBody>
      </p:sp>
      <p:sp>
        <p:nvSpPr>
          <p:cNvPr id="4" name="Slide Number Placeholder 3"/>
          <p:cNvSpPr>
            <a:spLocks noGrp="1"/>
          </p:cNvSpPr>
          <p:nvPr>
            <p:ph type="sldNum" sz="quarter" idx="5"/>
          </p:nvPr>
        </p:nvSpPr>
        <p:spPr/>
        <p:txBody>
          <a:bodyPr/>
          <a:lstStyle/>
          <a:p>
            <a:fld id="{FF61AA73-E0EE-4C68-8E39-D31C4A2EE66E}" type="slidenum">
              <a:rPr lang="en-US"/>
              <a:t>6</a:t>
            </a:fld>
            <a:endParaRPr lang="en-US"/>
          </a:p>
        </p:txBody>
      </p:sp>
    </p:spTree>
    <p:extLst>
      <p:ext uri="{BB962C8B-B14F-4D97-AF65-F5344CB8AC3E}">
        <p14:creationId xmlns:p14="http://schemas.microsoft.com/office/powerpoint/2010/main" val="618486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merchant categories that users predominantly purchase during holidays?</a:t>
            </a:r>
          </a:p>
          <a:p>
            <a:r>
              <a:rPr lang="en-US" b="1" dirty="0" err="1"/>
              <a:t>Reccommandations</a:t>
            </a:r>
            <a:r>
              <a:rPr lang="en-US" b="1" dirty="0"/>
              <a:t> Budget Planning</a:t>
            </a:r>
            <a:r>
              <a:rPr lang="en-US" dirty="0"/>
              <a:t>: Encourage individuals to create a holiday budget in advance to better manage their expenses.</a:t>
            </a:r>
            <a:endParaRPr lang="en-US" dirty="0">
              <a:cs typeface="Calibri"/>
            </a:endParaRPr>
          </a:p>
          <a:p>
            <a:r>
              <a:rPr lang="en-US" b="1" dirty="0"/>
              <a:t>Prioritize Essential Bills</a:t>
            </a:r>
            <a:r>
              <a:rPr lang="en-US" dirty="0"/>
              <a:t>: Emphasize the importance of prioritizing essential bills and expenses, such as utilities, rent or mortgage payments, and insurance premiums, even during the holiday season.</a:t>
            </a:r>
            <a:endParaRPr lang="en-US" dirty="0">
              <a:cs typeface="Calibri"/>
            </a:endParaRPr>
          </a:p>
          <a:p>
            <a:endParaRPr lang="en-US" dirty="0">
              <a:cs typeface="Calibri"/>
            </a:endParaRPr>
          </a:p>
          <a:p>
            <a:br>
              <a:rPr lang="en-US" dirty="0"/>
            </a:br>
            <a:endParaRPr lang="en-US" dirty="0"/>
          </a:p>
        </p:txBody>
      </p:sp>
      <p:sp>
        <p:nvSpPr>
          <p:cNvPr id="4" name="Slide Number Placeholder 3"/>
          <p:cNvSpPr>
            <a:spLocks noGrp="1"/>
          </p:cNvSpPr>
          <p:nvPr>
            <p:ph type="sldNum" sz="quarter" idx="5"/>
          </p:nvPr>
        </p:nvSpPr>
        <p:spPr/>
        <p:txBody>
          <a:bodyPr/>
          <a:lstStyle/>
          <a:p>
            <a:fld id="{FF61AA73-E0EE-4C68-8E39-D31C4A2EE66E}" type="slidenum">
              <a:rPr lang="en-US"/>
              <a:t>7</a:t>
            </a:fld>
            <a:endParaRPr lang="en-US"/>
          </a:p>
        </p:txBody>
      </p:sp>
    </p:spTree>
    <p:extLst>
      <p:ext uri="{BB962C8B-B14F-4D97-AF65-F5344CB8AC3E}">
        <p14:creationId xmlns:p14="http://schemas.microsoft.com/office/powerpoint/2010/main" val="3808653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there any notable differences in the average purchase value between weekdays and weekends? </a:t>
            </a:r>
          </a:p>
          <a:p>
            <a:r>
              <a:rPr lang="en-US" b="1" dirty="0"/>
              <a:t>Recommendations</a:t>
            </a:r>
            <a:r>
              <a:rPr lang="en-US" dirty="0"/>
              <a:t>: Business Trend Analysis Recommendations:</a:t>
            </a:r>
            <a:endParaRPr lang="en-US" dirty="0">
              <a:cs typeface="Calibri"/>
            </a:endParaRPr>
          </a:p>
          <a:p>
            <a:r>
              <a:rPr lang="en-US" dirty="0"/>
              <a:t>• Tailor sales and marketing strategies to data trends.</a:t>
            </a:r>
            <a:endParaRPr lang="en-US" dirty="0">
              <a:cs typeface="Calibri" panose="020F0502020204030204"/>
            </a:endParaRPr>
          </a:p>
          <a:p>
            <a:r>
              <a:rPr lang="en-US" dirty="0"/>
              <a:t>• Increase weekend promotions for higher-spending customers.</a:t>
            </a:r>
            <a:endParaRPr lang="en-US" dirty="0">
              <a:cs typeface="Calibri" panose="020F0502020204030204"/>
            </a:endParaRPr>
          </a:p>
          <a:p>
            <a:r>
              <a:rPr lang="en-US" dirty="0"/>
              <a:t>• Offer weekday special deals and discounts for off-peak shopping.</a:t>
            </a:r>
            <a:endParaRPr lang="en-US" dirty="0">
              <a:cs typeface="Calibri" panose="020F0502020204030204"/>
            </a:endParaRPr>
          </a:p>
          <a:p>
            <a:endParaRPr lang="en-US" dirty="0">
              <a:cs typeface="Calibri" panose="020F0502020204030204"/>
            </a:endParaRPr>
          </a:p>
          <a:p>
            <a:br>
              <a:rPr lang="en-US" dirty="0"/>
            </a:br>
            <a:endParaRPr lang="en-US" dirty="0"/>
          </a:p>
        </p:txBody>
      </p:sp>
      <p:sp>
        <p:nvSpPr>
          <p:cNvPr id="4" name="Slide Number Placeholder 3"/>
          <p:cNvSpPr>
            <a:spLocks noGrp="1"/>
          </p:cNvSpPr>
          <p:nvPr>
            <p:ph type="sldNum" sz="quarter" idx="5"/>
          </p:nvPr>
        </p:nvSpPr>
        <p:spPr/>
        <p:txBody>
          <a:bodyPr/>
          <a:lstStyle/>
          <a:p>
            <a:fld id="{FF61AA73-E0EE-4C68-8E39-D31C4A2EE66E}" type="slidenum">
              <a:rPr lang="en-US"/>
              <a:t>8</a:t>
            </a:fld>
            <a:endParaRPr lang="en-US"/>
          </a:p>
        </p:txBody>
      </p:sp>
    </p:spTree>
    <p:extLst>
      <p:ext uri="{BB962C8B-B14F-4D97-AF65-F5344CB8AC3E}">
        <p14:creationId xmlns:p14="http://schemas.microsoft.com/office/powerpoint/2010/main" val="1480767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combined spending amount of purchases made by the top ten users?</a:t>
            </a:r>
          </a:p>
          <a:p>
            <a:r>
              <a:rPr lang="en-US" b="1" dirty="0"/>
              <a:t>Recommendations:</a:t>
            </a:r>
            <a:r>
              <a:rPr lang="en-US" dirty="0"/>
              <a:t> Businesses can effectively leverage customer purchasing behavior to drive revenue growth, enhance customer satisfaction, and foster long-term relationships with their customer base.</a:t>
            </a:r>
            <a:endParaRPr lang="en-US" dirty="0">
              <a:cs typeface="Calibri"/>
            </a:endParaRPr>
          </a:p>
          <a:p>
            <a:br>
              <a:rPr lang="en-US" dirty="0"/>
            </a:b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FF61AA73-E0EE-4C68-8E39-D31C4A2EE66E}" type="slidenum">
              <a:rPr lang="en-US"/>
              <a:t>9</a:t>
            </a:fld>
            <a:endParaRPr lang="en-US"/>
          </a:p>
        </p:txBody>
      </p:sp>
    </p:spTree>
    <p:extLst>
      <p:ext uri="{BB962C8B-B14F-4D97-AF65-F5344CB8AC3E}">
        <p14:creationId xmlns:p14="http://schemas.microsoft.com/office/powerpoint/2010/main" val="1996359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products are purchased during various times of the day, including morning, afternoon, evening, and at night?</a:t>
            </a:r>
          </a:p>
          <a:p>
            <a:r>
              <a:rPr lang="en-US" b="1" dirty="0"/>
              <a:t>Recommendations: Improve Customer Experience</a:t>
            </a:r>
            <a:r>
              <a:rPr lang="en-US" dirty="0"/>
              <a:t>: Streamline transaction processes and enhance convenience for customers, particularly during peak transaction times. </a:t>
            </a:r>
            <a:endParaRPr lang="en-US" dirty="0">
              <a:cs typeface="Calibri"/>
            </a:endParaRPr>
          </a:p>
          <a:p>
            <a:r>
              <a:rPr lang="en-US" b="1" dirty="0"/>
              <a:t>Optimize Marketing Strategies</a:t>
            </a:r>
            <a:r>
              <a:rPr lang="en-US" dirty="0"/>
              <a:t>: Tailor marketing efforts to align with transaction patterns throughout the day. For example, focus on promoting bill payment services and data/Wi-Fi packages in the mornings when people are more likely to make transactions in these categories. </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FF61AA73-E0EE-4C68-8E39-D31C4A2EE66E}" type="slidenum">
              <a:rPr lang="en-US"/>
              <a:t>10</a:t>
            </a:fld>
            <a:endParaRPr lang="en-US"/>
          </a:p>
        </p:txBody>
      </p:sp>
    </p:spTree>
    <p:extLst>
      <p:ext uri="{BB962C8B-B14F-4D97-AF65-F5344CB8AC3E}">
        <p14:creationId xmlns:p14="http://schemas.microsoft.com/office/powerpoint/2010/main" val="2867985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individuals with higher incomes typically direct more of their spending toward specific categories of items in contrast to those with lower incomes?</a:t>
            </a:r>
          </a:p>
          <a:p>
            <a:r>
              <a:rPr lang="en-US" b="1" dirty="0"/>
              <a:t>Recommendations: Promotion of Health and Wellness</a:t>
            </a:r>
            <a:r>
              <a:rPr lang="en-US" dirty="0"/>
              <a:t>: Raise awareness about the importance of prioritizing health and wellness by offering incentives or discounts on health-related products and services. </a:t>
            </a:r>
            <a:endParaRPr lang="en-US" dirty="0">
              <a:cs typeface="Calibri"/>
            </a:endParaRPr>
          </a:p>
          <a:p>
            <a:r>
              <a:rPr lang="en-US" b="1" dirty="0"/>
              <a:t>Financial Education</a:t>
            </a:r>
            <a:r>
              <a:rPr lang="en-US" dirty="0"/>
              <a:t>: Offer financial education programs or resources to both high income and low income earners to help them understand the importance of budgeting and allocating funds to different categories, including emergency savings, health, and miscellaneous expenses.</a:t>
            </a:r>
            <a:endParaRPr lang="en-US" dirty="0">
              <a:cs typeface="Calibri"/>
            </a:endParaRPr>
          </a:p>
        </p:txBody>
      </p:sp>
      <p:sp>
        <p:nvSpPr>
          <p:cNvPr id="4" name="Slide Number Placeholder 3"/>
          <p:cNvSpPr>
            <a:spLocks noGrp="1"/>
          </p:cNvSpPr>
          <p:nvPr>
            <p:ph type="sldNum" sz="quarter" idx="5"/>
          </p:nvPr>
        </p:nvSpPr>
        <p:spPr/>
        <p:txBody>
          <a:bodyPr/>
          <a:lstStyle/>
          <a:p>
            <a:fld id="{FF61AA73-E0EE-4C68-8E39-D31C4A2EE66E}" type="slidenum">
              <a:rPr lang="en-US"/>
              <a:t>11</a:t>
            </a:fld>
            <a:endParaRPr lang="en-US"/>
          </a:p>
        </p:txBody>
      </p:sp>
    </p:spTree>
    <p:extLst>
      <p:ext uri="{BB962C8B-B14F-4D97-AF65-F5344CB8AC3E}">
        <p14:creationId xmlns:p14="http://schemas.microsoft.com/office/powerpoint/2010/main" val="3161526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5/3/24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0080" y="325369"/>
            <a:ext cx="4368602" cy="1956841"/>
          </a:xfrm>
        </p:spPr>
        <p:txBody>
          <a:bodyPr vert="horz" lIns="91440" tIns="45720" rIns="91440" bIns="45720" rtlCol="0" anchor="b">
            <a:normAutofit/>
          </a:bodyPr>
          <a:lstStyle/>
          <a:p>
            <a:pPr algn="l"/>
            <a:r>
              <a:rPr lang="en-US" sz="5400"/>
              <a:t>DATA ALPHAs</a:t>
            </a:r>
          </a:p>
          <a:p>
            <a:pPr algn="l"/>
            <a:endParaRPr lang="en-US" sz="5400"/>
          </a:p>
        </p:txBody>
      </p:sp>
      <p:sp>
        <p:nvSpPr>
          <p:cNvPr id="2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0080" y="2872899"/>
            <a:ext cx="4243589" cy="3320668"/>
          </a:xfrm>
        </p:spPr>
        <p:txBody>
          <a:bodyPr vert="horz" lIns="91440" tIns="45720" rIns="91440" bIns="45720" rtlCol="0" anchor="t">
            <a:normAutofit/>
          </a:bodyPr>
          <a:lstStyle/>
          <a:p>
            <a:pPr indent="-228600" algn="l">
              <a:buFont typeface="Arial" panose="020B0604020202020204" pitchFamily="34" charset="0"/>
              <a:buChar char="•"/>
            </a:pPr>
            <a:r>
              <a:rPr lang="en-US" sz="2200" dirty="0"/>
              <a:t>NOMPILO HADEBE</a:t>
            </a:r>
          </a:p>
          <a:p>
            <a:pPr indent="-228600" algn="l">
              <a:buFont typeface="Arial" panose="020B0604020202020204" pitchFamily="34" charset="0"/>
              <a:buChar char="•"/>
            </a:pPr>
            <a:r>
              <a:rPr lang="en-US" sz="2200" dirty="0"/>
              <a:t>TSHIAMO KGAPHOLA</a:t>
            </a:r>
          </a:p>
          <a:p>
            <a:pPr indent="-228600" algn="l">
              <a:buFont typeface="Arial" panose="020B0604020202020204" pitchFamily="34" charset="0"/>
              <a:buChar char="•"/>
            </a:pPr>
            <a:r>
              <a:rPr lang="en-US" sz="2200" dirty="0"/>
              <a:t>TSIDI TSOTETSI</a:t>
            </a:r>
          </a:p>
          <a:p>
            <a:pPr indent="-228600" algn="l">
              <a:buFont typeface="Arial" panose="020B0604020202020204" pitchFamily="34" charset="0"/>
              <a:buChar char="•"/>
            </a:pPr>
            <a:r>
              <a:rPr lang="en-US" sz="2200" dirty="0"/>
              <a:t>THOMAS MPHERWANE</a:t>
            </a:r>
          </a:p>
          <a:p>
            <a:pPr indent="-228600" algn="l">
              <a:buFont typeface="Arial" panose="020B0604020202020204" pitchFamily="34" charset="0"/>
              <a:buChar char="•"/>
            </a:pPr>
            <a:r>
              <a:rPr lang="en-US" sz="2200" dirty="0"/>
              <a:t>ZAMOKUHLE NGCOBO</a:t>
            </a:r>
          </a:p>
          <a:p>
            <a:pPr algn="l"/>
            <a:br>
              <a:rPr lang="en-US" sz="2200" dirty="0"/>
            </a:br>
            <a:endParaRPr lang="en-US" sz="2200"/>
          </a:p>
        </p:txBody>
      </p:sp>
      <p:pic>
        <p:nvPicPr>
          <p:cNvPr id="16" name="Picture 15" descr="Programar dados no monitor de um computador">
            <a:extLst>
              <a:ext uri="{FF2B5EF4-FFF2-40B4-BE49-F238E27FC236}">
                <a16:creationId xmlns:a16="http://schemas.microsoft.com/office/drawing/2014/main" id="{17D55E2D-7BEA-7704-8718-467088D90C10}"/>
              </a:ext>
            </a:extLst>
          </p:cNvPr>
          <p:cNvPicPr>
            <a:picLocks noChangeAspect="1"/>
          </p:cNvPicPr>
          <p:nvPr/>
        </p:nvPicPr>
        <p:blipFill rotWithShape="1">
          <a:blip r:embed="rId2"/>
          <a:srcRect l="16524" r="1652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91AE3F-11CC-D970-FD03-2D781E03F49C}"/>
              </a:ext>
            </a:extLst>
          </p:cNvPr>
          <p:cNvSpPr>
            <a:spLocks noGrp="1"/>
          </p:cNvSpPr>
          <p:nvPr>
            <p:ph type="body" idx="1"/>
          </p:nvPr>
        </p:nvSpPr>
        <p:spPr>
          <a:xfrm>
            <a:off x="439546" y="495830"/>
            <a:ext cx="7728573" cy="823912"/>
          </a:xfrm>
        </p:spPr>
        <p:txBody>
          <a:bodyPr/>
          <a:lstStyle/>
          <a:p>
            <a:r>
              <a:rPr lang="en-US" dirty="0"/>
              <a:t>Count of Merchant Categories in Each Time Category</a:t>
            </a:r>
          </a:p>
        </p:txBody>
      </p:sp>
      <p:pic>
        <p:nvPicPr>
          <p:cNvPr id="7" name="Content Placeholder 6" descr="A graph of different colored bars&#10;&#10;Description automatically generated">
            <a:extLst>
              <a:ext uri="{FF2B5EF4-FFF2-40B4-BE49-F238E27FC236}">
                <a16:creationId xmlns:a16="http://schemas.microsoft.com/office/drawing/2014/main" id="{D9F905EA-59E0-5A76-DC75-F5D5314366BD}"/>
              </a:ext>
            </a:extLst>
          </p:cNvPr>
          <p:cNvPicPr>
            <a:picLocks noGrp="1" noChangeAspect="1"/>
          </p:cNvPicPr>
          <p:nvPr>
            <p:ph sz="half" idx="2"/>
          </p:nvPr>
        </p:nvPicPr>
        <p:blipFill>
          <a:blip r:embed="rId3"/>
          <a:stretch>
            <a:fillRect/>
          </a:stretch>
        </p:blipFill>
        <p:spPr>
          <a:xfrm>
            <a:off x="418678" y="1712287"/>
            <a:ext cx="10325394" cy="4646708"/>
          </a:xfrm>
        </p:spPr>
      </p:pic>
    </p:spTree>
    <p:extLst>
      <p:ext uri="{BB962C8B-B14F-4D97-AF65-F5344CB8AC3E}">
        <p14:creationId xmlns:p14="http://schemas.microsoft.com/office/powerpoint/2010/main" val="14503796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1D9CB5-E7A5-8021-B8FF-CBF2082D431D}"/>
              </a:ext>
            </a:extLst>
          </p:cNvPr>
          <p:cNvSpPr>
            <a:spLocks noGrp="1"/>
          </p:cNvSpPr>
          <p:nvPr>
            <p:ph type="body" idx="1"/>
          </p:nvPr>
        </p:nvSpPr>
        <p:spPr>
          <a:xfrm>
            <a:off x="832168" y="873135"/>
            <a:ext cx="6140767" cy="823912"/>
          </a:xfrm>
        </p:spPr>
        <p:txBody>
          <a:bodyPr>
            <a:normAutofit/>
          </a:bodyPr>
          <a:lstStyle/>
          <a:p>
            <a:r>
              <a:rPr lang="en-US" sz="1800" dirty="0">
                <a:solidFill>
                  <a:srgbClr val="1E1E1E"/>
                </a:solidFill>
                <a:ea typeface="+mn-lt"/>
                <a:cs typeface="+mn-lt"/>
              </a:rPr>
              <a:t>Exploring Income-Based Spending Patterns</a:t>
            </a:r>
            <a:endParaRPr lang="en-US" sz="1800" dirty="0"/>
          </a:p>
        </p:txBody>
      </p:sp>
      <p:pic>
        <p:nvPicPr>
          <p:cNvPr id="7" name="Content Placeholder 6">
            <a:extLst>
              <a:ext uri="{FF2B5EF4-FFF2-40B4-BE49-F238E27FC236}">
                <a16:creationId xmlns:a16="http://schemas.microsoft.com/office/drawing/2014/main" id="{10BA2312-BB1A-0DEE-ED0F-90E1B519D7AB}"/>
              </a:ext>
            </a:extLst>
          </p:cNvPr>
          <p:cNvPicPr>
            <a:picLocks noGrp="1" noChangeAspect="1"/>
          </p:cNvPicPr>
          <p:nvPr>
            <p:ph sz="half" idx="2"/>
          </p:nvPr>
        </p:nvPicPr>
        <p:blipFill>
          <a:blip r:embed="rId3"/>
          <a:stretch>
            <a:fillRect/>
          </a:stretch>
        </p:blipFill>
        <p:spPr>
          <a:xfrm>
            <a:off x="832091" y="2054691"/>
            <a:ext cx="5165486" cy="3669414"/>
          </a:xfrm>
        </p:spPr>
      </p:pic>
      <p:pic>
        <p:nvPicPr>
          <p:cNvPr id="8" name="Content Placeholder 7" descr="A graph with blue bars&#10;&#10;Description automatically generated">
            <a:extLst>
              <a:ext uri="{FF2B5EF4-FFF2-40B4-BE49-F238E27FC236}">
                <a16:creationId xmlns:a16="http://schemas.microsoft.com/office/drawing/2014/main" id="{A83806BA-C826-8F1B-A95A-C3BF633500B3}"/>
              </a:ext>
            </a:extLst>
          </p:cNvPr>
          <p:cNvPicPr>
            <a:picLocks noGrp="1" noChangeAspect="1"/>
          </p:cNvPicPr>
          <p:nvPr>
            <p:ph sz="quarter" idx="4"/>
          </p:nvPr>
        </p:nvPicPr>
        <p:blipFill>
          <a:blip r:embed="rId4"/>
          <a:stretch>
            <a:fillRect/>
          </a:stretch>
        </p:blipFill>
        <p:spPr>
          <a:xfrm>
            <a:off x="6095234" y="2043796"/>
            <a:ext cx="5591123" cy="3691207"/>
          </a:xfrm>
        </p:spPr>
      </p:pic>
    </p:spTree>
    <p:extLst>
      <p:ext uri="{BB962C8B-B14F-4D97-AF65-F5344CB8AC3E}">
        <p14:creationId xmlns:p14="http://schemas.microsoft.com/office/powerpoint/2010/main" val="2105020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BC742C-5F67-4AB7-86D3-858CDB9C4816}"/>
              </a:ext>
            </a:extLst>
          </p:cNvPr>
          <p:cNvSpPr>
            <a:spLocks noGrp="1"/>
          </p:cNvSpPr>
          <p:nvPr>
            <p:ph type="title"/>
          </p:nvPr>
        </p:nvSpPr>
        <p:spPr>
          <a:xfrm>
            <a:off x="761800" y="762001"/>
            <a:ext cx="5334197" cy="1708242"/>
          </a:xfrm>
        </p:spPr>
        <p:txBody>
          <a:bodyPr anchor="ctr">
            <a:normAutofit/>
          </a:bodyPr>
          <a:lstStyle/>
          <a:p>
            <a:r>
              <a:rPr lang="en-US" sz="4000"/>
              <a:t>Conclusion</a:t>
            </a:r>
          </a:p>
        </p:txBody>
      </p:sp>
      <p:sp>
        <p:nvSpPr>
          <p:cNvPr id="3" name="Content Placeholder 2">
            <a:extLst>
              <a:ext uri="{FF2B5EF4-FFF2-40B4-BE49-F238E27FC236}">
                <a16:creationId xmlns:a16="http://schemas.microsoft.com/office/drawing/2014/main" id="{3F24165C-EC6B-AA72-9841-11700525040A}"/>
              </a:ext>
            </a:extLst>
          </p:cNvPr>
          <p:cNvSpPr>
            <a:spLocks noGrp="1"/>
          </p:cNvSpPr>
          <p:nvPr>
            <p:ph idx="1"/>
          </p:nvPr>
        </p:nvSpPr>
        <p:spPr>
          <a:xfrm>
            <a:off x="761800" y="2470244"/>
            <a:ext cx="5334197" cy="3769835"/>
          </a:xfrm>
        </p:spPr>
        <p:txBody>
          <a:bodyPr vert="horz" lIns="91440" tIns="45720" rIns="91440" bIns="45720" rtlCol="0" anchor="ctr">
            <a:normAutofit/>
          </a:bodyPr>
          <a:lstStyle/>
          <a:p>
            <a:pPr>
              <a:buFont typeface="Wingdings" panose="020B0604020202020204" pitchFamily="34" charset="0"/>
              <a:buChar char="Ø"/>
            </a:pPr>
            <a:r>
              <a:rPr lang="en-US" sz="1100">
                <a:ea typeface="+mn-lt"/>
                <a:cs typeface="+mn-lt"/>
              </a:rPr>
              <a:t>In conclusion, there are 373 transactions made from the dataset and 218 merchants used to register this transactions. On the 373 transactions, most of the transactions were made during April 2022 and the most popular category is Bills and Fees.</a:t>
            </a:r>
          </a:p>
          <a:p>
            <a:pPr marL="0" indent="0">
              <a:buNone/>
            </a:pPr>
            <a:endParaRPr lang="en-US" sz="1100">
              <a:ea typeface="+mn-lt"/>
              <a:cs typeface="+mn-lt"/>
            </a:endParaRPr>
          </a:p>
          <a:p>
            <a:pPr>
              <a:buFont typeface="Wingdings" panose="020B0604020202020204" pitchFamily="34" charset="0"/>
              <a:buChar char="Ø"/>
            </a:pPr>
            <a:r>
              <a:rPr lang="en-US" sz="1100">
                <a:ea typeface="+mn-lt"/>
                <a:cs typeface="+mn-lt"/>
              </a:rPr>
              <a:t>Most of the transactions were made during normal days as compared to holidays and most transactions were made on a Sunday. The most busy hour of the day is between mid-day from 11 o'clock until 5 o'clock</a:t>
            </a:r>
          </a:p>
          <a:p>
            <a:pPr marL="0" indent="0">
              <a:buNone/>
            </a:pPr>
            <a:endParaRPr lang="en-US" sz="1100">
              <a:ea typeface="+mn-lt"/>
              <a:cs typeface="+mn-lt"/>
            </a:endParaRPr>
          </a:p>
          <a:p>
            <a:pPr>
              <a:buFont typeface="Wingdings" panose="020B0604020202020204" pitchFamily="34" charset="0"/>
              <a:buChar char="Ø"/>
            </a:pPr>
            <a:r>
              <a:rPr lang="en-US" sz="1100">
                <a:ea typeface="+mn-lt"/>
                <a:cs typeface="+mn-lt"/>
              </a:rPr>
              <a:t>Based on the analysis, businesses can tailor their sales and marketing strategies to capitalize on trends observed in the data. For example: Increase promotions and marketing efforts on weekends to target higher-spending customers. Offer special deals and discounts on weekdays to attract more customers during off-peak shopping times. Analyze factors contributing to the increase in average purchase values in certain years and leverage this information to optimize product offerings and pricing strategies.</a:t>
            </a:r>
          </a:p>
          <a:p>
            <a:pPr marL="0" indent="0">
              <a:buNone/>
            </a:pPr>
            <a:br>
              <a:rPr lang="en-US" sz="1100"/>
            </a:br>
            <a:endParaRPr lang="en-US" sz="1100"/>
          </a:p>
        </p:txBody>
      </p:sp>
      <p:pic>
        <p:nvPicPr>
          <p:cNvPr id="14" name="Picture 13" descr="Money and passport">
            <a:extLst>
              <a:ext uri="{FF2B5EF4-FFF2-40B4-BE49-F238E27FC236}">
                <a16:creationId xmlns:a16="http://schemas.microsoft.com/office/drawing/2014/main" id="{2973BBDD-BCE3-4E25-B25A-B5045184C0F0}"/>
              </a:ext>
            </a:extLst>
          </p:cNvPr>
          <p:cNvPicPr>
            <a:picLocks noChangeAspect="1"/>
          </p:cNvPicPr>
          <p:nvPr/>
        </p:nvPicPr>
        <p:blipFill rotWithShape="1">
          <a:blip r:embed="rId2"/>
          <a:srcRect l="40714" r="17917" b="9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21148934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white rectangular sign with blue text&#10;&#10;Description automatically generated">
            <a:extLst>
              <a:ext uri="{FF2B5EF4-FFF2-40B4-BE49-F238E27FC236}">
                <a16:creationId xmlns:a16="http://schemas.microsoft.com/office/drawing/2014/main" id="{7538FD39-C35E-3E7E-04EC-0CF94A0B30D5}"/>
              </a:ext>
            </a:extLst>
          </p:cNvPr>
          <p:cNvPicPr>
            <a:picLocks noGrp="1" noChangeAspect="1"/>
          </p:cNvPicPr>
          <p:nvPr>
            <p:ph idx="1"/>
          </p:nvPr>
        </p:nvPicPr>
        <p:blipFill rotWithShape="1">
          <a:blip r:embed="rId2"/>
          <a:srcRect r="121" b="1"/>
          <a:stretch/>
        </p:blipFill>
        <p:spPr>
          <a:xfrm>
            <a:off x="20" y="10"/>
            <a:ext cx="12191980" cy="6866290"/>
          </a:xfrm>
          <a:prstGeom prst="rect">
            <a:avLst/>
          </a:prstGeom>
        </p:spPr>
      </p:pic>
    </p:spTree>
    <p:extLst>
      <p:ext uri="{BB962C8B-B14F-4D97-AF65-F5344CB8AC3E}">
        <p14:creationId xmlns:p14="http://schemas.microsoft.com/office/powerpoint/2010/main" val="2168959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C29495-F00D-12A0-3F3B-E4DDF07D1B38}"/>
              </a:ext>
            </a:extLst>
          </p:cNvPr>
          <p:cNvSpPr>
            <a:spLocks noGrp="1"/>
          </p:cNvSpPr>
          <p:nvPr>
            <p:ph type="title"/>
          </p:nvPr>
        </p:nvSpPr>
        <p:spPr>
          <a:xfrm>
            <a:off x="761803" y="350196"/>
            <a:ext cx="4646904" cy="1624520"/>
          </a:xfrm>
        </p:spPr>
        <p:txBody>
          <a:bodyPr anchor="ctr">
            <a:normAutofit/>
          </a:bodyPr>
          <a:lstStyle/>
          <a:p>
            <a:r>
              <a:rPr lang="en-US" sz="4000">
                <a:ea typeface="+mj-lt"/>
                <a:cs typeface="+mj-lt"/>
              </a:rPr>
              <a:t>AGENDA</a:t>
            </a:r>
            <a:endParaRPr lang="en-US" sz="4000"/>
          </a:p>
        </p:txBody>
      </p:sp>
      <p:sp>
        <p:nvSpPr>
          <p:cNvPr id="3" name="Content Placeholder 2">
            <a:extLst>
              <a:ext uri="{FF2B5EF4-FFF2-40B4-BE49-F238E27FC236}">
                <a16:creationId xmlns:a16="http://schemas.microsoft.com/office/drawing/2014/main" id="{D15B14D2-7AD0-5646-977B-B0BA5E148FFE}"/>
              </a:ext>
            </a:extLst>
          </p:cNvPr>
          <p:cNvSpPr>
            <a:spLocks noGrp="1"/>
          </p:cNvSpPr>
          <p:nvPr>
            <p:ph idx="1"/>
          </p:nvPr>
        </p:nvSpPr>
        <p:spPr>
          <a:xfrm>
            <a:off x="761802" y="2743200"/>
            <a:ext cx="4646905" cy="3613149"/>
          </a:xfrm>
        </p:spPr>
        <p:txBody>
          <a:bodyPr vert="horz" lIns="91440" tIns="45720" rIns="91440" bIns="45720" rtlCol="0" anchor="ctr">
            <a:normAutofit/>
          </a:bodyPr>
          <a:lstStyle/>
          <a:p>
            <a:r>
              <a:rPr lang="en-US" sz="2000">
                <a:latin typeface="Arial"/>
                <a:cs typeface="Arial"/>
              </a:rPr>
              <a:t>Introduction</a:t>
            </a:r>
          </a:p>
          <a:p>
            <a:r>
              <a:rPr lang="en-US" sz="2000">
                <a:latin typeface="Arial"/>
                <a:cs typeface="Arial"/>
              </a:rPr>
              <a:t>Data Handling</a:t>
            </a:r>
          </a:p>
          <a:p>
            <a:r>
              <a:rPr lang="en-US" sz="2000">
                <a:latin typeface="Arial"/>
                <a:cs typeface="Arial"/>
              </a:rPr>
              <a:t>Graphs &amp; Analysis</a:t>
            </a:r>
          </a:p>
          <a:p>
            <a:r>
              <a:rPr lang="en-US" sz="2000">
                <a:latin typeface="Arial"/>
                <a:cs typeface="Arial"/>
              </a:rPr>
              <a:t>Conclusion &amp; Recommendations</a:t>
            </a:r>
            <a:endParaRPr lang="en-US" sz="2000"/>
          </a:p>
        </p:txBody>
      </p:sp>
      <p:pic>
        <p:nvPicPr>
          <p:cNvPr id="5" name="Picture 4" descr="Angled shot of pen on a graph">
            <a:extLst>
              <a:ext uri="{FF2B5EF4-FFF2-40B4-BE49-F238E27FC236}">
                <a16:creationId xmlns:a16="http://schemas.microsoft.com/office/drawing/2014/main" id="{81BB3FA1-0A4D-4BF3-A05E-8CCA892DCDC7}"/>
              </a:ext>
            </a:extLst>
          </p:cNvPr>
          <p:cNvPicPr>
            <a:picLocks noChangeAspect="1"/>
          </p:cNvPicPr>
          <p:nvPr/>
        </p:nvPicPr>
        <p:blipFill rotWithShape="1">
          <a:blip r:embed="rId2"/>
          <a:srcRect r="40687" b="-3"/>
          <a:stretch/>
        </p:blipFill>
        <p:spPr>
          <a:xfrm>
            <a:off x="6096000" y="1"/>
            <a:ext cx="6102825" cy="6858000"/>
          </a:xfrm>
          <a:prstGeom prst="rect">
            <a:avLst/>
          </a:prstGeom>
        </p:spPr>
      </p:pic>
    </p:spTree>
    <p:extLst>
      <p:ext uri="{BB962C8B-B14F-4D97-AF65-F5344CB8AC3E}">
        <p14:creationId xmlns:p14="http://schemas.microsoft.com/office/powerpoint/2010/main" val="32760691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1ABF3-1E6C-DE41-CD7E-5FCADEA80C98}"/>
              </a:ext>
            </a:extLst>
          </p:cNvPr>
          <p:cNvSpPr>
            <a:spLocks noGrp="1"/>
          </p:cNvSpPr>
          <p:nvPr>
            <p:ph type="title"/>
          </p:nvPr>
        </p:nvSpPr>
        <p:spPr>
          <a:xfrm>
            <a:off x="838201" y="365125"/>
            <a:ext cx="5251316" cy="1807305"/>
          </a:xfrm>
        </p:spPr>
        <p:txBody>
          <a:bodyPr>
            <a:normAutofit/>
          </a:bodyPr>
          <a:lstStyle/>
          <a:p>
            <a:r>
              <a:rPr lang="en-US">
                <a:ea typeface="+mj-lt"/>
                <a:cs typeface="+mj-lt"/>
              </a:rPr>
              <a:t>INTRODUCTION</a:t>
            </a:r>
            <a:endParaRPr lang="en-US" dirty="0"/>
          </a:p>
        </p:txBody>
      </p:sp>
      <p:sp>
        <p:nvSpPr>
          <p:cNvPr id="3" name="Content Placeholder 2">
            <a:extLst>
              <a:ext uri="{FF2B5EF4-FFF2-40B4-BE49-F238E27FC236}">
                <a16:creationId xmlns:a16="http://schemas.microsoft.com/office/drawing/2014/main" id="{27A09C91-EA63-4B23-46EF-4242DFB230D9}"/>
              </a:ext>
            </a:extLst>
          </p:cNvPr>
          <p:cNvSpPr>
            <a:spLocks noGrp="1"/>
          </p:cNvSpPr>
          <p:nvPr>
            <p:ph idx="1"/>
          </p:nvPr>
        </p:nvSpPr>
        <p:spPr>
          <a:xfrm>
            <a:off x="838200" y="2333297"/>
            <a:ext cx="4619621" cy="3843666"/>
          </a:xfrm>
        </p:spPr>
        <p:txBody>
          <a:bodyPr vert="horz" lIns="91440" tIns="45720" rIns="91440" bIns="45720" rtlCol="0">
            <a:normAutofit/>
          </a:bodyPr>
          <a:lstStyle/>
          <a:p>
            <a:pPr>
              <a:spcBef>
                <a:spcPts val="0"/>
              </a:spcBef>
              <a:spcAft>
                <a:spcPts val="600"/>
              </a:spcAft>
            </a:pPr>
            <a:r>
              <a:rPr lang="en-US" sz="1100" b="1">
                <a:ea typeface="+mn-lt"/>
                <a:cs typeface="+mn-lt"/>
              </a:rPr>
              <a:t>Dataset Analysis on Money Spending Habits</a:t>
            </a:r>
            <a:endParaRPr lang="en-US" sz="1100">
              <a:ea typeface="+mn-lt"/>
              <a:cs typeface="+mn-lt"/>
            </a:endParaRPr>
          </a:p>
          <a:p>
            <a:pPr>
              <a:spcBef>
                <a:spcPts val="0"/>
              </a:spcBef>
              <a:spcAft>
                <a:spcPts val="600"/>
              </a:spcAft>
            </a:pPr>
            <a:endParaRPr lang="en-US" sz="1100">
              <a:ea typeface="+mn-lt"/>
              <a:cs typeface="+mn-lt"/>
            </a:endParaRPr>
          </a:p>
          <a:p>
            <a:pPr>
              <a:spcBef>
                <a:spcPts val="0"/>
              </a:spcBef>
              <a:spcAft>
                <a:spcPts val="600"/>
              </a:spcAft>
            </a:pPr>
            <a:r>
              <a:rPr lang="en-US" sz="1100">
                <a:ea typeface="+mn-lt"/>
                <a:cs typeface="+mn-lt"/>
              </a:rPr>
              <a:t>• Utilizes data from a spending habits app with 25 users.</a:t>
            </a:r>
          </a:p>
          <a:p>
            <a:pPr>
              <a:spcBef>
                <a:spcPts val="0"/>
              </a:spcBef>
              <a:spcAft>
                <a:spcPts val="600"/>
              </a:spcAft>
            </a:pPr>
            <a:endParaRPr lang="en-US" sz="1100">
              <a:ea typeface="+mn-lt"/>
              <a:cs typeface="+mn-lt"/>
            </a:endParaRPr>
          </a:p>
          <a:p>
            <a:pPr>
              <a:spcBef>
                <a:spcPts val="0"/>
              </a:spcBef>
              <a:spcAft>
                <a:spcPts val="600"/>
              </a:spcAft>
            </a:pPr>
            <a:r>
              <a:rPr lang="en-US" sz="1100">
                <a:ea typeface="+mn-lt"/>
                <a:cs typeface="+mn-lt"/>
              </a:rPr>
              <a:t>• User demographics: 14 men, 11 women.</a:t>
            </a:r>
          </a:p>
          <a:p>
            <a:pPr>
              <a:spcBef>
                <a:spcPts val="0"/>
              </a:spcBef>
              <a:spcAft>
                <a:spcPts val="600"/>
              </a:spcAft>
            </a:pPr>
            <a:endParaRPr lang="en-US" sz="1100">
              <a:ea typeface="+mn-lt"/>
              <a:cs typeface="+mn-lt"/>
            </a:endParaRPr>
          </a:p>
          <a:p>
            <a:pPr>
              <a:spcBef>
                <a:spcPts val="0"/>
              </a:spcBef>
              <a:spcAft>
                <a:spcPts val="600"/>
              </a:spcAft>
            </a:pPr>
            <a:r>
              <a:rPr lang="en-US" sz="1100">
                <a:ea typeface="+mn-lt"/>
                <a:cs typeface="+mn-lt"/>
              </a:rPr>
              <a:t>• Transactions made: 373 transactions from 2018 to 2022.</a:t>
            </a:r>
          </a:p>
          <a:p>
            <a:pPr>
              <a:spcBef>
                <a:spcPts val="0"/>
              </a:spcBef>
              <a:spcAft>
                <a:spcPts val="600"/>
              </a:spcAft>
            </a:pPr>
            <a:endParaRPr lang="en-US" sz="1100">
              <a:ea typeface="+mn-lt"/>
              <a:cs typeface="+mn-lt"/>
            </a:endParaRPr>
          </a:p>
          <a:p>
            <a:pPr>
              <a:spcBef>
                <a:spcPts val="0"/>
              </a:spcBef>
              <a:spcAft>
                <a:spcPts val="600"/>
              </a:spcAft>
            </a:pPr>
            <a:r>
              <a:rPr lang="en-US" sz="1100">
                <a:ea typeface="+mn-lt"/>
                <a:cs typeface="+mn-lt"/>
              </a:rPr>
              <a:t>• Purchases: Details of stores and products purchased.</a:t>
            </a:r>
          </a:p>
          <a:p>
            <a:pPr>
              <a:spcBef>
                <a:spcPts val="0"/>
              </a:spcBef>
              <a:spcAft>
                <a:spcPts val="600"/>
              </a:spcAft>
            </a:pPr>
            <a:endParaRPr lang="en-US" sz="1100">
              <a:ea typeface="+mn-lt"/>
              <a:cs typeface="+mn-lt"/>
            </a:endParaRPr>
          </a:p>
          <a:p>
            <a:pPr>
              <a:spcBef>
                <a:spcPts val="0"/>
              </a:spcBef>
              <a:spcAft>
                <a:spcPts val="600"/>
              </a:spcAft>
            </a:pPr>
            <a:r>
              <a:rPr lang="en-US" sz="1100">
                <a:ea typeface="+mn-lt"/>
                <a:cs typeface="+mn-lt"/>
              </a:rPr>
              <a:t>• Money Matters: Monthly income and living arrangements.</a:t>
            </a:r>
          </a:p>
          <a:p>
            <a:pPr>
              <a:spcBef>
                <a:spcPts val="0"/>
              </a:spcBef>
              <a:spcAft>
                <a:spcPts val="600"/>
              </a:spcAft>
            </a:pPr>
            <a:endParaRPr lang="en-US" sz="1100">
              <a:ea typeface="+mn-lt"/>
              <a:cs typeface="+mn-lt"/>
            </a:endParaRPr>
          </a:p>
          <a:p>
            <a:pPr>
              <a:spcBef>
                <a:spcPts val="0"/>
              </a:spcBef>
              <a:spcAft>
                <a:spcPts val="600"/>
              </a:spcAft>
            </a:pPr>
            <a:r>
              <a:rPr lang="en-US" sz="1100">
                <a:ea typeface="+mn-lt"/>
                <a:cs typeface="+mn-lt"/>
              </a:rPr>
              <a:t>• Aims to understand how financial situations affect spending habits.</a:t>
            </a:r>
          </a:p>
          <a:p>
            <a:pPr>
              <a:spcBef>
                <a:spcPts val="0"/>
              </a:spcBef>
              <a:spcAft>
                <a:spcPts val="600"/>
              </a:spcAft>
            </a:pPr>
            <a:endParaRPr lang="en-US" sz="1100">
              <a:ea typeface="+mn-lt"/>
              <a:cs typeface="+mn-lt"/>
            </a:endParaRPr>
          </a:p>
          <a:p>
            <a:pPr>
              <a:spcBef>
                <a:spcPts val="0"/>
              </a:spcBef>
              <a:spcAft>
                <a:spcPts val="600"/>
              </a:spcAft>
            </a:pPr>
            <a:r>
              <a:rPr lang="en-US" sz="1100">
                <a:ea typeface="+mn-lt"/>
                <a:cs typeface="+mn-lt"/>
              </a:rPr>
              <a:t>• Data will aid in making informed decisions about future buying and selling strategies.</a:t>
            </a:r>
            <a:endParaRPr lang="en-US" sz="1100"/>
          </a:p>
        </p:txBody>
      </p:sp>
      <p:pic>
        <p:nvPicPr>
          <p:cNvPr id="5" name="Picture 4" descr="Calculator, pen, compass, money and a paper with graphs printed on it">
            <a:extLst>
              <a:ext uri="{FF2B5EF4-FFF2-40B4-BE49-F238E27FC236}">
                <a16:creationId xmlns:a16="http://schemas.microsoft.com/office/drawing/2014/main" id="{8A20394B-E6D1-8259-05C3-DC0ABB38503D}"/>
              </a:ext>
            </a:extLst>
          </p:cNvPr>
          <p:cNvPicPr>
            <a:picLocks noChangeAspect="1"/>
          </p:cNvPicPr>
          <p:nvPr/>
        </p:nvPicPr>
        <p:blipFill rotWithShape="1">
          <a:blip r:embed="rId2"/>
          <a:srcRect l="24414" r="23117" b="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87868120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2A9AE-9172-98BC-9492-4C5EF0333482}"/>
              </a:ext>
            </a:extLst>
          </p:cNvPr>
          <p:cNvSpPr>
            <a:spLocks noGrp="1"/>
          </p:cNvSpPr>
          <p:nvPr>
            <p:ph type="title"/>
          </p:nvPr>
        </p:nvSpPr>
        <p:spPr>
          <a:xfrm>
            <a:off x="876692" y="741391"/>
            <a:ext cx="5479719" cy="1616203"/>
          </a:xfrm>
        </p:spPr>
        <p:txBody>
          <a:bodyPr anchor="b">
            <a:normAutofit/>
          </a:bodyPr>
          <a:lstStyle/>
          <a:p>
            <a:r>
              <a:rPr lang="en-US" sz="3200">
                <a:ea typeface="+mj-lt"/>
                <a:cs typeface="+mj-lt"/>
              </a:rPr>
              <a:t>DATA HANDLING </a:t>
            </a:r>
            <a:endParaRPr lang="en-US" sz="3200"/>
          </a:p>
        </p:txBody>
      </p:sp>
      <p:sp>
        <p:nvSpPr>
          <p:cNvPr id="3" name="Content Placeholder 2">
            <a:extLst>
              <a:ext uri="{FF2B5EF4-FFF2-40B4-BE49-F238E27FC236}">
                <a16:creationId xmlns:a16="http://schemas.microsoft.com/office/drawing/2014/main" id="{2D648CC7-5910-C7A4-2E99-3913DF071A63}"/>
              </a:ext>
            </a:extLst>
          </p:cNvPr>
          <p:cNvSpPr>
            <a:spLocks noGrp="1"/>
          </p:cNvSpPr>
          <p:nvPr>
            <p:ph idx="1"/>
          </p:nvPr>
        </p:nvSpPr>
        <p:spPr>
          <a:xfrm>
            <a:off x="876692" y="2533476"/>
            <a:ext cx="5479719" cy="3447832"/>
          </a:xfrm>
        </p:spPr>
        <p:txBody>
          <a:bodyPr vert="horz" lIns="91440" tIns="45720" rIns="91440" bIns="45720" rtlCol="0" anchor="t">
            <a:normAutofit/>
          </a:bodyPr>
          <a:lstStyle/>
          <a:p>
            <a:pPr marL="0" indent="0">
              <a:spcBef>
                <a:spcPts val="0"/>
              </a:spcBef>
              <a:spcAft>
                <a:spcPts val="600"/>
              </a:spcAft>
              <a:buNone/>
            </a:pPr>
            <a:r>
              <a:rPr lang="en-US" sz="1400">
                <a:latin typeface="Arial"/>
                <a:cs typeface="Arial"/>
              </a:rPr>
              <a:t>Data Analysis Process:</a:t>
            </a:r>
          </a:p>
          <a:p>
            <a:pPr>
              <a:spcBef>
                <a:spcPts val="0"/>
              </a:spcBef>
              <a:spcAft>
                <a:spcPts val="600"/>
              </a:spcAft>
            </a:pPr>
            <a:endParaRPr lang="en-US" sz="1400">
              <a:latin typeface="Arial"/>
              <a:cs typeface="Arial"/>
            </a:endParaRPr>
          </a:p>
          <a:p>
            <a:pPr marL="0" indent="0">
              <a:spcBef>
                <a:spcPts val="0"/>
              </a:spcBef>
              <a:spcAft>
                <a:spcPts val="600"/>
              </a:spcAft>
              <a:buNone/>
            </a:pPr>
            <a:r>
              <a:rPr lang="en-US" sz="1400">
                <a:latin typeface="Arial"/>
                <a:cs typeface="Arial"/>
              </a:rPr>
              <a:t>• Importing essential libraries for data analysis.</a:t>
            </a:r>
          </a:p>
          <a:p>
            <a:pPr marL="0" indent="0">
              <a:spcBef>
                <a:spcPts val="0"/>
              </a:spcBef>
              <a:spcAft>
                <a:spcPts val="600"/>
              </a:spcAft>
              <a:buNone/>
            </a:pPr>
            <a:r>
              <a:rPr lang="en-US" sz="1400">
                <a:latin typeface="Arial"/>
                <a:cs typeface="Arial"/>
              </a:rPr>
              <a:t>• Loading CSV file for initial examination.</a:t>
            </a:r>
          </a:p>
          <a:p>
            <a:pPr marL="0" indent="0">
              <a:spcBef>
                <a:spcPts val="0"/>
              </a:spcBef>
              <a:spcAft>
                <a:spcPts val="600"/>
              </a:spcAft>
              <a:buNone/>
            </a:pPr>
            <a:r>
              <a:rPr lang="en-US" sz="1400">
                <a:latin typeface="Arial"/>
                <a:cs typeface="Arial"/>
              </a:rPr>
              <a:t>• Data cleaning: addressing missing values, removing notable data, and filling categorical columns.</a:t>
            </a:r>
          </a:p>
          <a:p>
            <a:pPr marL="0" indent="0">
              <a:spcBef>
                <a:spcPts val="0"/>
              </a:spcBef>
              <a:spcAft>
                <a:spcPts val="600"/>
              </a:spcAft>
              <a:buNone/>
            </a:pPr>
            <a:r>
              <a:rPr lang="en-US" sz="1400">
                <a:latin typeface="Arial"/>
                <a:cs typeface="Arial"/>
              </a:rPr>
              <a:t>• Ensured no duplicates in the dataset.</a:t>
            </a:r>
          </a:p>
          <a:p>
            <a:pPr marL="0" indent="0">
              <a:spcBef>
                <a:spcPts val="0"/>
              </a:spcBef>
              <a:spcAft>
                <a:spcPts val="600"/>
              </a:spcAft>
              <a:buNone/>
            </a:pPr>
            <a:r>
              <a:rPr lang="en-US" sz="1400">
                <a:latin typeface="Arial"/>
                <a:cs typeface="Arial"/>
              </a:rPr>
              <a:t>• Converted date-time columns from categorical to datetime format.</a:t>
            </a:r>
          </a:p>
          <a:p>
            <a:pPr marL="0" indent="0">
              <a:spcBef>
                <a:spcPts val="0"/>
              </a:spcBef>
              <a:spcAft>
                <a:spcPts val="600"/>
              </a:spcAft>
              <a:buNone/>
            </a:pPr>
            <a:r>
              <a:rPr lang="en-US" sz="1400">
                <a:latin typeface="Arial"/>
                <a:cs typeface="Arial"/>
              </a:rPr>
              <a:t>• Extracted specific time elements like hours, days, months, and years.</a:t>
            </a:r>
          </a:p>
          <a:p>
            <a:pPr marL="0" indent="0">
              <a:spcBef>
                <a:spcPts val="0"/>
              </a:spcBef>
              <a:spcAft>
                <a:spcPts val="600"/>
              </a:spcAft>
              <a:buNone/>
            </a:pPr>
            <a:r>
              <a:rPr lang="en-US" sz="1400">
                <a:latin typeface="Arial"/>
                <a:cs typeface="Arial"/>
              </a:rPr>
              <a:t>• Grouped months of the year into quarters using a for loop.</a:t>
            </a:r>
          </a:p>
          <a:p>
            <a:pPr marL="0" indent="0">
              <a:spcBef>
                <a:spcPts val="0"/>
              </a:spcBef>
              <a:spcAft>
                <a:spcPts val="600"/>
              </a:spcAft>
              <a:buNone/>
            </a:pPr>
            <a:r>
              <a:rPr lang="en-US" sz="1400">
                <a:latin typeface="Arial"/>
                <a:cs typeface="Arial"/>
              </a:rPr>
              <a:t>• Categorized time of day using a customized function.</a:t>
            </a:r>
          </a:p>
          <a:p>
            <a:pPr marL="0" indent="0">
              <a:spcBef>
                <a:spcPts val="0"/>
              </a:spcBef>
              <a:spcAft>
                <a:spcPts val="600"/>
              </a:spcAft>
              <a:buNone/>
            </a:pPr>
            <a:r>
              <a:rPr lang="en-US" sz="1400">
                <a:latin typeface="Arial"/>
                <a:cs typeface="Arial"/>
              </a:rPr>
              <a:t>• Proceeded to tackle formulated questions and deepen analysis.</a:t>
            </a:r>
            <a:endParaRPr lang="en-US" sz="1400"/>
          </a:p>
        </p:txBody>
      </p:sp>
      <p:pic>
        <p:nvPicPr>
          <p:cNvPr id="5" name="Picture 4" descr="Graph on document with pen">
            <a:extLst>
              <a:ext uri="{FF2B5EF4-FFF2-40B4-BE49-F238E27FC236}">
                <a16:creationId xmlns:a16="http://schemas.microsoft.com/office/drawing/2014/main" id="{C8743D53-81E7-CB85-22FF-59BC5B7F8799}"/>
              </a:ext>
            </a:extLst>
          </p:cNvPr>
          <p:cNvPicPr>
            <a:picLocks noChangeAspect="1"/>
          </p:cNvPicPr>
          <p:nvPr/>
        </p:nvPicPr>
        <p:blipFill rotWithShape="1">
          <a:blip r:embed="rId2"/>
          <a:srcRect l="33111" r="19060" b="-3"/>
          <a:stretch/>
        </p:blipFill>
        <p:spPr>
          <a:xfrm>
            <a:off x="7270812" y="10"/>
            <a:ext cx="4921187"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786117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13A736-05B0-71E3-86A5-F83A00F11FBB}"/>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GRAPHS </a:t>
            </a:r>
          </a:p>
        </p:txBody>
      </p:sp>
      <p:sp>
        <p:nvSpPr>
          <p:cNvPr id="1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with a line going up&#10;&#10;Description automatically generated">
            <a:extLst>
              <a:ext uri="{FF2B5EF4-FFF2-40B4-BE49-F238E27FC236}">
                <a16:creationId xmlns:a16="http://schemas.microsoft.com/office/drawing/2014/main" id="{0D3F33A0-C8F3-8BC6-F360-426B7EB22E19}"/>
              </a:ext>
            </a:extLst>
          </p:cNvPr>
          <p:cNvPicPr>
            <a:picLocks noGrp="1" noChangeAspect="1"/>
          </p:cNvPicPr>
          <p:nvPr>
            <p:ph sz="half" idx="2"/>
          </p:nvPr>
        </p:nvPicPr>
        <p:blipFill>
          <a:blip r:embed="rId3"/>
          <a:stretch>
            <a:fillRect/>
          </a:stretch>
        </p:blipFill>
        <p:spPr>
          <a:xfrm>
            <a:off x="859459" y="2642616"/>
            <a:ext cx="4535577" cy="3605784"/>
          </a:xfrm>
          <a:prstGeom prst="rect">
            <a:avLst/>
          </a:prstGeom>
        </p:spPr>
      </p:pic>
      <p:pic>
        <p:nvPicPr>
          <p:cNvPr id="8" name="Content Placeholder 7" descr="A graph with lines and numbers&#10;&#10;Description automatically generated">
            <a:extLst>
              <a:ext uri="{FF2B5EF4-FFF2-40B4-BE49-F238E27FC236}">
                <a16:creationId xmlns:a16="http://schemas.microsoft.com/office/drawing/2014/main" id="{B74FA7CC-AA2F-2AB9-1484-2B5CAE5AED39}"/>
              </a:ext>
            </a:extLst>
          </p:cNvPr>
          <p:cNvPicPr>
            <a:picLocks noGrp="1" noChangeAspect="1"/>
          </p:cNvPicPr>
          <p:nvPr>
            <p:ph sz="quarter" idx="4"/>
          </p:nvPr>
        </p:nvPicPr>
        <p:blipFill>
          <a:blip r:embed="rId4"/>
          <a:stretch>
            <a:fillRect/>
          </a:stretch>
        </p:blipFill>
        <p:spPr>
          <a:xfrm>
            <a:off x="6522420" y="2642616"/>
            <a:ext cx="5078568" cy="3605784"/>
          </a:xfrm>
          <a:prstGeom prst="rect">
            <a:avLst/>
          </a:prstGeom>
        </p:spPr>
      </p:pic>
    </p:spTree>
    <p:extLst>
      <p:ext uri="{BB962C8B-B14F-4D97-AF65-F5344CB8AC3E}">
        <p14:creationId xmlns:p14="http://schemas.microsoft.com/office/powerpoint/2010/main" val="26083369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1" name="Freeform: Shape 10">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Text Placeholder 2">
            <a:extLst>
              <a:ext uri="{FF2B5EF4-FFF2-40B4-BE49-F238E27FC236}">
                <a16:creationId xmlns:a16="http://schemas.microsoft.com/office/drawing/2014/main" id="{B76BEEB6-9F39-E2BD-AA00-1EA826DFCBDB}"/>
              </a:ext>
            </a:extLst>
          </p:cNvPr>
          <p:cNvSpPr>
            <a:spLocks/>
          </p:cNvSpPr>
          <p:nvPr/>
        </p:nvSpPr>
        <p:spPr>
          <a:xfrm>
            <a:off x="2374710" y="1132406"/>
            <a:ext cx="5305741" cy="831134"/>
          </a:xfrm>
          <a:prstGeom prst="rect">
            <a:avLst/>
          </a:prstGeom>
        </p:spPr>
        <p:txBody>
          <a:bodyPr/>
          <a:lstStyle/>
          <a:p>
            <a:pPr defTabSz="932688">
              <a:spcAft>
                <a:spcPts val="600"/>
              </a:spcAft>
            </a:pPr>
            <a:r>
              <a:rPr lang="en-US" sz="1836" kern="1200">
                <a:solidFill>
                  <a:schemeClr val="tx1"/>
                </a:solidFill>
                <a:latin typeface="+mn-lt"/>
                <a:ea typeface="+mn-ea"/>
                <a:cs typeface="+mn-cs"/>
              </a:rPr>
              <a:t>Analysis</a:t>
            </a:r>
            <a:endParaRPr lang="en-US"/>
          </a:p>
        </p:txBody>
      </p:sp>
      <p:sp>
        <p:nvSpPr>
          <p:cNvPr id="4" name="Content Placeholder 3">
            <a:extLst>
              <a:ext uri="{FF2B5EF4-FFF2-40B4-BE49-F238E27FC236}">
                <a16:creationId xmlns:a16="http://schemas.microsoft.com/office/drawing/2014/main" id="{B552C878-39B5-CB40-EE75-B9C0561A3862}"/>
              </a:ext>
            </a:extLst>
          </p:cNvPr>
          <p:cNvSpPr>
            <a:spLocks/>
          </p:cNvSpPr>
          <p:nvPr/>
        </p:nvSpPr>
        <p:spPr>
          <a:xfrm>
            <a:off x="2374710" y="2297912"/>
            <a:ext cx="9173823" cy="3427683"/>
          </a:xfrm>
          <a:prstGeom prst="rect">
            <a:avLst/>
          </a:prstGeom>
        </p:spPr>
        <p:txBody>
          <a:bodyPr vert="horz" lIns="91440" tIns="45720" rIns="91440" bIns="45720" rtlCol="0" anchor="t">
            <a:normAutofit/>
          </a:bodyPr>
          <a:lstStyle/>
          <a:p>
            <a:pPr defTabSz="932688">
              <a:spcAft>
                <a:spcPts val="600"/>
              </a:spcAft>
            </a:pPr>
            <a:r>
              <a:rPr lang="en-US" sz="1632" kern="1200">
                <a:solidFill>
                  <a:schemeClr val="tx1"/>
                </a:solidFill>
                <a:latin typeface="+mn-lt"/>
                <a:ea typeface="+mn-lt"/>
                <a:cs typeface="+mn-lt"/>
              </a:rPr>
              <a:t>2021 and 2022 Transactions:</a:t>
            </a:r>
          </a:p>
          <a:p>
            <a:pPr defTabSz="932688">
              <a:spcAft>
                <a:spcPts val="600"/>
              </a:spcAft>
            </a:pPr>
            <a:endParaRPr lang="en-US" sz="1632" kern="1200">
              <a:solidFill>
                <a:schemeClr val="tx1"/>
              </a:solidFill>
              <a:latin typeface="+mn-lt"/>
              <a:ea typeface="+mn-ea"/>
              <a:cs typeface="+mn-cs"/>
            </a:endParaRPr>
          </a:p>
          <a:p>
            <a:pPr defTabSz="932688">
              <a:spcAft>
                <a:spcPts val="600"/>
              </a:spcAft>
            </a:pPr>
            <a:r>
              <a:rPr lang="en-US" sz="1632" kern="1200">
                <a:solidFill>
                  <a:schemeClr val="tx1"/>
                </a:solidFill>
                <a:latin typeface="+mn-lt"/>
                <a:ea typeface="+mn-lt"/>
                <a:cs typeface="+mn-lt"/>
              </a:rPr>
              <a:t>• Initial low transactions in 2021: less than 10 until August, then 40 in September and October.</a:t>
            </a:r>
            <a:endParaRPr lang="en-US" sz="1632" kern="1200">
              <a:solidFill>
                <a:schemeClr val="tx1"/>
              </a:solidFill>
              <a:latin typeface="+mn-lt"/>
              <a:ea typeface="+mn-ea"/>
              <a:cs typeface="+mn-cs"/>
            </a:endParaRPr>
          </a:p>
          <a:p>
            <a:pPr defTabSz="932688">
              <a:spcAft>
                <a:spcPts val="600"/>
              </a:spcAft>
            </a:pPr>
            <a:r>
              <a:rPr lang="en-US" sz="1632" kern="1200">
                <a:solidFill>
                  <a:schemeClr val="tx1"/>
                </a:solidFill>
                <a:latin typeface="+mn-lt"/>
                <a:ea typeface="+mn-lt"/>
                <a:cs typeface="+mn-lt"/>
              </a:rPr>
              <a:t>• Decline in transactions from December 2021 to February, peaking in April 2022.</a:t>
            </a:r>
            <a:endParaRPr lang="en-US" sz="1632" kern="1200">
              <a:solidFill>
                <a:schemeClr val="tx1"/>
              </a:solidFill>
              <a:latin typeface="+mn-lt"/>
              <a:ea typeface="+mn-ea"/>
              <a:cs typeface="+mn-cs"/>
            </a:endParaRPr>
          </a:p>
          <a:p>
            <a:pPr defTabSz="932688">
              <a:spcAft>
                <a:spcPts val="600"/>
              </a:spcAft>
            </a:pPr>
            <a:r>
              <a:rPr lang="en-US" sz="1632" kern="1200">
                <a:solidFill>
                  <a:schemeClr val="tx1"/>
                </a:solidFill>
                <a:latin typeface="+mn-lt"/>
                <a:ea typeface="+mn-lt"/>
                <a:cs typeface="+mn-lt"/>
              </a:rPr>
              <a:t>• 242 transactions made between February and May 2022, accounting for 65% of total transactions.</a:t>
            </a:r>
            <a:endParaRPr lang="en-US" sz="1632" kern="1200">
              <a:solidFill>
                <a:schemeClr val="tx1"/>
              </a:solidFill>
              <a:latin typeface="+mn-lt"/>
              <a:ea typeface="+mn-ea"/>
              <a:cs typeface="+mn-cs"/>
            </a:endParaRPr>
          </a:p>
          <a:p>
            <a:pPr defTabSz="932688">
              <a:spcAft>
                <a:spcPts val="600"/>
              </a:spcAft>
            </a:pPr>
            <a:r>
              <a:rPr lang="en-US" sz="1632" kern="1200">
                <a:solidFill>
                  <a:schemeClr val="tx1"/>
                </a:solidFill>
                <a:latin typeface="+mn-lt"/>
                <a:ea typeface="+mn-lt"/>
                <a:cs typeface="+mn-lt"/>
              </a:rPr>
              <a:t>• Most transactions spent on groceries, miscellaneous items, and Bills and Fees in March.</a:t>
            </a:r>
            <a:endParaRPr lang="en-US" sz="1600"/>
          </a:p>
        </p:txBody>
      </p:sp>
    </p:spTree>
    <p:extLst>
      <p:ext uri="{BB962C8B-B14F-4D97-AF65-F5344CB8AC3E}">
        <p14:creationId xmlns:p14="http://schemas.microsoft.com/office/powerpoint/2010/main" val="337653263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7281D6-B5CC-108C-E0D1-9CA2344F1D6B}"/>
              </a:ext>
            </a:extLst>
          </p:cNvPr>
          <p:cNvSpPr>
            <a:spLocks noGrp="1"/>
          </p:cNvSpPr>
          <p:nvPr>
            <p:ph type="body" idx="1"/>
          </p:nvPr>
        </p:nvSpPr>
        <p:spPr>
          <a:xfrm>
            <a:off x="617846" y="704619"/>
            <a:ext cx="5157787" cy="823912"/>
          </a:xfrm>
        </p:spPr>
        <p:txBody>
          <a:bodyPr/>
          <a:lstStyle/>
          <a:p>
            <a:r>
              <a:rPr lang="en-US" dirty="0"/>
              <a:t>Merchant categories total purchase during holidays</a:t>
            </a:r>
          </a:p>
        </p:txBody>
      </p:sp>
      <p:pic>
        <p:nvPicPr>
          <p:cNvPr id="7" name="Content Placeholder 6">
            <a:extLst>
              <a:ext uri="{FF2B5EF4-FFF2-40B4-BE49-F238E27FC236}">
                <a16:creationId xmlns:a16="http://schemas.microsoft.com/office/drawing/2014/main" id="{034EE653-7626-6A9E-E0A8-98765A712BEC}"/>
              </a:ext>
            </a:extLst>
          </p:cNvPr>
          <p:cNvPicPr>
            <a:picLocks noGrp="1" noChangeAspect="1"/>
          </p:cNvPicPr>
          <p:nvPr>
            <p:ph sz="half" idx="2"/>
          </p:nvPr>
        </p:nvPicPr>
        <p:blipFill>
          <a:blip r:embed="rId3"/>
          <a:stretch>
            <a:fillRect/>
          </a:stretch>
        </p:blipFill>
        <p:spPr>
          <a:xfrm>
            <a:off x="499479" y="1708878"/>
            <a:ext cx="6234350" cy="4204336"/>
          </a:xfrm>
        </p:spPr>
      </p:pic>
      <p:graphicFrame>
        <p:nvGraphicFramePr>
          <p:cNvPr id="13" name="Content Placeholder 5">
            <a:extLst>
              <a:ext uri="{FF2B5EF4-FFF2-40B4-BE49-F238E27FC236}">
                <a16:creationId xmlns:a16="http://schemas.microsoft.com/office/drawing/2014/main" id="{35F0656B-81E8-B5AB-B2B3-960C8CF5E016}"/>
              </a:ext>
            </a:extLst>
          </p:cNvPr>
          <p:cNvGraphicFramePr>
            <a:graphicFrameLocks noGrp="1"/>
          </p:cNvGraphicFramePr>
          <p:nvPr>
            <p:ph sz="quarter" idx="4"/>
          </p:nvPr>
        </p:nvGraphicFramePr>
        <p:xfrm>
          <a:off x="6749248" y="2283133"/>
          <a:ext cx="5183188" cy="40396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413321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7" name="Content Placeholder 6" descr="A graph with numbers and lines&#10;&#10;Description automatically generated">
            <a:extLst>
              <a:ext uri="{FF2B5EF4-FFF2-40B4-BE49-F238E27FC236}">
                <a16:creationId xmlns:a16="http://schemas.microsoft.com/office/drawing/2014/main" id="{5D50D859-6653-3675-1DE6-DA3DA6C85C86}"/>
              </a:ext>
            </a:extLst>
          </p:cNvPr>
          <p:cNvPicPr>
            <a:picLocks noChangeAspect="1"/>
          </p:cNvPicPr>
          <p:nvPr/>
        </p:nvPicPr>
        <p:blipFill>
          <a:blip r:embed="rId3"/>
          <a:stretch>
            <a:fillRect/>
          </a:stretch>
        </p:blipFill>
        <p:spPr>
          <a:xfrm>
            <a:off x="643467" y="2113532"/>
            <a:ext cx="5438416" cy="3701027"/>
          </a:xfrm>
          <a:prstGeom prst="rect">
            <a:avLst/>
          </a:prstGeom>
        </p:spPr>
      </p:pic>
      <p:sp>
        <p:nvSpPr>
          <p:cNvPr id="6" name="Content Placeholder 5">
            <a:extLst>
              <a:ext uri="{FF2B5EF4-FFF2-40B4-BE49-F238E27FC236}">
                <a16:creationId xmlns:a16="http://schemas.microsoft.com/office/drawing/2014/main" id="{9C71C758-DCBA-5831-11A7-A89EF147B596}"/>
              </a:ext>
            </a:extLst>
          </p:cNvPr>
          <p:cNvSpPr>
            <a:spLocks/>
          </p:cNvSpPr>
          <p:nvPr/>
        </p:nvSpPr>
        <p:spPr>
          <a:xfrm>
            <a:off x="6495560" y="2804408"/>
            <a:ext cx="4419340" cy="2551694"/>
          </a:xfrm>
          <a:prstGeom prst="rect">
            <a:avLst/>
          </a:prstGeom>
        </p:spPr>
        <p:txBody>
          <a:bodyPr vert="horz" lIns="91440" tIns="45720" rIns="91440" bIns="45720" rtlCol="0" anchor="t">
            <a:normAutofit/>
          </a:bodyPr>
          <a:lstStyle/>
          <a:p>
            <a:pPr defTabSz="731520">
              <a:spcAft>
                <a:spcPts val="600"/>
              </a:spcAft>
            </a:pPr>
            <a:r>
              <a:rPr lang="en-US" sz="1280" kern="1200">
                <a:solidFill>
                  <a:schemeClr val="tx1"/>
                </a:solidFill>
                <a:latin typeface="+mn-lt"/>
                <a:ea typeface="+mn-lt"/>
                <a:cs typeface="+mn-lt"/>
              </a:rPr>
              <a:t>Analysis:</a:t>
            </a:r>
          </a:p>
          <a:p>
            <a:pPr defTabSz="731520">
              <a:spcAft>
                <a:spcPts val="600"/>
              </a:spcAft>
            </a:pPr>
            <a:r>
              <a:rPr lang="en-US" sz="1280" kern="1200">
                <a:solidFill>
                  <a:schemeClr val="tx1"/>
                </a:solidFill>
                <a:latin typeface="+mn-lt"/>
                <a:ea typeface="+mn-lt"/>
                <a:cs typeface="+mn-lt"/>
              </a:rPr>
              <a:t>Yearly Trends and Day-of-Week Analysis</a:t>
            </a:r>
            <a:endParaRPr lang="en-US" sz="1280" kern="1200">
              <a:solidFill>
                <a:schemeClr val="tx1"/>
              </a:solidFill>
              <a:latin typeface="+mn-lt"/>
              <a:ea typeface="+mn-ea"/>
              <a:cs typeface="+mn-cs"/>
            </a:endParaRPr>
          </a:p>
          <a:p>
            <a:pPr defTabSz="731520">
              <a:spcAft>
                <a:spcPts val="600"/>
              </a:spcAft>
            </a:pPr>
            <a:r>
              <a:rPr lang="en-US" sz="1280" kern="1200">
                <a:solidFill>
                  <a:schemeClr val="tx1"/>
                </a:solidFill>
                <a:latin typeface="+mn-lt"/>
                <a:ea typeface="+mn-lt"/>
                <a:cs typeface="+mn-lt"/>
              </a:rPr>
              <a:t>Average purchase values vary slightly across years.</a:t>
            </a:r>
            <a:endParaRPr lang="en-US" sz="1280" kern="1200">
              <a:solidFill>
                <a:schemeClr val="tx1"/>
              </a:solidFill>
              <a:latin typeface="+mn-lt"/>
              <a:ea typeface="+mn-ea"/>
              <a:cs typeface="+mn-cs"/>
            </a:endParaRPr>
          </a:p>
          <a:p>
            <a:pPr defTabSz="731520">
              <a:spcAft>
                <a:spcPts val="600"/>
              </a:spcAft>
            </a:pPr>
            <a:r>
              <a:rPr lang="en-US" sz="1280" kern="1200">
                <a:solidFill>
                  <a:schemeClr val="tx1"/>
                </a:solidFill>
                <a:latin typeface="+mn-lt"/>
                <a:ea typeface="+mn-lt"/>
                <a:cs typeface="+mn-lt"/>
              </a:rPr>
              <a:t>2021 showed a noticeable increase in average purchase values, possibly due to changing consumer preferences or economic factors.</a:t>
            </a:r>
            <a:endParaRPr lang="en-US" sz="1280" kern="1200">
              <a:solidFill>
                <a:schemeClr val="tx1"/>
              </a:solidFill>
              <a:latin typeface="+mn-lt"/>
              <a:ea typeface="+mn-ea"/>
              <a:cs typeface="+mn-cs"/>
            </a:endParaRPr>
          </a:p>
          <a:p>
            <a:pPr defTabSz="731520">
              <a:spcAft>
                <a:spcPts val="600"/>
              </a:spcAft>
            </a:pPr>
            <a:r>
              <a:rPr lang="en-US" sz="1280" kern="1200">
                <a:solidFill>
                  <a:schemeClr val="tx1"/>
                </a:solidFill>
                <a:latin typeface="+mn-lt"/>
                <a:ea typeface="+mn-lt"/>
                <a:cs typeface="+mn-lt"/>
              </a:rPr>
              <a:t>Sundays and Saturdays typically have higher average purchase values than weekdays, suggesting weekends are busiest shopping days.</a:t>
            </a:r>
            <a:endParaRPr lang="en-US" sz="1600"/>
          </a:p>
        </p:txBody>
      </p:sp>
      <p:sp>
        <p:nvSpPr>
          <p:cNvPr id="8" name="TextBox 7">
            <a:extLst>
              <a:ext uri="{FF2B5EF4-FFF2-40B4-BE49-F238E27FC236}">
                <a16:creationId xmlns:a16="http://schemas.microsoft.com/office/drawing/2014/main" id="{24E3BD75-2A77-2710-190A-F3F5AC96D64A}"/>
              </a:ext>
            </a:extLst>
          </p:cNvPr>
          <p:cNvSpPr txBox="1"/>
          <p:nvPr/>
        </p:nvSpPr>
        <p:spPr>
          <a:xfrm>
            <a:off x="1010854" y="1640445"/>
            <a:ext cx="3852804" cy="3139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31520">
              <a:spcAft>
                <a:spcPts val="600"/>
              </a:spcAft>
            </a:pPr>
            <a:r>
              <a:rPr lang="en-US" sz="1440" b="1" kern="1200">
                <a:solidFill>
                  <a:schemeClr val="tx1"/>
                </a:solidFill>
                <a:latin typeface="+mn-lt"/>
                <a:ea typeface="+mn-ea"/>
                <a:cs typeface="+mn-cs"/>
              </a:rPr>
              <a:t>Average Purchase Value by Day of week</a:t>
            </a:r>
            <a:endParaRPr lang="en-US" b="1"/>
          </a:p>
        </p:txBody>
      </p:sp>
    </p:spTree>
    <p:extLst>
      <p:ext uri="{BB962C8B-B14F-4D97-AF65-F5344CB8AC3E}">
        <p14:creationId xmlns:p14="http://schemas.microsoft.com/office/powerpoint/2010/main" val="23797833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1EFA7D-E63F-C71C-F39C-CB4C4A278C9D}"/>
              </a:ext>
            </a:extLst>
          </p:cNvPr>
          <p:cNvSpPr>
            <a:spLocks noGrp="1"/>
          </p:cNvSpPr>
          <p:nvPr>
            <p:ph type="body" idx="1"/>
          </p:nvPr>
        </p:nvSpPr>
        <p:spPr>
          <a:xfrm>
            <a:off x="847408" y="522923"/>
            <a:ext cx="5157787" cy="823912"/>
          </a:xfrm>
        </p:spPr>
        <p:txBody>
          <a:bodyPr/>
          <a:lstStyle/>
          <a:p>
            <a:r>
              <a:rPr lang="en-US" dirty="0"/>
              <a:t>High-Value User Purchase</a:t>
            </a:r>
          </a:p>
        </p:txBody>
      </p:sp>
      <p:pic>
        <p:nvPicPr>
          <p:cNvPr id="11" name="Content Placeholder 10" descr="A graph with numbers and letters&#10;&#10;Description automatically generated">
            <a:extLst>
              <a:ext uri="{FF2B5EF4-FFF2-40B4-BE49-F238E27FC236}">
                <a16:creationId xmlns:a16="http://schemas.microsoft.com/office/drawing/2014/main" id="{F9CBEB3C-EEDF-3446-C03E-BA62CB901D0A}"/>
              </a:ext>
            </a:extLst>
          </p:cNvPr>
          <p:cNvPicPr>
            <a:picLocks noGrp="1" noChangeAspect="1"/>
          </p:cNvPicPr>
          <p:nvPr>
            <p:ph sz="quarter" idx="4"/>
          </p:nvPr>
        </p:nvPicPr>
        <p:blipFill>
          <a:blip r:embed="rId3"/>
          <a:stretch>
            <a:fillRect/>
          </a:stretch>
        </p:blipFill>
        <p:spPr>
          <a:xfrm>
            <a:off x="6004560" y="1517910"/>
            <a:ext cx="6036628" cy="4134917"/>
          </a:xfrm>
        </p:spPr>
      </p:pic>
      <p:pic>
        <p:nvPicPr>
          <p:cNvPr id="10" name="Content Placeholder 9" descr="A graph of blue bars with white text&#10;&#10;Description automatically generated">
            <a:extLst>
              <a:ext uri="{FF2B5EF4-FFF2-40B4-BE49-F238E27FC236}">
                <a16:creationId xmlns:a16="http://schemas.microsoft.com/office/drawing/2014/main" id="{1B7EB446-3089-50F4-46AC-AFD83C1684C9}"/>
              </a:ext>
            </a:extLst>
          </p:cNvPr>
          <p:cNvPicPr>
            <a:picLocks noGrp="1" noChangeAspect="1"/>
          </p:cNvPicPr>
          <p:nvPr>
            <p:ph sz="half" idx="2"/>
          </p:nvPr>
        </p:nvPicPr>
        <p:blipFill>
          <a:blip r:embed="rId4"/>
          <a:stretch>
            <a:fillRect/>
          </a:stretch>
        </p:blipFill>
        <p:spPr>
          <a:xfrm>
            <a:off x="291148" y="1516824"/>
            <a:ext cx="5714047" cy="4114229"/>
          </a:xfrm>
        </p:spPr>
      </p:pic>
    </p:spTree>
    <p:extLst>
      <p:ext uri="{BB962C8B-B14F-4D97-AF65-F5344CB8AC3E}">
        <p14:creationId xmlns:p14="http://schemas.microsoft.com/office/powerpoint/2010/main" val="5337773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982</Words>
  <Application>Microsoft Macintosh PowerPoint</Application>
  <PresentationFormat>Widescreen</PresentationFormat>
  <Paragraphs>105</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Calibri</vt:lpstr>
      <vt:lpstr>Wingdings</vt:lpstr>
      <vt:lpstr>office theme</vt:lpstr>
      <vt:lpstr>DATA ALPHAs </vt:lpstr>
      <vt:lpstr>AGENDA</vt:lpstr>
      <vt:lpstr>INTRODUCTION</vt:lpstr>
      <vt:lpstr>DATA HANDLING </vt:lpstr>
      <vt:lpstr>GRAPHS </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ngcobo.zamokuhle17@gmail.com</cp:lastModifiedBy>
  <cp:revision>385</cp:revision>
  <dcterms:created xsi:type="dcterms:W3CDTF">2024-05-03T09:36:57Z</dcterms:created>
  <dcterms:modified xsi:type="dcterms:W3CDTF">2024-05-03T13:39:24Z</dcterms:modified>
</cp:coreProperties>
</file>