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16">
          <p15:clr>
            <a:srgbClr val="747775"/>
          </p15:clr>
        </p15:guide>
        <p15:guide id="2" orient="horz" pos="508">
          <p15:clr>
            <a:srgbClr val="747775"/>
          </p15:clr>
        </p15:guide>
        <p15:guide id="3" orient="horz" pos="972">
          <p15:clr>
            <a:srgbClr val="747775"/>
          </p15:clr>
        </p15:guide>
        <p15:guide id="4" pos="7416">
          <p15:clr>
            <a:srgbClr val="747775"/>
          </p15:clr>
        </p15:guide>
        <p15:guide id="5" orient="horz" pos="41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
        <p:guide pos="508" orient="horz"/>
        <p:guide pos="972" orient="horz"/>
        <p:guide pos="7416"/>
        <p:guide pos="41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c610d867a_3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c610d867a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ECECEC"/>
                </a:solidFill>
                <a:highlight>
                  <a:srgbClr val="212121"/>
                </a:highlight>
              </a:rPr>
              <a:t>This graph looks at the sharp decline in sales from 2014, possibly due to temperature increases and other factors.</a:t>
            </a:r>
            <a:endParaRPr>
              <a:solidFill>
                <a:srgbClr val="ECECEC"/>
              </a:solidFill>
              <a:highlight>
                <a:srgbClr val="212121"/>
              </a:highlight>
            </a:endParaRPr>
          </a:p>
          <a:p>
            <a:pPr indent="0" lvl="0" marL="0" rtl="0" algn="l">
              <a:lnSpc>
                <a:spcPct val="115000"/>
              </a:lnSpc>
              <a:spcBef>
                <a:spcPts val="0"/>
              </a:spcBef>
              <a:spcAft>
                <a:spcPts val="0"/>
              </a:spcAft>
              <a:buNone/>
            </a:pPr>
            <a:r>
              <a:rPr b="1" lang="en-US">
                <a:solidFill>
                  <a:srgbClr val="ECECEC"/>
                </a:solidFill>
                <a:highlight>
                  <a:srgbClr val="212121"/>
                </a:highlight>
              </a:rPr>
              <a:t>Insight</a:t>
            </a:r>
            <a:r>
              <a:rPr lang="en-US">
                <a:solidFill>
                  <a:srgbClr val="ECECEC"/>
                </a:solidFill>
                <a:highlight>
                  <a:srgbClr val="212121"/>
                </a:highlight>
              </a:rPr>
              <a:t>: A significant temperature rise might have contributed to decreased sales, suggesting that external factors like weather can impact customer behavior.</a:t>
            </a:r>
            <a:endParaRPr>
              <a:solidFill>
                <a:srgbClr val="ECECEC"/>
              </a:solidFill>
              <a:highlight>
                <a:srgbClr val="212121"/>
              </a:highlight>
            </a:endParaRPr>
          </a:p>
          <a:p>
            <a:pPr indent="0" lvl="0" marL="0" rtl="0" algn="l">
              <a:lnSpc>
                <a:spcPct val="115000"/>
              </a:lnSpc>
              <a:spcBef>
                <a:spcPts val="0"/>
              </a:spcBef>
              <a:spcAft>
                <a:spcPts val="0"/>
              </a:spcAft>
              <a:buNone/>
            </a:pPr>
            <a:r>
              <a:t/>
            </a:r>
            <a:endParaRPr>
              <a:solidFill>
                <a:srgbClr val="ECECEC"/>
              </a:solidFill>
              <a:highlight>
                <a:srgbClr val="212121"/>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This graph compares sales volumes during school breaks to regular periods.</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ECECEC"/>
                </a:solidFill>
                <a:highlight>
                  <a:srgbClr val="212121"/>
                </a:highlight>
              </a:rPr>
              <a:t>Insight</a:t>
            </a:r>
            <a:r>
              <a:rPr lang="en-US">
                <a:solidFill>
                  <a:srgbClr val="ECECEC"/>
                </a:solidFill>
                <a:highlight>
                  <a:srgbClr val="212121"/>
                </a:highlight>
              </a:rPr>
              <a:t>: If sales drop during school breaks, it might indicate that the customer base includes many families or students.</a:t>
            </a:r>
            <a:endParaRPr>
              <a:solidFill>
                <a:srgbClr val="ECECEC"/>
              </a:solidFill>
              <a:highlight>
                <a:srgbClr val="212121"/>
              </a:highlight>
            </a:endParaRPr>
          </a:p>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c610d867a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c610d867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This graph explores how temperature fluctuations impact sales.</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ECECEC"/>
                </a:solidFill>
                <a:highlight>
                  <a:srgbClr val="212121"/>
                </a:highlight>
              </a:rPr>
              <a:t>Insight</a:t>
            </a:r>
            <a:r>
              <a:rPr lang="en-US">
                <a:solidFill>
                  <a:srgbClr val="ECECEC"/>
                </a:solidFill>
                <a:highlight>
                  <a:srgbClr val="212121"/>
                </a:highlight>
              </a:rPr>
              <a:t>: A weak negative correlation suggests that extremely high or low temperatures might slightly reduce sales.</a:t>
            </a:r>
            <a:endParaRPr>
              <a:solidFill>
                <a:srgbClr val="ECECEC"/>
              </a:solidFill>
              <a:highlight>
                <a:srgbClr val="212121"/>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c610d867a_3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c610d867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ECECEC"/>
                </a:solidFill>
                <a:highlight>
                  <a:srgbClr val="212121"/>
                </a:highlight>
              </a:rPr>
              <a:t>This graph compares sales volumes between indoor and outdoor seating.</a:t>
            </a:r>
            <a:endParaRPr>
              <a:solidFill>
                <a:srgbClr val="ECECEC"/>
              </a:solidFill>
              <a:highlight>
                <a:srgbClr val="212121"/>
              </a:highlight>
            </a:endParaRPr>
          </a:p>
          <a:p>
            <a:pPr indent="0" lvl="0" marL="0" rtl="0" algn="l">
              <a:lnSpc>
                <a:spcPct val="115000"/>
              </a:lnSpc>
              <a:spcBef>
                <a:spcPts val="0"/>
              </a:spcBef>
              <a:spcAft>
                <a:spcPts val="0"/>
              </a:spcAft>
              <a:buNone/>
            </a:pPr>
            <a:r>
              <a:rPr b="1" lang="en-US">
                <a:solidFill>
                  <a:srgbClr val="ECECEC"/>
                </a:solidFill>
                <a:highlight>
                  <a:srgbClr val="212121"/>
                </a:highlight>
              </a:rPr>
              <a:t>Insight</a:t>
            </a:r>
            <a:r>
              <a:rPr lang="en-US">
                <a:solidFill>
                  <a:srgbClr val="ECECEC"/>
                </a:solidFill>
                <a:highlight>
                  <a:srgbClr val="212121"/>
                </a:highlight>
              </a:rPr>
              <a:t>: Higher sales for outdoor seating suggest a preference for outdoor dining.</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ECECEC"/>
              </a:solidFill>
              <a:highlight>
                <a:srgbClr val="212121"/>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c610d867a_3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c610d867a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c3a54110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c3a54110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c86d534b5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c86d534b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lt1"/>
                </a:solidFill>
                <a:highlight>
                  <a:schemeClr val="dk1"/>
                </a:highlight>
              </a:rPr>
              <a:t>This graph shows how many units of each item were sold on average each year. Identifying trends in the average quantity can help determine if certain items are becoming more or less popular over time.</a:t>
            </a:r>
            <a:endParaRPr>
              <a:solidFill>
                <a:schemeClr val="lt1"/>
              </a:solidFill>
              <a:highlight>
                <a:schemeClr val="dk1"/>
              </a:highlight>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highlight>
                  <a:schemeClr val="dk1"/>
                </a:highlight>
              </a:rPr>
              <a:t>If the average quantity of a particular item is increasing, it indicates growing popularity. Conversely, a declining trend might suggest that the item is losing favor among customers.</a:t>
            </a:r>
            <a:endParaRPr>
              <a:solidFill>
                <a:schemeClr val="lt1"/>
              </a:solidFill>
              <a:highlight>
                <a:schemeClr val="dk1"/>
              </a:highlight>
            </a:endParaRPr>
          </a:p>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This graph shows daily sales patterns. It helps identify peak days and low days, which can inform staffing and inventory decisions.</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If certain days consistently show higher sales, those days may benefit from additional staffing and promotions. Low sales days could be targeted for special deals to increase foot traffic.</a:t>
            </a:r>
            <a:endParaRPr>
              <a:solidFill>
                <a:srgbClr val="ECECEC"/>
              </a:solidFill>
              <a:highlight>
                <a:srgbClr val="212121"/>
              </a:highlight>
            </a:endParaRPr>
          </a:p>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This graph shows how sales of different items vary by season. It can help identify which items are more popular in specific seasons.</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Items that sell well in particular seasons can be featured more prominently during those times. For example, hot beverages may be more popular in winter, while cold drinks and lighter meals might sell better in summer.</a:t>
            </a:r>
            <a:endParaRPr>
              <a:solidFill>
                <a:srgbClr val="ECECEC"/>
              </a:solidFill>
              <a:highlight>
                <a:srgbClr val="212121"/>
              </a:highlight>
            </a:endParaRPr>
          </a:p>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This graph tracks the price changes of different items over time.</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ECECEC"/>
                </a:solidFill>
                <a:highlight>
                  <a:srgbClr val="212121"/>
                </a:highlight>
              </a:rPr>
              <a:t>Insight</a:t>
            </a:r>
            <a:r>
              <a:rPr lang="en-US">
                <a:solidFill>
                  <a:srgbClr val="ECECEC"/>
                </a:solidFill>
                <a:highlight>
                  <a:srgbClr val="212121"/>
                </a:highlight>
              </a:rPr>
              <a:t>: Identifying periods when prices peaked or dropped can help understand the impact on sales volumes.</a:t>
            </a:r>
            <a:endParaRPr>
              <a:solidFill>
                <a:srgbClr val="ECECEC"/>
              </a:solidFill>
              <a:highlight>
                <a:srgbClr val="212121"/>
              </a:highlight>
            </a:endParaRPr>
          </a:p>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c610d867a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c610d867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ECECEC"/>
                </a:solidFill>
                <a:highlight>
                  <a:srgbClr val="212121"/>
                </a:highlight>
              </a:rPr>
              <a:t>This graph examines how changes in price affect the number of items sold.</a:t>
            </a:r>
            <a:endParaRPr>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rPr b="1" lang="en-US">
                <a:solidFill>
                  <a:srgbClr val="ECECEC"/>
                </a:solidFill>
                <a:highlight>
                  <a:srgbClr val="212121"/>
                </a:highlight>
              </a:rPr>
              <a:t>Insight</a:t>
            </a:r>
            <a:r>
              <a:rPr lang="en-US">
                <a:solidFill>
                  <a:srgbClr val="ECECEC"/>
                </a:solidFill>
                <a:highlight>
                  <a:srgbClr val="212121"/>
                </a:highlight>
              </a:rPr>
              <a:t>: A weak correlation suggests that other factors, such as customer preferences or external events, might have a stronger impact on sales than price changes.</a:t>
            </a:r>
            <a:endParaRPr>
              <a:solidFill>
                <a:srgbClr val="ECECEC"/>
              </a:solidFill>
              <a:highlight>
                <a:srgbClr val="212121"/>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12648" y="557783"/>
            <a:ext cx="10969752" cy="31308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12648" y="3902206"/>
            <a:ext cx="10969752" cy="2240529"/>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SzPts val="2000"/>
              <a:buNone/>
              <a:defRPr sz="20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4077733" y="-1361929"/>
            <a:ext cx="4036534" cy="10972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330416" y="1952268"/>
            <a:ext cx="5643420" cy="285445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658088" y="-487656"/>
            <a:ext cx="5643420"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4"/>
          <p:cNvSpPr txBox="1"/>
          <p:nvPr>
            <p:ph type="title"/>
          </p:nvPr>
        </p:nvSpPr>
        <p:spPr>
          <a:xfrm>
            <a:off x="609600" y="365125"/>
            <a:ext cx="10745788"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609600" y="1895096"/>
            <a:ext cx="538797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0"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4"/>
          <p:cNvSpPr txBox="1"/>
          <p:nvPr>
            <p:ph idx="2" type="body"/>
          </p:nvPr>
        </p:nvSpPr>
        <p:spPr>
          <a:xfrm>
            <a:off x="609600" y="2842211"/>
            <a:ext cx="5387975" cy="33474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3" type="body"/>
          </p:nvPr>
        </p:nvSpPr>
        <p:spPr>
          <a:xfrm>
            <a:off x="6167890" y="1895096"/>
            <a:ext cx="541451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0"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4"/>
          <p:cNvSpPr txBox="1"/>
          <p:nvPr>
            <p:ph idx="4" type="body"/>
          </p:nvPr>
        </p:nvSpPr>
        <p:spPr>
          <a:xfrm>
            <a:off x="6167890" y="2842211"/>
            <a:ext cx="5414510" cy="33474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 name="Shape 34"/>
        <p:cNvGrpSpPr/>
        <p:nvPr/>
      </p:nvGrpSpPr>
      <p:grpSpPr>
        <a:xfrm>
          <a:off x="0" y="0"/>
          <a:ext cx="0" cy="0"/>
          <a:chOff x="0" y="0"/>
          <a:chExt cx="0" cy="0"/>
        </a:xfrm>
      </p:grpSpPr>
      <p:sp>
        <p:nvSpPr>
          <p:cNvPr id="35" name="Google Shape;35;p5"/>
          <p:cNvSpPr txBox="1"/>
          <p:nvPr>
            <p:ph type="title"/>
          </p:nvPr>
        </p:nvSpPr>
        <p:spPr>
          <a:xfrm>
            <a:off x="612649" y="457199"/>
            <a:ext cx="4970822" cy="26674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p:nvPr>
            <p:ph idx="2" type="pic"/>
          </p:nvPr>
        </p:nvSpPr>
        <p:spPr>
          <a:xfrm>
            <a:off x="6096000" y="457199"/>
            <a:ext cx="5483352" cy="5403851"/>
          </a:xfrm>
          <a:prstGeom prst="rect">
            <a:avLst/>
          </a:prstGeom>
          <a:noFill/>
          <a:ln>
            <a:noFill/>
          </a:ln>
        </p:spPr>
      </p:sp>
      <p:sp>
        <p:nvSpPr>
          <p:cNvPr id="37" name="Google Shape;37;p5"/>
          <p:cNvSpPr txBox="1"/>
          <p:nvPr>
            <p:ph idx="1" type="body"/>
          </p:nvPr>
        </p:nvSpPr>
        <p:spPr>
          <a:xfrm>
            <a:off x="612649" y="3322708"/>
            <a:ext cx="4970822" cy="254628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sz="18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8" name="Google Shape;38;p5"/>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609600" y="2081369"/>
            <a:ext cx="5410200" cy="409559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6172202" y="2081369"/>
            <a:ext cx="5410200" cy="409559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228600" lvl="1" marL="914400" algn="l">
              <a:lnSpc>
                <a:spcPct val="110000"/>
              </a:lnSpc>
              <a:spcBef>
                <a:spcPts val="500"/>
              </a:spcBef>
              <a:spcAft>
                <a:spcPts val="0"/>
              </a:spcAft>
              <a:buSzPts val="1800"/>
              <a:buNone/>
              <a:defRPr/>
            </a:lvl2pPr>
            <a:lvl3pPr indent="-228600" lvl="2" marL="1371600" algn="l">
              <a:lnSpc>
                <a:spcPct val="110000"/>
              </a:lnSpc>
              <a:spcBef>
                <a:spcPts val="500"/>
              </a:spcBef>
              <a:spcAft>
                <a:spcPts val="0"/>
              </a:spcAft>
              <a:buSzPts val="1800"/>
              <a:buNone/>
              <a:defRPr/>
            </a:lvl3pPr>
            <a:lvl4pPr indent="-228600" lvl="3" marL="1828800" algn="l">
              <a:lnSpc>
                <a:spcPct val="110000"/>
              </a:lnSpc>
              <a:spcBef>
                <a:spcPts val="500"/>
              </a:spcBef>
              <a:spcAft>
                <a:spcPts val="0"/>
              </a:spcAft>
              <a:buSzPts val="1800"/>
              <a:buNone/>
              <a:defRPr/>
            </a:lvl4pPr>
            <a:lvl5pPr indent="-228600" lvl="4" marL="2286000" algn="l">
              <a:lnSpc>
                <a:spcPct val="11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7"/>
          <p:cNvSpPr txBox="1"/>
          <p:nvPr>
            <p:ph type="title"/>
          </p:nvPr>
        </p:nvSpPr>
        <p:spPr>
          <a:xfrm>
            <a:off x="612648" y="557784"/>
            <a:ext cx="10969752" cy="314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612648" y="3902207"/>
            <a:ext cx="10969752" cy="218744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000"/>
              <a:buNone/>
              <a:defRPr sz="2000">
                <a:solidFill>
                  <a:schemeClr val="dk1"/>
                </a:solidFill>
              </a:defRPr>
            </a:lvl1pPr>
            <a:lvl2pPr indent="-228600" lvl="1" marL="914400" algn="l">
              <a:lnSpc>
                <a:spcPct val="110000"/>
              </a:lnSpc>
              <a:spcBef>
                <a:spcPts val="500"/>
              </a:spcBef>
              <a:spcAft>
                <a:spcPts val="0"/>
              </a:spcAft>
              <a:buSzPts val="2000"/>
              <a:buNone/>
              <a:defRPr sz="2000">
                <a:solidFill>
                  <a:srgbClr val="8B8B8B"/>
                </a:solidFill>
              </a:defRPr>
            </a:lvl2pPr>
            <a:lvl3pPr indent="-228600" lvl="2" marL="1371600" algn="l">
              <a:lnSpc>
                <a:spcPct val="110000"/>
              </a:lnSpc>
              <a:spcBef>
                <a:spcPts val="500"/>
              </a:spcBef>
              <a:spcAft>
                <a:spcPts val="0"/>
              </a:spcAft>
              <a:buSzPts val="1800"/>
              <a:buNone/>
              <a:defRPr sz="1800">
                <a:solidFill>
                  <a:srgbClr val="8B8B8B"/>
                </a:solidFill>
              </a:defRPr>
            </a:lvl3pPr>
            <a:lvl4pPr indent="-228600" lvl="3" marL="1828800" algn="l">
              <a:lnSpc>
                <a:spcPct val="110000"/>
              </a:lnSpc>
              <a:spcBef>
                <a:spcPts val="500"/>
              </a:spcBef>
              <a:spcAft>
                <a:spcPts val="0"/>
              </a:spcAft>
              <a:buSzPts val="1600"/>
              <a:buNone/>
              <a:defRPr sz="1600">
                <a:solidFill>
                  <a:srgbClr val="8B8B8B"/>
                </a:solidFill>
              </a:defRPr>
            </a:lvl4pPr>
            <a:lvl5pPr indent="-228600" lvl="4" marL="2286000" algn="l">
              <a:lnSpc>
                <a:spcPct val="110000"/>
              </a:lnSpc>
              <a:spcBef>
                <a:spcPts val="500"/>
              </a:spcBef>
              <a:spcAft>
                <a:spcPts val="0"/>
              </a:spcAft>
              <a:buSzPts val="1600"/>
              <a:buNone/>
              <a:defRPr sz="1600">
                <a:solidFill>
                  <a:srgbClr val="8B8B8B"/>
                </a:solidFill>
              </a:defRPr>
            </a:lvl5pPr>
            <a:lvl6pPr indent="-228600" lvl="5" marL="2743200" algn="l">
              <a:lnSpc>
                <a:spcPct val="90000"/>
              </a:lnSpc>
              <a:spcBef>
                <a:spcPts val="500"/>
              </a:spcBef>
              <a:spcAft>
                <a:spcPts val="0"/>
              </a:spcAft>
              <a:buClr>
                <a:srgbClr val="8B8B8B"/>
              </a:buClr>
              <a:buSzPts val="1600"/>
              <a:buNone/>
              <a:defRPr sz="1600">
                <a:solidFill>
                  <a:srgbClr val="8B8B8B"/>
                </a:solidFill>
              </a:defRPr>
            </a:lvl6pPr>
            <a:lvl7pPr indent="-228600" lvl="6" marL="3200400" algn="l">
              <a:lnSpc>
                <a:spcPct val="90000"/>
              </a:lnSpc>
              <a:spcBef>
                <a:spcPts val="500"/>
              </a:spcBef>
              <a:spcAft>
                <a:spcPts val="0"/>
              </a:spcAft>
              <a:buClr>
                <a:srgbClr val="8B8B8B"/>
              </a:buClr>
              <a:buSzPts val="1600"/>
              <a:buNone/>
              <a:defRPr sz="1600">
                <a:solidFill>
                  <a:srgbClr val="8B8B8B"/>
                </a:solidFill>
              </a:defRPr>
            </a:lvl7pPr>
            <a:lvl8pPr indent="-228600" lvl="7" marL="3657600" algn="l">
              <a:lnSpc>
                <a:spcPct val="90000"/>
              </a:lnSpc>
              <a:spcBef>
                <a:spcPts val="500"/>
              </a:spcBef>
              <a:spcAft>
                <a:spcPts val="0"/>
              </a:spcAft>
              <a:buClr>
                <a:srgbClr val="8B8B8B"/>
              </a:buClr>
              <a:buSzPts val="1600"/>
              <a:buNone/>
              <a:defRPr sz="1600">
                <a:solidFill>
                  <a:srgbClr val="8B8B8B"/>
                </a:solidFill>
              </a:defRPr>
            </a:lvl8pPr>
            <a:lvl9pPr indent="-228600" lvl="8" marL="4114800" algn="l">
              <a:lnSpc>
                <a:spcPct val="90000"/>
              </a:lnSpc>
              <a:spcBef>
                <a:spcPts val="500"/>
              </a:spcBef>
              <a:spcAft>
                <a:spcPts val="0"/>
              </a:spcAft>
              <a:buClr>
                <a:srgbClr val="8B8B8B"/>
              </a:buClr>
              <a:buSzPts val="1600"/>
              <a:buNone/>
              <a:defRPr sz="1600">
                <a:solidFill>
                  <a:srgbClr val="8B8B8B"/>
                </a:solidFill>
              </a:defRPr>
            </a:lvl9pPr>
          </a:lstStyle>
          <a:p/>
        </p:txBody>
      </p:sp>
      <p:sp>
        <p:nvSpPr>
          <p:cNvPr id="51" name="Google Shape;51;p7"/>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12649" y="457199"/>
            <a:ext cx="4970822" cy="266020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6096000" y="457200"/>
            <a:ext cx="5483352" cy="574400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800"/>
              <a:buNone/>
              <a:defRPr sz="2800"/>
            </a:lvl1pPr>
            <a:lvl2pPr indent="-228600" lvl="1" marL="914400" algn="l">
              <a:lnSpc>
                <a:spcPct val="110000"/>
              </a:lnSpc>
              <a:spcBef>
                <a:spcPts val="500"/>
              </a:spcBef>
              <a:spcAft>
                <a:spcPts val="0"/>
              </a:spcAft>
              <a:buSzPts val="2400"/>
              <a:buNone/>
              <a:defRPr sz="2400"/>
            </a:lvl2pPr>
            <a:lvl3pPr indent="-228600" lvl="2" marL="1371600" algn="l">
              <a:lnSpc>
                <a:spcPct val="110000"/>
              </a:lnSpc>
              <a:spcBef>
                <a:spcPts val="500"/>
              </a:spcBef>
              <a:spcAft>
                <a:spcPts val="0"/>
              </a:spcAft>
              <a:buSzPts val="2000"/>
              <a:buNone/>
              <a:defRPr sz="2000"/>
            </a:lvl3pPr>
            <a:lvl4pPr indent="-228600" lvl="3" marL="1828800" algn="l">
              <a:lnSpc>
                <a:spcPct val="110000"/>
              </a:lnSpc>
              <a:spcBef>
                <a:spcPts val="500"/>
              </a:spcBef>
              <a:spcAft>
                <a:spcPts val="0"/>
              </a:spcAft>
              <a:buSzPts val="1800"/>
              <a:buNone/>
              <a:defRPr sz="1800"/>
            </a:lvl4pPr>
            <a:lvl5pPr indent="-228600" lvl="4" marL="2286000" algn="l">
              <a:lnSpc>
                <a:spcPct val="110000"/>
              </a:lnSpc>
              <a:spcBef>
                <a:spcPts val="500"/>
              </a:spcBef>
              <a:spcAft>
                <a:spcPts val="0"/>
              </a:spcAft>
              <a:buSzPts val="1800"/>
              <a:buNone/>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612649" y="3329989"/>
            <a:ext cx="4970822" cy="287121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000"/>
              <a:buNone/>
              <a:defRPr sz="20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0" y="0"/>
            <a:ext cx="12192001" cy="6858000"/>
          </a:xfrm>
          <a:prstGeom prst="rect">
            <a:avLst/>
          </a:prstGeom>
          <a:solidFill>
            <a:srgbClr val="AEAEAE">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7" name="Google Shape;7;p1"/>
          <p:cNvSpPr/>
          <p:nvPr/>
        </p:nvSpPr>
        <p:spPr>
          <a:xfrm>
            <a:off x="-1" y="232968"/>
            <a:ext cx="9560477" cy="6625032"/>
          </a:xfrm>
          <a:custGeom>
            <a:rect b="b" l="l" r="r" t="t"/>
            <a:pathLst>
              <a:path extrusionOk="0" h="6858000" w="9263816">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 name="Google Shape;8;p1"/>
          <p:cNvSpPr txBox="1"/>
          <p:nvPr>
            <p:ph type="title"/>
          </p:nvPr>
        </p:nvSpPr>
        <p:spPr>
          <a:xfrm>
            <a:off x="609600" y="557784"/>
            <a:ext cx="10972800" cy="13255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609600" y="2106204"/>
            <a:ext cx="10972800" cy="403653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accent5"/>
              </a:buClr>
              <a:buSzPts val="2000"/>
              <a:buFont typeface="Avenir"/>
              <a:buNone/>
              <a:defRPr b="0" i="0" sz="2000" u="none" cap="none" strike="noStrike">
                <a:solidFill>
                  <a:schemeClr val="dk1"/>
                </a:solidFill>
                <a:latin typeface="Avenir"/>
                <a:ea typeface="Avenir"/>
                <a:cs typeface="Avenir"/>
                <a:sym typeface="Avenir"/>
              </a:defRPr>
            </a:lvl1pPr>
            <a:lvl2pPr indent="-228600" lvl="1" marL="914400" marR="0" rtl="0" algn="l">
              <a:lnSpc>
                <a:spcPct val="110000"/>
              </a:lnSpc>
              <a:spcBef>
                <a:spcPts val="500"/>
              </a:spcBef>
              <a:spcAft>
                <a:spcPts val="0"/>
              </a:spcAft>
              <a:buClr>
                <a:schemeClr val="accent5"/>
              </a:buClr>
              <a:buSzPts val="1800"/>
              <a:buFont typeface="Avenir"/>
              <a:buNone/>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accent5"/>
              </a:buClr>
              <a:buSzPts val="1600"/>
              <a:buFont typeface="Avenir"/>
              <a:buNone/>
              <a:defRPr b="0" i="0" sz="1600" u="none" cap="none" strike="noStrike">
                <a:solidFill>
                  <a:schemeClr val="dk1"/>
                </a:solidFill>
                <a:latin typeface="Avenir"/>
                <a:ea typeface="Avenir"/>
                <a:cs typeface="Avenir"/>
                <a:sym typeface="Avenir"/>
              </a:defRPr>
            </a:lvl3pPr>
            <a:lvl4pPr indent="-228600" lvl="3" marL="1828800" marR="0" rtl="0" algn="l">
              <a:lnSpc>
                <a:spcPct val="110000"/>
              </a:lnSpc>
              <a:spcBef>
                <a:spcPts val="500"/>
              </a:spcBef>
              <a:spcAft>
                <a:spcPts val="0"/>
              </a:spcAft>
              <a:buClr>
                <a:schemeClr val="accent5"/>
              </a:buClr>
              <a:buSzPts val="1400"/>
              <a:buFont typeface="Avenir"/>
              <a:buNone/>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accent5"/>
              </a:buClr>
              <a:buSzPts val="1400"/>
              <a:buFont typeface="Avenir"/>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0" type="dt"/>
          </p:nvPr>
        </p:nvSpPr>
        <p:spPr>
          <a:xfrm>
            <a:off x="6096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2" name="Google Shape;12;p1"/>
          <p:cNvSpPr txBox="1"/>
          <p:nvPr>
            <p:ph idx="12" type="sldNum"/>
          </p:nvPr>
        </p:nvSpPr>
        <p:spPr>
          <a:xfrm>
            <a:off x="10134600" y="6356350"/>
            <a:ext cx="1447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dk1"/>
                </a:solidFill>
                <a:latin typeface="Avenir"/>
                <a:ea typeface="Avenir"/>
                <a:cs typeface="Avenir"/>
                <a:sym typeface="Avenir"/>
              </a:defRPr>
            </a:lvl1pPr>
            <a:lvl2pPr indent="0" lvl="1" marL="0" marR="0" rtl="0" algn="r">
              <a:spcBef>
                <a:spcPts val="0"/>
              </a:spcBef>
              <a:buNone/>
              <a:defRPr b="0" i="0" sz="800" u="none" cap="none" strike="noStrike">
                <a:solidFill>
                  <a:schemeClr val="dk1"/>
                </a:solidFill>
                <a:latin typeface="Avenir"/>
                <a:ea typeface="Avenir"/>
                <a:cs typeface="Avenir"/>
                <a:sym typeface="Avenir"/>
              </a:defRPr>
            </a:lvl2pPr>
            <a:lvl3pPr indent="0" lvl="2" marL="0" marR="0" rtl="0" algn="r">
              <a:spcBef>
                <a:spcPts val="0"/>
              </a:spcBef>
              <a:buNone/>
              <a:defRPr b="0" i="0" sz="800" u="none" cap="none" strike="noStrike">
                <a:solidFill>
                  <a:schemeClr val="dk1"/>
                </a:solidFill>
                <a:latin typeface="Avenir"/>
                <a:ea typeface="Avenir"/>
                <a:cs typeface="Avenir"/>
                <a:sym typeface="Avenir"/>
              </a:defRPr>
            </a:lvl3pPr>
            <a:lvl4pPr indent="0" lvl="3" marL="0" marR="0" rtl="0" algn="r">
              <a:spcBef>
                <a:spcPts val="0"/>
              </a:spcBef>
              <a:buNone/>
              <a:defRPr b="0" i="0" sz="800" u="none" cap="none" strike="noStrike">
                <a:solidFill>
                  <a:schemeClr val="dk1"/>
                </a:solidFill>
                <a:latin typeface="Avenir"/>
                <a:ea typeface="Avenir"/>
                <a:cs typeface="Avenir"/>
                <a:sym typeface="Avenir"/>
              </a:defRPr>
            </a:lvl4pPr>
            <a:lvl5pPr indent="0" lvl="4" marL="0" marR="0" rtl="0" algn="r">
              <a:spcBef>
                <a:spcPts val="0"/>
              </a:spcBef>
              <a:buNone/>
              <a:defRPr b="0" i="0" sz="800" u="none" cap="none" strike="noStrike">
                <a:solidFill>
                  <a:schemeClr val="dk1"/>
                </a:solidFill>
                <a:latin typeface="Avenir"/>
                <a:ea typeface="Avenir"/>
                <a:cs typeface="Avenir"/>
                <a:sym typeface="Avenir"/>
              </a:defRPr>
            </a:lvl5pPr>
            <a:lvl6pPr indent="0" lvl="5" marL="0" marR="0" rtl="0" algn="r">
              <a:spcBef>
                <a:spcPts val="0"/>
              </a:spcBef>
              <a:buNone/>
              <a:defRPr b="0" i="0" sz="800" u="none" cap="none" strike="noStrike">
                <a:solidFill>
                  <a:schemeClr val="dk1"/>
                </a:solidFill>
                <a:latin typeface="Avenir"/>
                <a:ea typeface="Avenir"/>
                <a:cs typeface="Avenir"/>
                <a:sym typeface="Avenir"/>
              </a:defRPr>
            </a:lvl6pPr>
            <a:lvl7pPr indent="0" lvl="6" marL="0" marR="0" rtl="0" algn="r">
              <a:spcBef>
                <a:spcPts val="0"/>
              </a:spcBef>
              <a:buNone/>
              <a:defRPr b="0" i="0" sz="800" u="none" cap="none" strike="noStrike">
                <a:solidFill>
                  <a:schemeClr val="dk1"/>
                </a:solidFill>
                <a:latin typeface="Avenir"/>
                <a:ea typeface="Avenir"/>
                <a:cs typeface="Avenir"/>
                <a:sym typeface="Avenir"/>
              </a:defRPr>
            </a:lvl7pPr>
            <a:lvl8pPr indent="0" lvl="7" marL="0" marR="0" rtl="0" algn="r">
              <a:spcBef>
                <a:spcPts val="0"/>
              </a:spcBef>
              <a:buNone/>
              <a:defRPr b="0" i="0" sz="800" u="none" cap="none" strike="noStrike">
                <a:solidFill>
                  <a:schemeClr val="dk1"/>
                </a:solidFill>
                <a:latin typeface="Avenir"/>
                <a:ea typeface="Avenir"/>
                <a:cs typeface="Avenir"/>
                <a:sym typeface="Avenir"/>
              </a:defRPr>
            </a:lvl8pPr>
            <a:lvl9pPr indent="0" lvl="8" marL="0" marR="0" rtl="0" algn="r">
              <a:spcBef>
                <a:spcPts val="0"/>
              </a:spcBef>
              <a:buNone/>
              <a:defRPr b="0" i="0" sz="8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p:nvPr/>
        </p:nvSpPr>
        <p:spPr>
          <a:xfrm>
            <a:off x="0" y="0"/>
            <a:ext cx="12188952"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7" name="Google Shape;87;p13"/>
          <p:cNvSpPr/>
          <p:nvPr/>
        </p:nvSpPr>
        <p:spPr>
          <a:xfrm>
            <a:off x="0" y="0"/>
            <a:ext cx="12192001" cy="6858000"/>
          </a:xfrm>
          <a:prstGeom prst="rect">
            <a:avLst/>
          </a:prstGeom>
          <a:solidFill>
            <a:srgbClr val="AEAEAE">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8" name="Google Shape;88;p13"/>
          <p:cNvSpPr txBox="1"/>
          <p:nvPr>
            <p:ph type="ctrTitle"/>
          </p:nvPr>
        </p:nvSpPr>
        <p:spPr>
          <a:xfrm>
            <a:off x="626250" y="806700"/>
            <a:ext cx="3394800" cy="1270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400"/>
              <a:buFont typeface="Arial"/>
              <a:buNone/>
            </a:pPr>
            <a:r>
              <a:rPr b="1" lang="en-US" sz="2400">
                <a:solidFill>
                  <a:srgbClr val="000000"/>
                </a:solidFill>
              </a:rPr>
              <a:t>Analysis report based on Burger Café Store Transactions</a:t>
            </a:r>
            <a:r>
              <a:rPr b="1" lang="en-US" sz="2400">
                <a:solidFill>
                  <a:srgbClr val="000000"/>
                </a:solidFill>
              </a:rPr>
              <a:t>.</a:t>
            </a:r>
            <a:endParaRPr b="1" sz="2400"/>
          </a:p>
        </p:txBody>
      </p:sp>
      <p:sp>
        <p:nvSpPr>
          <p:cNvPr id="89" name="Google Shape;89;p13"/>
          <p:cNvSpPr txBox="1"/>
          <p:nvPr>
            <p:ph idx="1" type="subTitle"/>
          </p:nvPr>
        </p:nvSpPr>
        <p:spPr>
          <a:xfrm>
            <a:off x="539925" y="2528575"/>
            <a:ext cx="3974400" cy="29148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b="1" lang="en-US" sz="2400" u="sng"/>
              <a:t>Team: </a:t>
            </a:r>
            <a:r>
              <a:rPr b="1" lang="en-US" sz="2400" u="sng"/>
              <a:t>DATA </a:t>
            </a:r>
            <a:r>
              <a:rPr b="1" lang="en-US" sz="2400" u="sng"/>
              <a:t>ALPHA</a:t>
            </a:r>
            <a:r>
              <a:rPr b="1" lang="en-US" sz="2400" u="sng"/>
              <a:t>s</a:t>
            </a:r>
            <a:endParaRPr b="1" sz="2400" u="sng"/>
          </a:p>
          <a:p>
            <a:pPr indent="0" lvl="0" marL="0" rtl="0" algn="l">
              <a:lnSpc>
                <a:spcPct val="110000"/>
              </a:lnSpc>
              <a:spcBef>
                <a:spcPts val="0"/>
              </a:spcBef>
              <a:spcAft>
                <a:spcPts val="0"/>
              </a:spcAft>
              <a:buSzPts val="2000"/>
              <a:buNone/>
            </a:pPr>
            <a:r>
              <a:rPr b="1" lang="en-US" sz="2400"/>
              <a:t>Nompilo Hadebe</a:t>
            </a:r>
            <a:endParaRPr b="1" sz="2400"/>
          </a:p>
          <a:p>
            <a:pPr indent="0" lvl="0" marL="0" rtl="0" algn="l">
              <a:lnSpc>
                <a:spcPct val="110000"/>
              </a:lnSpc>
              <a:spcBef>
                <a:spcPts val="0"/>
              </a:spcBef>
              <a:spcAft>
                <a:spcPts val="0"/>
              </a:spcAft>
              <a:buSzPts val="2000"/>
              <a:buNone/>
            </a:pPr>
            <a:r>
              <a:rPr b="1" lang="en-US" sz="2400"/>
              <a:t>Thomas Mpherwane</a:t>
            </a:r>
            <a:endParaRPr b="1" sz="2400"/>
          </a:p>
          <a:p>
            <a:pPr indent="0" lvl="0" marL="0" rtl="0" algn="l">
              <a:lnSpc>
                <a:spcPct val="110000"/>
              </a:lnSpc>
              <a:spcBef>
                <a:spcPts val="0"/>
              </a:spcBef>
              <a:spcAft>
                <a:spcPts val="0"/>
              </a:spcAft>
              <a:buSzPts val="2000"/>
              <a:buNone/>
            </a:pPr>
            <a:r>
              <a:rPr b="1" lang="en-US" sz="2400"/>
              <a:t>Tsidi Tsotetsi</a:t>
            </a:r>
            <a:endParaRPr b="1" sz="2400"/>
          </a:p>
          <a:p>
            <a:pPr indent="0" lvl="0" marL="0" rtl="0" algn="l">
              <a:lnSpc>
                <a:spcPct val="110000"/>
              </a:lnSpc>
              <a:spcBef>
                <a:spcPts val="0"/>
              </a:spcBef>
              <a:spcAft>
                <a:spcPts val="0"/>
              </a:spcAft>
              <a:buSzPts val="2000"/>
              <a:buNone/>
            </a:pPr>
            <a:r>
              <a:rPr b="1" lang="en-US" sz="2400"/>
              <a:t>Tshiamo Kgaphola</a:t>
            </a:r>
            <a:endParaRPr b="1" sz="2400"/>
          </a:p>
          <a:p>
            <a:pPr indent="0" lvl="0" marL="0" rtl="0" algn="l">
              <a:lnSpc>
                <a:spcPct val="110000"/>
              </a:lnSpc>
              <a:spcBef>
                <a:spcPts val="0"/>
              </a:spcBef>
              <a:spcAft>
                <a:spcPts val="0"/>
              </a:spcAft>
              <a:buSzPts val="2000"/>
              <a:buNone/>
            </a:pPr>
            <a:r>
              <a:rPr b="1" lang="en-US" sz="2400"/>
              <a:t>Zamokuhle Ngcobo</a:t>
            </a:r>
            <a:endParaRPr b="1" sz="2400"/>
          </a:p>
        </p:txBody>
      </p:sp>
      <p:pic>
        <p:nvPicPr>
          <p:cNvPr descr="A mosaic of colorful geometric shapes" id="90" name="Google Shape;90;p13"/>
          <p:cNvPicPr preferRelativeResize="0"/>
          <p:nvPr/>
        </p:nvPicPr>
        <p:blipFill rotWithShape="1">
          <a:blip r:embed="rId3">
            <a:alphaModFix/>
          </a:blip>
          <a:srcRect b="0" l="0" r="24555" t="0"/>
          <a:stretch/>
        </p:blipFill>
        <p:spPr>
          <a:xfrm>
            <a:off x="4955602" y="10"/>
            <a:ext cx="7236398" cy="6857990"/>
          </a:xfrm>
          <a:custGeom>
            <a:rect b="b" l="l" r="r" t="t"/>
            <a:pathLst>
              <a:path extrusionOk="0" h="6858000" w="7726675">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42900" y="0"/>
            <a:ext cx="11535300" cy="806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sz="3200" u="sng"/>
              <a:t>What may have caused a sharp decline of sale from 2014</a:t>
            </a:r>
            <a:endParaRPr b="1" sz="3200" u="sng"/>
          </a:p>
        </p:txBody>
      </p:sp>
      <p:sp>
        <p:nvSpPr>
          <p:cNvPr id="156" name="Google Shape;156;p22"/>
          <p:cNvSpPr txBox="1"/>
          <p:nvPr>
            <p:ph idx="1" type="body"/>
          </p:nvPr>
        </p:nvSpPr>
        <p:spPr>
          <a:xfrm>
            <a:off x="7147350" y="1120525"/>
            <a:ext cx="3701400" cy="44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600">
                <a:latin typeface="Arial"/>
                <a:ea typeface="Arial"/>
                <a:cs typeface="Arial"/>
                <a:sym typeface="Arial"/>
              </a:rPr>
              <a:t>Average Temperature for each year</a:t>
            </a:r>
            <a:endParaRPr b="1" sz="1600">
              <a:latin typeface="Arial"/>
              <a:ea typeface="Arial"/>
              <a:cs typeface="Arial"/>
              <a:sym typeface="Arial"/>
            </a:endParaRPr>
          </a:p>
        </p:txBody>
      </p:sp>
      <p:sp>
        <p:nvSpPr>
          <p:cNvPr id="157" name="Google Shape;157;p22"/>
          <p:cNvSpPr txBox="1"/>
          <p:nvPr>
            <p:ph idx="2" type="body"/>
          </p:nvPr>
        </p:nvSpPr>
        <p:spPr>
          <a:xfrm>
            <a:off x="5893475" y="4198025"/>
            <a:ext cx="5879400" cy="23478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1700">
                <a:solidFill>
                  <a:srgbClr val="000000"/>
                </a:solidFill>
                <a:latin typeface="Arial"/>
                <a:ea typeface="Arial"/>
                <a:cs typeface="Arial"/>
                <a:sym typeface="Arial"/>
              </a:rPr>
              <a:t>2014 Temperature and Sales Impact</a:t>
            </a:r>
            <a:endParaRPr b="1" sz="17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US" sz="1700">
                <a:solidFill>
                  <a:srgbClr val="000000"/>
                </a:solidFill>
                <a:latin typeface="Arial"/>
                <a:ea typeface="Arial"/>
                <a:cs typeface="Arial"/>
                <a:sym typeface="Arial"/>
              </a:rPr>
              <a:t>• There is an increase in temperature of over </a:t>
            </a:r>
            <a:r>
              <a:rPr b="1" lang="en-US" sz="1700">
                <a:solidFill>
                  <a:srgbClr val="000000"/>
                </a:solidFill>
                <a:latin typeface="Arial"/>
                <a:ea typeface="Arial"/>
                <a:cs typeface="Arial"/>
                <a:sym typeface="Arial"/>
              </a:rPr>
              <a:t>5°F</a:t>
            </a:r>
            <a:r>
              <a:rPr lang="en-US" sz="1700">
                <a:solidFill>
                  <a:srgbClr val="000000"/>
                </a:solidFill>
                <a:latin typeface="Arial"/>
                <a:ea typeface="Arial"/>
                <a:cs typeface="Arial"/>
                <a:sym typeface="Arial"/>
              </a:rPr>
              <a:t> compared to previous years.</a:t>
            </a:r>
            <a:endParaRPr sz="17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US" sz="1700">
                <a:solidFill>
                  <a:srgbClr val="000000"/>
                </a:solidFill>
                <a:latin typeface="Arial"/>
                <a:ea typeface="Arial"/>
                <a:cs typeface="Arial"/>
                <a:sym typeface="Arial"/>
              </a:rPr>
              <a:t>• Decline in prices for some items may cause a decline in sales.</a:t>
            </a:r>
            <a:endParaRPr sz="17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US" sz="1700">
                <a:solidFill>
                  <a:srgbClr val="000000"/>
                </a:solidFill>
                <a:latin typeface="Arial"/>
                <a:ea typeface="Arial"/>
                <a:cs typeface="Arial"/>
                <a:sym typeface="Arial"/>
              </a:rPr>
              <a:t>• Dataset ends in September 2015, excluding entire 2015 data.</a:t>
            </a:r>
            <a:endParaRPr sz="1700">
              <a:solidFill>
                <a:srgbClr val="000000"/>
              </a:solidFill>
              <a:latin typeface="Arial"/>
              <a:ea typeface="Arial"/>
              <a:cs typeface="Arial"/>
              <a:sym typeface="Arial"/>
            </a:endParaRPr>
          </a:p>
          <a:p>
            <a:pPr indent="0" lvl="0" marL="0" rtl="0" algn="l">
              <a:spcBef>
                <a:spcPts val="1000"/>
              </a:spcBef>
              <a:spcAft>
                <a:spcPts val="0"/>
              </a:spcAft>
              <a:buNone/>
            </a:pPr>
            <a:r>
              <a:t/>
            </a:r>
            <a:endParaRPr sz="1400">
              <a:latin typeface="Arial"/>
              <a:ea typeface="Arial"/>
              <a:cs typeface="Arial"/>
              <a:sym typeface="Arial"/>
            </a:endParaRPr>
          </a:p>
        </p:txBody>
      </p:sp>
      <p:pic>
        <p:nvPicPr>
          <p:cNvPr id="158" name="Google Shape;158;p22"/>
          <p:cNvPicPr preferRelativeResize="0"/>
          <p:nvPr/>
        </p:nvPicPr>
        <p:blipFill>
          <a:blip r:embed="rId3">
            <a:alphaModFix/>
          </a:blip>
          <a:stretch>
            <a:fillRect/>
          </a:stretch>
        </p:blipFill>
        <p:spPr>
          <a:xfrm>
            <a:off x="342900" y="1542475"/>
            <a:ext cx="5331200" cy="4693701"/>
          </a:xfrm>
          <a:prstGeom prst="rect">
            <a:avLst/>
          </a:prstGeom>
          <a:noFill/>
          <a:ln>
            <a:noFill/>
          </a:ln>
        </p:spPr>
      </p:pic>
      <p:pic>
        <p:nvPicPr>
          <p:cNvPr id="159" name="Google Shape;159;p22"/>
          <p:cNvPicPr preferRelativeResize="0"/>
          <p:nvPr/>
        </p:nvPicPr>
        <p:blipFill>
          <a:blip r:embed="rId4">
            <a:alphaModFix/>
          </a:blip>
          <a:stretch>
            <a:fillRect/>
          </a:stretch>
        </p:blipFill>
        <p:spPr>
          <a:xfrm>
            <a:off x="7031450" y="1542475"/>
            <a:ext cx="3603450" cy="249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42900" y="0"/>
            <a:ext cx="11430000" cy="806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40"/>
              <a:buFont typeface="Arial"/>
              <a:buNone/>
            </a:pPr>
            <a:r>
              <a:rPr b="1" lang="en-US" sz="3240" u="sng"/>
              <a:t>How do School breaks affect the sale of each item</a:t>
            </a:r>
            <a:endParaRPr b="1" sz="3240" u="sng"/>
          </a:p>
        </p:txBody>
      </p:sp>
      <p:pic>
        <p:nvPicPr>
          <p:cNvPr id="165" name="Google Shape;165;p23"/>
          <p:cNvPicPr preferRelativeResize="0"/>
          <p:nvPr/>
        </p:nvPicPr>
        <p:blipFill>
          <a:blip r:embed="rId3">
            <a:alphaModFix/>
          </a:blip>
          <a:stretch>
            <a:fillRect/>
          </a:stretch>
        </p:blipFill>
        <p:spPr>
          <a:xfrm>
            <a:off x="342900" y="1542475"/>
            <a:ext cx="5606799" cy="4920825"/>
          </a:xfrm>
          <a:prstGeom prst="rect">
            <a:avLst/>
          </a:prstGeom>
          <a:noFill/>
          <a:ln>
            <a:noFill/>
          </a:ln>
        </p:spPr>
      </p:pic>
      <p:pic>
        <p:nvPicPr>
          <p:cNvPr id="166" name="Google Shape;166;p23"/>
          <p:cNvPicPr preferRelativeResize="0"/>
          <p:nvPr/>
        </p:nvPicPr>
        <p:blipFill>
          <a:blip r:embed="rId4">
            <a:alphaModFix/>
          </a:blip>
          <a:stretch>
            <a:fillRect/>
          </a:stretch>
        </p:blipFill>
        <p:spPr>
          <a:xfrm>
            <a:off x="6050200" y="1542475"/>
            <a:ext cx="5722700" cy="497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42900" y="0"/>
            <a:ext cx="11239800" cy="806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200" u="sng"/>
              <a:t>Relationship between </a:t>
            </a:r>
            <a:r>
              <a:rPr b="1" lang="en-US" sz="3200" u="sng"/>
              <a:t>quantity sold and school holidays</a:t>
            </a:r>
            <a:endParaRPr b="1" sz="3200" u="sng"/>
          </a:p>
        </p:txBody>
      </p:sp>
      <p:sp>
        <p:nvSpPr>
          <p:cNvPr id="172" name="Google Shape;172;p24"/>
          <p:cNvSpPr txBox="1"/>
          <p:nvPr>
            <p:ph idx="2" type="body"/>
          </p:nvPr>
        </p:nvSpPr>
        <p:spPr>
          <a:xfrm>
            <a:off x="6716475" y="1542475"/>
            <a:ext cx="5056500" cy="4217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700">
                <a:latin typeface="Arial"/>
                <a:ea typeface="Arial"/>
                <a:cs typeface="Arial"/>
                <a:sym typeface="Arial"/>
              </a:rPr>
              <a:t>School Break Meal Popularity</a:t>
            </a:r>
            <a:endParaRPr b="1"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 Burger, Coffee, and Coke are the most popular meals.</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 Burgers are the least popular.</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 Quantity sold during school holidays is less than non-school holidays.</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 Low correlation between items sold and school breaks.</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 Average quantity sold during school holidays and non holidays is consistent.</a:t>
            </a:r>
            <a:endParaRPr sz="1700">
              <a:latin typeface="Arial"/>
              <a:ea typeface="Arial"/>
              <a:cs typeface="Arial"/>
              <a:sym typeface="Arial"/>
            </a:endParaRPr>
          </a:p>
        </p:txBody>
      </p:sp>
      <p:pic>
        <p:nvPicPr>
          <p:cNvPr id="173" name="Google Shape;173;p24"/>
          <p:cNvPicPr preferRelativeResize="0"/>
          <p:nvPr/>
        </p:nvPicPr>
        <p:blipFill rotWithShape="1">
          <a:blip r:embed="rId3">
            <a:alphaModFix/>
          </a:blip>
          <a:srcRect b="-3691" l="0" r="0" t="0"/>
          <a:stretch/>
        </p:blipFill>
        <p:spPr>
          <a:xfrm>
            <a:off x="342900" y="1542475"/>
            <a:ext cx="5770400" cy="492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0" y="0"/>
            <a:ext cx="12100200" cy="806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b="1" lang="en-US" sz="3200" u="sng"/>
              <a:t>Impact of place of sitting(Whether Indoor or Outdoor) on sale</a:t>
            </a:r>
            <a:endParaRPr b="1" sz="3200" u="sng"/>
          </a:p>
        </p:txBody>
      </p:sp>
      <p:sp>
        <p:nvSpPr>
          <p:cNvPr id="179" name="Google Shape;179;p25"/>
          <p:cNvSpPr txBox="1"/>
          <p:nvPr>
            <p:ph idx="1" type="body"/>
          </p:nvPr>
        </p:nvSpPr>
        <p:spPr>
          <a:xfrm>
            <a:off x="7560475" y="1541825"/>
            <a:ext cx="4248900" cy="36435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1700">
                <a:latin typeface="Arial"/>
                <a:ea typeface="Arial"/>
                <a:cs typeface="Arial"/>
                <a:sym typeface="Arial"/>
              </a:rPr>
              <a:t>Outdoor Customer Sales Analysis</a:t>
            </a:r>
            <a:endParaRPr b="1" sz="1700">
              <a:latin typeface="Arial"/>
              <a:ea typeface="Arial"/>
              <a:cs typeface="Arial"/>
              <a:sym typeface="Arial"/>
            </a:endParaRPr>
          </a:p>
          <a:p>
            <a:pPr indent="0" lvl="0" marL="0" rtl="0" algn="l">
              <a:lnSpc>
                <a:spcPct val="100000"/>
              </a:lnSpc>
              <a:spcBef>
                <a:spcPts val="1000"/>
              </a:spcBef>
              <a:spcAft>
                <a:spcPts val="0"/>
              </a:spcAft>
              <a:buNone/>
            </a:pPr>
            <a:r>
              <a:rPr lang="en-US" sz="1700">
                <a:latin typeface="Arial"/>
                <a:ea typeface="Arial"/>
                <a:cs typeface="Arial"/>
                <a:sym typeface="Arial"/>
              </a:rPr>
              <a:t>• Total quantity of items sold for outdoor customers outweighs sales for indoor customers.</a:t>
            </a:r>
            <a:endParaRPr sz="1700">
              <a:latin typeface="Arial"/>
              <a:ea typeface="Arial"/>
              <a:cs typeface="Arial"/>
              <a:sym typeface="Arial"/>
            </a:endParaRPr>
          </a:p>
          <a:p>
            <a:pPr indent="0" lvl="0" marL="0" rtl="0" algn="l">
              <a:lnSpc>
                <a:spcPct val="100000"/>
              </a:lnSpc>
              <a:spcBef>
                <a:spcPts val="1000"/>
              </a:spcBef>
              <a:spcAft>
                <a:spcPts val="0"/>
              </a:spcAft>
              <a:buNone/>
            </a:pPr>
            <a:r>
              <a:rPr lang="en-US" sz="1700">
                <a:latin typeface="Arial"/>
                <a:ea typeface="Arial"/>
                <a:cs typeface="Arial"/>
                <a:sym typeface="Arial"/>
              </a:rPr>
              <a:t>• Average quantity sold for outdoor customers surpasses those for indoor customers.</a:t>
            </a:r>
            <a:endParaRPr sz="1700">
              <a:latin typeface="Arial"/>
              <a:ea typeface="Arial"/>
              <a:cs typeface="Arial"/>
              <a:sym typeface="Arial"/>
            </a:endParaRPr>
          </a:p>
          <a:p>
            <a:pPr indent="0" lvl="0" marL="0" rtl="0" algn="l">
              <a:lnSpc>
                <a:spcPct val="100000"/>
              </a:lnSpc>
              <a:spcBef>
                <a:spcPts val="1000"/>
              </a:spcBef>
              <a:spcAft>
                <a:spcPts val="0"/>
              </a:spcAft>
              <a:buNone/>
            </a:pPr>
            <a:r>
              <a:rPr lang="en-US" sz="1700">
                <a:latin typeface="Arial"/>
                <a:ea typeface="Arial"/>
                <a:cs typeface="Arial"/>
                <a:sym typeface="Arial"/>
              </a:rPr>
              <a:t>• on an average, there is slight difference in the sitting status.</a:t>
            </a:r>
            <a:endParaRPr sz="1700">
              <a:latin typeface="Arial"/>
              <a:ea typeface="Arial"/>
              <a:cs typeface="Arial"/>
              <a:sym typeface="Arial"/>
            </a:endParaRPr>
          </a:p>
        </p:txBody>
      </p:sp>
      <p:pic>
        <p:nvPicPr>
          <p:cNvPr id="180" name="Google Shape;180;p25"/>
          <p:cNvPicPr preferRelativeResize="0"/>
          <p:nvPr/>
        </p:nvPicPr>
        <p:blipFill>
          <a:blip r:embed="rId3">
            <a:alphaModFix/>
          </a:blip>
          <a:stretch>
            <a:fillRect/>
          </a:stretch>
        </p:blipFill>
        <p:spPr>
          <a:xfrm>
            <a:off x="601600" y="1542475"/>
            <a:ext cx="6734000" cy="478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42900" y="0"/>
            <a:ext cx="11430000" cy="806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200" u="sng"/>
              <a:t>Conclusion</a:t>
            </a:r>
            <a:endParaRPr b="1" sz="2600" u="sng"/>
          </a:p>
        </p:txBody>
      </p:sp>
      <p:sp>
        <p:nvSpPr>
          <p:cNvPr id="186" name="Google Shape;186;p26"/>
          <p:cNvSpPr txBox="1"/>
          <p:nvPr>
            <p:ph idx="1" type="body"/>
          </p:nvPr>
        </p:nvSpPr>
        <p:spPr>
          <a:xfrm>
            <a:off x="342900" y="1542475"/>
            <a:ext cx="11430000" cy="4972500"/>
          </a:xfrm>
          <a:prstGeom prst="rect">
            <a:avLst/>
          </a:prstGeom>
        </p:spPr>
        <p:txBody>
          <a:bodyPr anchorCtr="0" anchor="t" bIns="45700" lIns="91425" spcFirstLastPara="1" rIns="91425" wrap="square" tIns="45700">
            <a:normAutofit fontScale="70000" lnSpcReduction="10000"/>
          </a:bodyPr>
          <a:lstStyle/>
          <a:p>
            <a:pPr indent="0" lvl="0" marL="0" rtl="0" algn="l">
              <a:lnSpc>
                <a:spcPct val="160000"/>
              </a:lnSpc>
              <a:spcBef>
                <a:spcPts val="0"/>
              </a:spcBef>
              <a:spcAft>
                <a:spcPts val="0"/>
              </a:spcAft>
              <a:buNone/>
            </a:pPr>
            <a:r>
              <a:rPr lang="en-US" sz="1960">
                <a:latin typeface="Arial"/>
                <a:ea typeface="Arial"/>
                <a:cs typeface="Arial"/>
                <a:sym typeface="Arial"/>
              </a:rPr>
              <a:t>• Popular burgers and combos like Burger Coffee and Coke consistently generate high sales.</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latin typeface="Arial"/>
                <a:ea typeface="Arial"/>
                <a:cs typeface="Arial"/>
                <a:sym typeface="Arial"/>
              </a:rPr>
              <a:t>• Seasonal trends show preference for hot beverages and hearty meals in colder months, and lighter, refreshing options in warmer weather.</a:t>
            </a:r>
            <a:br>
              <a:rPr lang="en-US" sz="1960">
                <a:latin typeface="Arial"/>
                <a:ea typeface="Arial"/>
                <a:cs typeface="Arial"/>
                <a:sym typeface="Arial"/>
              </a:rPr>
            </a:br>
            <a:r>
              <a:rPr lang="en-US" sz="1960">
                <a:latin typeface="Arial"/>
                <a:ea typeface="Arial"/>
                <a:cs typeface="Arial"/>
                <a:sym typeface="Arial"/>
              </a:rPr>
              <a:t>• Price changes have an impact on sales quantity, suggesting stable pricing for popular items.</a:t>
            </a:r>
            <a:br>
              <a:rPr lang="en-US" sz="1960">
                <a:latin typeface="Arial"/>
                <a:ea typeface="Arial"/>
                <a:cs typeface="Arial"/>
                <a:sym typeface="Arial"/>
              </a:rPr>
            </a:br>
            <a:r>
              <a:rPr lang="en-US" sz="1960">
                <a:latin typeface="Arial"/>
                <a:ea typeface="Arial"/>
                <a:cs typeface="Arial"/>
                <a:sym typeface="Arial"/>
              </a:rPr>
              <a:t>• Cooler weather correlates with higher sales, especially with outdoor </a:t>
            </a:r>
            <a:r>
              <a:rPr lang="en-US" sz="1960">
                <a:latin typeface="Arial"/>
                <a:ea typeface="Arial"/>
                <a:cs typeface="Arial"/>
                <a:sym typeface="Arial"/>
              </a:rPr>
              <a:t>seating</a:t>
            </a:r>
            <a:r>
              <a:rPr lang="en-US" sz="1960">
                <a:latin typeface="Arial"/>
                <a:ea typeface="Arial"/>
                <a:cs typeface="Arial"/>
                <a:sym typeface="Arial"/>
              </a:rPr>
              <a:t>.</a:t>
            </a:r>
            <a:br>
              <a:rPr lang="en-US" sz="1960">
                <a:latin typeface="Arial"/>
                <a:ea typeface="Arial"/>
                <a:cs typeface="Arial"/>
                <a:sym typeface="Arial"/>
              </a:rPr>
            </a:br>
            <a:br>
              <a:rPr lang="en-US" sz="1960">
                <a:latin typeface="Arial"/>
                <a:ea typeface="Arial"/>
                <a:cs typeface="Arial"/>
                <a:sym typeface="Arial"/>
              </a:rPr>
            </a:br>
            <a:endParaRPr b="1" sz="1960">
              <a:latin typeface="Arial"/>
              <a:ea typeface="Arial"/>
              <a:cs typeface="Arial"/>
              <a:sym typeface="Arial"/>
            </a:endParaRPr>
          </a:p>
          <a:p>
            <a:pPr indent="0" lvl="0" marL="0" rtl="0" algn="l">
              <a:lnSpc>
                <a:spcPct val="110000"/>
              </a:lnSpc>
              <a:spcBef>
                <a:spcPts val="0"/>
              </a:spcBef>
              <a:spcAft>
                <a:spcPts val="0"/>
              </a:spcAft>
              <a:buNone/>
            </a:pPr>
            <a:r>
              <a:rPr b="1" lang="en-US" sz="1960" u="sng">
                <a:latin typeface="Arial"/>
                <a:ea typeface="Arial"/>
                <a:cs typeface="Arial"/>
                <a:sym typeface="Arial"/>
              </a:rPr>
              <a:t>Recommendations</a:t>
            </a:r>
            <a:endParaRPr b="1" sz="1960" u="sng">
              <a:latin typeface="Arial"/>
              <a:ea typeface="Arial"/>
              <a:cs typeface="Arial"/>
              <a:sym typeface="Arial"/>
            </a:endParaRPr>
          </a:p>
          <a:p>
            <a:pPr indent="0" lvl="0" marL="0" rtl="0" algn="l">
              <a:lnSpc>
                <a:spcPct val="160000"/>
              </a:lnSpc>
              <a:spcBef>
                <a:spcPts val="0"/>
              </a:spcBef>
              <a:spcAft>
                <a:spcPts val="0"/>
              </a:spcAft>
              <a:buNone/>
            </a:pPr>
            <a:r>
              <a:t/>
            </a:r>
            <a:endParaRPr sz="1960">
              <a:solidFill>
                <a:srgbClr val="000000"/>
              </a:solidFill>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b="1" lang="en-US" sz="1960">
                <a:latin typeface="Arial"/>
                <a:ea typeface="Arial"/>
                <a:cs typeface="Arial"/>
                <a:sym typeface="Arial"/>
              </a:rPr>
              <a:t>Pricing Strategy: </a:t>
            </a:r>
            <a:r>
              <a:rPr lang="en-US" sz="1960">
                <a:latin typeface="Arial"/>
                <a:ea typeface="Arial"/>
                <a:cs typeface="Arial"/>
                <a:sym typeface="Arial"/>
              </a:rPr>
              <a:t>focuses on maintaining stable prices for popular items and experimenting with price changes for less popular items.</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lang="en-US" sz="1960">
                <a:latin typeface="Arial"/>
                <a:ea typeface="Arial"/>
                <a:cs typeface="Arial"/>
                <a:sym typeface="Arial"/>
              </a:rPr>
              <a:t>Order less of lemonade and cold beverages. Include more hot beverages on the menu such as Tea.</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lang="en-US" sz="1960">
                <a:latin typeface="Arial"/>
                <a:ea typeface="Arial"/>
                <a:cs typeface="Arial"/>
                <a:sym typeface="Arial"/>
              </a:rPr>
              <a:t>Increase the size of outdoor sitting since there is seem to popularity in outdoor setting.</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lang="en-US" sz="1960">
                <a:latin typeface="Arial"/>
                <a:ea typeface="Arial"/>
                <a:cs typeface="Arial"/>
                <a:sym typeface="Arial"/>
              </a:rPr>
              <a:t>Include some Windfree air conditioners outside to control the temperature of the place since temperature has some influence on sales.</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b="1" lang="en-US" sz="1960">
                <a:latin typeface="Arial"/>
                <a:ea typeface="Arial"/>
                <a:cs typeface="Arial"/>
                <a:sym typeface="Arial"/>
              </a:rPr>
              <a:t>Marketing and Promotions: </a:t>
            </a:r>
            <a:r>
              <a:rPr lang="en-US" sz="1960">
                <a:latin typeface="Arial"/>
                <a:ea typeface="Arial"/>
                <a:cs typeface="Arial"/>
                <a:sym typeface="Arial"/>
              </a:rPr>
              <a:t>Introduce more combo meals and have more hot beverages and market more of the combo meals.</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b="1" lang="en-US" sz="1960">
                <a:latin typeface="Arial"/>
                <a:ea typeface="Arial"/>
                <a:cs typeface="Arial"/>
                <a:sym typeface="Arial"/>
              </a:rPr>
              <a:t>Customer Feedback and Engagement: </a:t>
            </a:r>
            <a:r>
              <a:rPr lang="en-US" sz="1960">
                <a:latin typeface="Arial"/>
                <a:ea typeface="Arial"/>
                <a:cs typeface="Arial"/>
                <a:sym typeface="Arial"/>
              </a:rPr>
              <a:t>highlight the importance of collecting feedback and increasing customer engagement.</a:t>
            </a:r>
            <a:endParaRPr sz="1960">
              <a:latin typeface="Arial"/>
              <a:ea typeface="Arial"/>
              <a:cs typeface="Arial"/>
              <a:sym typeface="Arial"/>
            </a:endParaRPr>
          </a:p>
          <a:p>
            <a:pPr indent="0" lvl="0" marL="0" rtl="0" algn="l">
              <a:lnSpc>
                <a:spcPct val="160000"/>
              </a:lnSpc>
              <a:spcBef>
                <a:spcPts val="0"/>
              </a:spcBef>
              <a:spcAft>
                <a:spcPts val="0"/>
              </a:spcAft>
              <a:buNone/>
            </a:pPr>
            <a:r>
              <a:rPr lang="en-US" sz="1960">
                <a:solidFill>
                  <a:srgbClr val="000000"/>
                </a:solidFill>
                <a:latin typeface="Arial"/>
                <a:ea typeface="Arial"/>
                <a:cs typeface="Arial"/>
                <a:sym typeface="Arial"/>
              </a:rPr>
              <a:t>•</a:t>
            </a:r>
            <a:r>
              <a:rPr b="1" lang="en-US" sz="1960">
                <a:latin typeface="Arial"/>
                <a:ea typeface="Arial"/>
                <a:cs typeface="Arial"/>
                <a:sym typeface="Arial"/>
              </a:rPr>
              <a:t>Menu Optimization: </a:t>
            </a:r>
            <a:r>
              <a:rPr lang="en-US" sz="1960">
                <a:latin typeface="Arial"/>
                <a:ea typeface="Arial"/>
                <a:cs typeface="Arial"/>
                <a:sym typeface="Arial"/>
              </a:rPr>
              <a:t>advises highlighting popular items and diversifying the menu.</a:t>
            </a:r>
            <a:endParaRPr sz="1960">
              <a:latin typeface="Arial"/>
              <a:ea typeface="Arial"/>
              <a:cs typeface="Arial"/>
              <a:sym typeface="Arial"/>
            </a:endParaRPr>
          </a:p>
          <a:p>
            <a:pPr indent="0" lvl="0" marL="0" rtl="0" algn="l">
              <a:spcBef>
                <a:spcPts val="0"/>
              </a:spcBef>
              <a:spcAft>
                <a:spcPts val="0"/>
              </a:spcAft>
              <a:buClr>
                <a:srgbClr val="000000"/>
              </a:buClr>
              <a:buSzPct val="88888"/>
              <a:buFont typeface="Arial"/>
              <a:buNone/>
            </a:pPr>
            <a:r>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42900" y="61675"/>
            <a:ext cx="11239500" cy="744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Introduction and Data Handling</a:t>
            </a:r>
            <a:endParaRPr/>
          </a:p>
        </p:txBody>
      </p:sp>
      <p:sp>
        <p:nvSpPr>
          <p:cNvPr id="96" name="Google Shape;96;p14"/>
          <p:cNvSpPr txBox="1"/>
          <p:nvPr>
            <p:ph idx="1" type="body"/>
          </p:nvPr>
        </p:nvSpPr>
        <p:spPr>
          <a:xfrm>
            <a:off x="342900" y="1542475"/>
            <a:ext cx="11430000" cy="49725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en-US"/>
              <a:t>Chinese Burger Cafe Dataset Analysis:</a:t>
            </a:r>
            <a:endParaRPr/>
          </a:p>
          <a:p>
            <a:pPr indent="0" lvl="0" marL="0" rtl="0" algn="l">
              <a:lnSpc>
                <a:spcPct val="110000"/>
              </a:lnSpc>
              <a:spcBef>
                <a:spcPts val="1000"/>
              </a:spcBef>
              <a:spcAft>
                <a:spcPts val="0"/>
              </a:spcAft>
              <a:buSzPts val="2000"/>
              <a:buNone/>
            </a:pPr>
            <a:r>
              <a:rPr lang="en-US"/>
              <a:t> </a:t>
            </a:r>
            <a:br>
              <a:rPr lang="en-US"/>
            </a:br>
            <a:r>
              <a:rPr lang="en-US"/>
              <a:t>• Data collected from January 2012 to </a:t>
            </a:r>
            <a:r>
              <a:rPr lang="en-US"/>
              <a:t>September</a:t>
            </a:r>
            <a:r>
              <a:rPr lang="en-US"/>
              <a:t> 2015</a:t>
            </a:r>
            <a:br>
              <a:rPr lang="en-US"/>
            </a:br>
            <a:r>
              <a:rPr lang="en-US"/>
              <a:t>• Merged 2 datasets for comprehensive analysis.</a:t>
            </a:r>
            <a:br>
              <a:rPr lang="en-US"/>
            </a:br>
            <a:r>
              <a:rPr lang="en-US"/>
              <a:t>• Total Price and Seasons Column feature engineering.</a:t>
            </a:r>
            <a:br>
              <a:rPr lang="en-US"/>
            </a:br>
            <a:r>
              <a:rPr lang="en-US"/>
              <a:t>• Dataset includes 13 columns and 5420 rows.</a:t>
            </a:r>
            <a:br>
              <a:rPr lang="en-US"/>
            </a:br>
            <a:r>
              <a:rPr lang="en-US"/>
              <a:t>• Extracted calendar date days, months, and seasons.</a:t>
            </a:r>
            <a:br>
              <a:rPr lang="en-US"/>
            </a:br>
            <a:r>
              <a:rPr lang="en-US"/>
              <a:t>• Replaced non-holiday NaN value in holiday column.</a:t>
            </a:r>
            <a:br>
              <a:rPr lang="en-US"/>
            </a:br>
            <a:r>
              <a:rPr lang="en-US"/>
              <a:t>• Removed 6 duplicate entries, resulting in 5414 rows and </a:t>
            </a:r>
            <a:r>
              <a:rPr lang="en-US"/>
              <a:t>12 columns</a:t>
            </a:r>
            <a:r>
              <a:rPr lang="en-US"/>
              <a:t>.</a:t>
            </a:r>
            <a:endParaRPr/>
          </a:p>
          <a:p>
            <a:pPr indent="0" lvl="0" marL="0" rtl="0" algn="l">
              <a:lnSpc>
                <a:spcPct val="110000"/>
              </a:lnSpc>
              <a:spcBef>
                <a:spcPts val="1000"/>
              </a:spcBef>
              <a:spcAft>
                <a:spcPts val="0"/>
              </a:spcAft>
              <a:buSzPts val="2000"/>
              <a:buNone/>
            </a:pPr>
            <a:r>
              <a:t/>
            </a:r>
            <a:endParaRPr/>
          </a:p>
          <a:p>
            <a:pPr indent="0" lvl="0" marL="0" rtl="0" algn="l">
              <a:lnSpc>
                <a:spcPct val="110000"/>
              </a:lnSpc>
              <a:spcBef>
                <a:spcPts val="1000"/>
              </a:spcBef>
              <a:spcAft>
                <a:spcPts val="0"/>
              </a:spcAft>
              <a:buSzPts val="2000"/>
              <a:buNone/>
            </a:pPr>
            <a:r>
              <a:rPr b="1" lang="en-US"/>
              <a:t>Aim</a:t>
            </a:r>
            <a:r>
              <a:rPr lang="en-US"/>
              <a:t>: Analyze the sale of each item sold by the cafe store over a period of time and what influences the sale of each item.</a:t>
            </a:r>
            <a:endParaRPr/>
          </a:p>
          <a:p>
            <a:pPr indent="0" lvl="0" marL="0" rtl="0" algn="l">
              <a:lnSpc>
                <a:spcPct val="11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42900" y="49350"/>
            <a:ext cx="11239800" cy="757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SzPts val="990"/>
              <a:buNone/>
            </a:pPr>
            <a:r>
              <a:rPr lang="en-US" sz="3200"/>
              <a:t>Tools used:</a:t>
            </a:r>
            <a:endParaRPr sz="3200"/>
          </a:p>
        </p:txBody>
      </p:sp>
      <p:sp>
        <p:nvSpPr>
          <p:cNvPr id="102" name="Google Shape;102;p15"/>
          <p:cNvSpPr txBox="1"/>
          <p:nvPr>
            <p:ph idx="1" type="body"/>
          </p:nvPr>
        </p:nvSpPr>
        <p:spPr>
          <a:xfrm>
            <a:off x="342900" y="1542475"/>
            <a:ext cx="11430000" cy="48963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chemeClr val="dk1"/>
              </a:buClr>
              <a:buSzPts val="2400"/>
              <a:buChar char="●"/>
            </a:pPr>
            <a:r>
              <a:rPr lang="en-US" sz="2400"/>
              <a:t>Python </a:t>
            </a:r>
            <a:endParaRPr sz="2400"/>
          </a:p>
          <a:p>
            <a:pPr indent="-381000" lvl="0" marL="457200" rtl="0" algn="l">
              <a:spcBef>
                <a:spcPts val="0"/>
              </a:spcBef>
              <a:spcAft>
                <a:spcPts val="0"/>
              </a:spcAft>
              <a:buClr>
                <a:schemeClr val="dk1"/>
              </a:buClr>
              <a:buSzPts val="2400"/>
              <a:buChar char="●"/>
            </a:pPr>
            <a:r>
              <a:rPr lang="en-US" sz="2400"/>
              <a:t>Microsoft Power BI</a:t>
            </a:r>
            <a:endParaRPr sz="2400"/>
          </a:p>
          <a:p>
            <a:pPr indent="-381000" lvl="0" marL="457200" rtl="0" algn="l">
              <a:spcBef>
                <a:spcPts val="0"/>
              </a:spcBef>
              <a:spcAft>
                <a:spcPts val="0"/>
              </a:spcAft>
              <a:buClr>
                <a:schemeClr val="dk1"/>
              </a:buClr>
              <a:buSzPts val="2400"/>
              <a:buChar char="●"/>
            </a:pPr>
            <a:r>
              <a:rPr lang="en-US" sz="2400"/>
              <a:t>Tableau</a:t>
            </a:r>
            <a:endParaRPr sz="2400"/>
          </a:p>
          <a:p>
            <a:pPr indent="-381000" lvl="0" marL="457200" rtl="0" algn="l">
              <a:spcBef>
                <a:spcPts val="0"/>
              </a:spcBef>
              <a:spcAft>
                <a:spcPts val="0"/>
              </a:spcAft>
              <a:buClr>
                <a:schemeClr val="dk1"/>
              </a:buClr>
              <a:buSzPts val="2400"/>
              <a:buChar char="●"/>
            </a:pPr>
            <a:r>
              <a:rPr lang="en-US" sz="2400"/>
              <a:t>SQL</a:t>
            </a:r>
            <a:endParaRPr sz="2400"/>
          </a:p>
          <a:p>
            <a:pPr indent="-381000" lvl="0" marL="457200" rtl="0" algn="l">
              <a:spcBef>
                <a:spcPts val="0"/>
              </a:spcBef>
              <a:spcAft>
                <a:spcPts val="0"/>
              </a:spcAft>
              <a:buClr>
                <a:schemeClr val="dk1"/>
              </a:buClr>
              <a:buSzPts val="2400"/>
              <a:buChar char="●"/>
            </a:pPr>
            <a:r>
              <a:rPr lang="en-US" sz="2400"/>
              <a:t>Google Colab</a:t>
            </a:r>
            <a:endParaRPr sz="2400"/>
          </a:p>
          <a:p>
            <a:pPr indent="-381000" lvl="0" marL="457200" rtl="0" algn="l">
              <a:spcBef>
                <a:spcPts val="0"/>
              </a:spcBef>
              <a:spcAft>
                <a:spcPts val="0"/>
              </a:spcAft>
              <a:buClr>
                <a:schemeClr val="dk1"/>
              </a:buClr>
              <a:buSzPts val="2400"/>
              <a:buChar char="●"/>
            </a:pPr>
            <a:r>
              <a:rPr lang="en-US" sz="2400"/>
              <a:t>Google Slides</a:t>
            </a:r>
            <a:endParaRPr sz="2400"/>
          </a:p>
          <a:p>
            <a:pPr indent="-381000" lvl="0" marL="457200" rtl="0" algn="l">
              <a:spcBef>
                <a:spcPts val="0"/>
              </a:spcBef>
              <a:spcAft>
                <a:spcPts val="0"/>
              </a:spcAft>
              <a:buClr>
                <a:schemeClr val="dk1"/>
              </a:buClr>
              <a:buSzPts val="2400"/>
              <a:buChar char="●"/>
            </a:pPr>
            <a:r>
              <a:rPr lang="en-US" sz="2400"/>
              <a:t>Google Docs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sp>
        <p:nvSpPr>
          <p:cNvPr id="107" name="Google Shape;107;p16"/>
          <p:cNvSpPr/>
          <p:nvPr/>
        </p:nvSpPr>
        <p:spPr>
          <a:xfrm>
            <a:off x="0" y="0"/>
            <a:ext cx="12192001" cy="6858000"/>
          </a:xfrm>
          <a:prstGeom prst="rect">
            <a:avLst/>
          </a:prstGeom>
          <a:solidFill>
            <a:srgbClr val="AEAEAE">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8" name="Google Shape;108;p16"/>
          <p:cNvSpPr/>
          <p:nvPr/>
        </p:nvSpPr>
        <p:spPr>
          <a:xfrm>
            <a:off x="-1" y="232968"/>
            <a:ext cx="9560477" cy="6625032"/>
          </a:xfrm>
          <a:custGeom>
            <a:rect b="b" l="l" r="r" t="t"/>
            <a:pathLst>
              <a:path extrusionOk="0" h="6858000" w="9263816">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9" name="Google Shape;109;p16"/>
          <p:cNvSpPr/>
          <p:nvPr/>
        </p:nvSpPr>
        <p:spPr>
          <a:xfrm>
            <a:off x="0" y="0"/>
            <a:ext cx="12188952"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Magnifying glass showing decling performance" id="110" name="Google Shape;110;p16"/>
          <p:cNvPicPr preferRelativeResize="0"/>
          <p:nvPr/>
        </p:nvPicPr>
        <p:blipFill rotWithShape="1">
          <a:blip r:embed="rId3">
            <a:alphaModFix/>
          </a:blip>
          <a:srcRect b="14510" l="0" r="0" t="1220"/>
          <a:stretch/>
        </p:blipFill>
        <p:spPr>
          <a:xfrm>
            <a:off x="20" y="10"/>
            <a:ext cx="12191980" cy="6857990"/>
          </a:xfrm>
          <a:prstGeom prst="rect">
            <a:avLst/>
          </a:prstGeom>
          <a:noFill/>
          <a:ln>
            <a:noFill/>
          </a:ln>
        </p:spPr>
      </p:pic>
      <p:sp>
        <p:nvSpPr>
          <p:cNvPr id="111" name="Google Shape;111;p16"/>
          <p:cNvSpPr/>
          <p:nvPr/>
        </p:nvSpPr>
        <p:spPr>
          <a:xfrm>
            <a:off x="0" y="3255124"/>
            <a:ext cx="12188952" cy="3602877"/>
          </a:xfrm>
          <a:custGeom>
            <a:rect b="b" l="l" r="r" t="t"/>
            <a:pathLst>
              <a:path extrusionOk="0" h="3602877" w="12188952">
                <a:moveTo>
                  <a:pt x="4542576" y="203817"/>
                </a:moveTo>
                <a:cubicBezTo>
                  <a:pt x="4757384" y="212378"/>
                  <a:pt x="4975356" y="270695"/>
                  <a:pt x="5194297" y="381665"/>
                </a:cubicBezTo>
                <a:cubicBezTo>
                  <a:pt x="5466015" y="519380"/>
                  <a:pt x="5694109" y="768676"/>
                  <a:pt x="5901419" y="1003103"/>
                </a:cubicBezTo>
                <a:cubicBezTo>
                  <a:pt x="6457219" y="1631811"/>
                  <a:pt x="7145393" y="1649803"/>
                  <a:pt x="7796356" y="1324958"/>
                </a:cubicBezTo>
                <a:cubicBezTo>
                  <a:pt x="8258529" y="1093435"/>
                  <a:pt x="8696930" y="808698"/>
                  <a:pt x="9174452" y="617080"/>
                </a:cubicBezTo>
                <a:cubicBezTo>
                  <a:pt x="10211132" y="198893"/>
                  <a:pt x="11215710" y="217816"/>
                  <a:pt x="12102538" y="813997"/>
                </a:cubicBezTo>
                <a:lnTo>
                  <a:pt x="12188952" y="876736"/>
                </a:lnTo>
                <a:lnTo>
                  <a:pt x="12188952" y="3602877"/>
                </a:lnTo>
                <a:lnTo>
                  <a:pt x="0" y="3602877"/>
                </a:lnTo>
                <a:lnTo>
                  <a:pt x="0" y="1345581"/>
                </a:lnTo>
                <a:lnTo>
                  <a:pt x="64937" y="1306589"/>
                </a:lnTo>
                <a:cubicBezTo>
                  <a:pt x="396911" y="1135764"/>
                  <a:pt x="745335" y="1140050"/>
                  <a:pt x="1111495" y="1215577"/>
                </a:cubicBezTo>
                <a:cubicBezTo>
                  <a:pt x="1509763" y="1297442"/>
                  <a:pt x="1917218" y="1359021"/>
                  <a:pt x="2321706" y="1365710"/>
                </a:cubicBezTo>
                <a:cubicBezTo>
                  <a:pt x="2696616" y="1371691"/>
                  <a:pt x="2949816" y="1090973"/>
                  <a:pt x="3194150" y="838924"/>
                </a:cubicBezTo>
                <a:cubicBezTo>
                  <a:pt x="3612733" y="406968"/>
                  <a:pt x="4069998" y="184983"/>
                  <a:pt x="4542576" y="203817"/>
                </a:cubicBezTo>
                <a:close/>
                <a:moveTo>
                  <a:pt x="2290038" y="102715"/>
                </a:moveTo>
                <a:cubicBezTo>
                  <a:pt x="2464498" y="91895"/>
                  <a:pt x="2636716" y="184257"/>
                  <a:pt x="2719606" y="350616"/>
                </a:cubicBezTo>
                <a:cubicBezTo>
                  <a:pt x="2830128" y="572429"/>
                  <a:pt x="2739996" y="841796"/>
                  <a:pt x="2518292" y="952264"/>
                </a:cubicBezTo>
                <a:cubicBezTo>
                  <a:pt x="2462865" y="979881"/>
                  <a:pt x="2404462" y="994953"/>
                  <a:pt x="2346310" y="998559"/>
                </a:cubicBezTo>
                <a:cubicBezTo>
                  <a:pt x="2171851" y="1009379"/>
                  <a:pt x="1999634" y="917016"/>
                  <a:pt x="1916742" y="750657"/>
                </a:cubicBezTo>
                <a:cubicBezTo>
                  <a:pt x="1806220" y="528844"/>
                  <a:pt x="1896352" y="259477"/>
                  <a:pt x="2118056" y="149010"/>
                </a:cubicBezTo>
                <a:cubicBezTo>
                  <a:pt x="2173483" y="121393"/>
                  <a:pt x="2231885" y="106322"/>
                  <a:pt x="2290038" y="102715"/>
                </a:cubicBezTo>
                <a:close/>
                <a:moveTo>
                  <a:pt x="3230477" y="424"/>
                </a:moveTo>
                <a:cubicBezTo>
                  <a:pt x="3316776" y="-4928"/>
                  <a:pt x="3401965" y="40760"/>
                  <a:pt x="3442968" y="123053"/>
                </a:cubicBezTo>
                <a:cubicBezTo>
                  <a:pt x="3497641" y="232777"/>
                  <a:pt x="3453055" y="366023"/>
                  <a:pt x="3343384" y="420668"/>
                </a:cubicBezTo>
                <a:cubicBezTo>
                  <a:pt x="3315966" y="434329"/>
                  <a:pt x="3287077" y="441785"/>
                  <a:pt x="3258310" y="443568"/>
                </a:cubicBezTo>
                <a:cubicBezTo>
                  <a:pt x="3172011" y="448921"/>
                  <a:pt x="3086822" y="403232"/>
                  <a:pt x="3045818" y="320940"/>
                </a:cubicBezTo>
                <a:cubicBezTo>
                  <a:pt x="2991146" y="211215"/>
                  <a:pt x="3035731" y="77969"/>
                  <a:pt x="3145403" y="23324"/>
                </a:cubicBezTo>
                <a:cubicBezTo>
                  <a:pt x="3172821" y="9663"/>
                  <a:pt x="3201710" y="2208"/>
                  <a:pt x="3230477" y="42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2" name="Google Shape;112;p16"/>
          <p:cNvSpPr txBox="1"/>
          <p:nvPr>
            <p:ph type="title"/>
          </p:nvPr>
        </p:nvSpPr>
        <p:spPr>
          <a:xfrm>
            <a:off x="539925" y="4980925"/>
            <a:ext cx="6753000" cy="1239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Arial"/>
              <a:buNone/>
            </a:pPr>
            <a:r>
              <a:rPr b="1" lang="en-US" sz="3600"/>
              <a:t>ANALYSIS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42900" y="0"/>
            <a:ext cx="11430000" cy="80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400"/>
              <a:buFont typeface="Arial"/>
              <a:buNone/>
            </a:pPr>
            <a:r>
              <a:rPr b="1" i="0" lang="en-US" sz="3200" u="sng" strike="noStrike">
                <a:solidFill>
                  <a:srgbClr val="000000"/>
                </a:solidFill>
              </a:rPr>
              <a:t>Customer Preferences &amp; Popular Menu Items</a:t>
            </a:r>
            <a:endParaRPr b="1" sz="3200" u="sng"/>
          </a:p>
        </p:txBody>
      </p:sp>
      <p:sp>
        <p:nvSpPr>
          <p:cNvPr id="118" name="Google Shape;118;p17"/>
          <p:cNvSpPr txBox="1"/>
          <p:nvPr/>
        </p:nvSpPr>
        <p:spPr>
          <a:xfrm>
            <a:off x="234175" y="1118550"/>
            <a:ext cx="5115900" cy="367200"/>
          </a:xfrm>
          <a:prstGeom prst="rect">
            <a:avLst/>
          </a:prstGeom>
          <a:noFill/>
          <a:ln>
            <a:noFill/>
          </a:ln>
        </p:spPr>
        <p:txBody>
          <a:bodyPr anchorCtr="0" anchor="b" bIns="45700" lIns="91425" spcFirstLastPara="1" rIns="91425" wrap="square" tIns="45700">
            <a:normAutofit/>
          </a:bodyPr>
          <a:lstStyle/>
          <a:p>
            <a:pPr indent="0" lvl="0" marL="0" marR="0" rtl="0" algn="ctr">
              <a:lnSpc>
                <a:spcPct val="110000"/>
              </a:lnSpc>
              <a:spcBef>
                <a:spcPts val="0"/>
              </a:spcBef>
              <a:spcAft>
                <a:spcPts val="0"/>
              </a:spcAft>
              <a:buClr>
                <a:schemeClr val="accent5"/>
              </a:buClr>
              <a:buSzPts val="1600"/>
              <a:buFont typeface="Avenir"/>
              <a:buNone/>
            </a:pPr>
            <a:r>
              <a:rPr b="1" i="0" lang="en-US" sz="1600" u="none" cap="none" strike="noStrike">
                <a:solidFill>
                  <a:schemeClr val="dk1"/>
                </a:solidFill>
              </a:rPr>
              <a:t>Average quantity per year </a:t>
            </a:r>
            <a:endParaRPr b="1"/>
          </a:p>
        </p:txBody>
      </p:sp>
      <p:pic>
        <p:nvPicPr>
          <p:cNvPr id="119" name="Google Shape;119;p17"/>
          <p:cNvPicPr preferRelativeResize="0"/>
          <p:nvPr/>
        </p:nvPicPr>
        <p:blipFill rotWithShape="1">
          <a:blip r:embed="rId3">
            <a:alphaModFix/>
          </a:blip>
          <a:srcRect b="0" l="0" r="0" t="0"/>
          <a:stretch/>
        </p:blipFill>
        <p:spPr>
          <a:xfrm>
            <a:off x="357925" y="1526750"/>
            <a:ext cx="5411700" cy="4874875"/>
          </a:xfrm>
          <a:prstGeom prst="rect">
            <a:avLst/>
          </a:prstGeom>
          <a:noFill/>
          <a:ln>
            <a:noFill/>
          </a:ln>
        </p:spPr>
      </p:pic>
      <p:sp>
        <p:nvSpPr>
          <p:cNvPr id="120" name="Google Shape;120;p17"/>
          <p:cNvSpPr txBox="1"/>
          <p:nvPr/>
        </p:nvSpPr>
        <p:spPr>
          <a:xfrm>
            <a:off x="6005175" y="1118573"/>
            <a:ext cx="5411700" cy="367200"/>
          </a:xfrm>
          <a:prstGeom prst="rect">
            <a:avLst/>
          </a:prstGeom>
          <a:noFill/>
          <a:ln>
            <a:noFill/>
          </a:ln>
        </p:spPr>
        <p:txBody>
          <a:bodyPr anchorCtr="0" anchor="b" bIns="45700" lIns="91425" spcFirstLastPara="1" rIns="91425" wrap="square" tIns="45700">
            <a:normAutofit/>
          </a:bodyPr>
          <a:lstStyle/>
          <a:p>
            <a:pPr indent="0" lvl="0" marL="0" marR="0" rtl="0" algn="ctr">
              <a:lnSpc>
                <a:spcPct val="110000"/>
              </a:lnSpc>
              <a:spcBef>
                <a:spcPts val="0"/>
              </a:spcBef>
              <a:spcAft>
                <a:spcPts val="0"/>
              </a:spcAft>
              <a:buClr>
                <a:schemeClr val="accent5"/>
              </a:buClr>
              <a:buSzPts val="1600"/>
              <a:buFont typeface="Avenir"/>
              <a:buNone/>
            </a:pPr>
            <a:r>
              <a:rPr b="1" i="0" lang="en-US" sz="1600" u="none" cap="none" strike="noStrike">
                <a:solidFill>
                  <a:schemeClr val="dk1"/>
                </a:solidFill>
              </a:rPr>
              <a:t>Total quantity per year </a:t>
            </a:r>
            <a:endParaRPr b="1"/>
          </a:p>
        </p:txBody>
      </p:sp>
      <p:pic>
        <p:nvPicPr>
          <p:cNvPr id="121" name="Google Shape;121;p17"/>
          <p:cNvPicPr preferRelativeResize="0"/>
          <p:nvPr/>
        </p:nvPicPr>
        <p:blipFill>
          <a:blip r:embed="rId4">
            <a:alphaModFix/>
          </a:blip>
          <a:stretch>
            <a:fillRect/>
          </a:stretch>
        </p:blipFill>
        <p:spPr>
          <a:xfrm>
            <a:off x="5853275" y="1526750"/>
            <a:ext cx="5919626" cy="498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42900" y="86350"/>
            <a:ext cx="11430300" cy="720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Arial"/>
              <a:buNone/>
            </a:pPr>
            <a:r>
              <a:rPr b="1" lang="en-US" sz="3200" u="sng"/>
              <a:t>Sales over days, months &amp; years</a:t>
            </a:r>
            <a:endParaRPr b="1" sz="4400" u="sng"/>
          </a:p>
        </p:txBody>
      </p:sp>
      <p:pic>
        <p:nvPicPr>
          <p:cNvPr id="127" name="Google Shape;127;p18"/>
          <p:cNvPicPr preferRelativeResize="0"/>
          <p:nvPr/>
        </p:nvPicPr>
        <p:blipFill>
          <a:blip r:embed="rId3">
            <a:alphaModFix/>
          </a:blip>
          <a:stretch>
            <a:fillRect/>
          </a:stretch>
        </p:blipFill>
        <p:spPr>
          <a:xfrm>
            <a:off x="342900" y="1541575"/>
            <a:ext cx="5628100" cy="4973525"/>
          </a:xfrm>
          <a:prstGeom prst="rect">
            <a:avLst/>
          </a:prstGeom>
          <a:noFill/>
          <a:ln>
            <a:noFill/>
          </a:ln>
        </p:spPr>
      </p:pic>
      <p:pic>
        <p:nvPicPr>
          <p:cNvPr id="128" name="Google Shape;128;p18"/>
          <p:cNvPicPr preferRelativeResize="0"/>
          <p:nvPr/>
        </p:nvPicPr>
        <p:blipFill>
          <a:blip r:embed="rId4">
            <a:alphaModFix/>
          </a:blip>
          <a:stretch>
            <a:fillRect/>
          </a:stretch>
        </p:blipFill>
        <p:spPr>
          <a:xfrm>
            <a:off x="6093250" y="1541575"/>
            <a:ext cx="5679801" cy="497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46800" y="0"/>
            <a:ext cx="11370900" cy="80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400"/>
              <a:buFont typeface="Arial"/>
              <a:buNone/>
            </a:pPr>
            <a:r>
              <a:rPr b="1" lang="en-US" sz="3200" u="sng">
                <a:solidFill>
                  <a:srgbClr val="000000"/>
                </a:solidFill>
              </a:rPr>
              <a:t>Sale of each item during each season</a:t>
            </a:r>
            <a:endParaRPr b="1" sz="3200" u="sng"/>
          </a:p>
        </p:txBody>
      </p:sp>
      <p:sp>
        <p:nvSpPr>
          <p:cNvPr id="134" name="Google Shape;134;p19"/>
          <p:cNvSpPr txBox="1"/>
          <p:nvPr/>
        </p:nvSpPr>
        <p:spPr>
          <a:xfrm>
            <a:off x="6339843" y="1280161"/>
            <a:ext cx="4632957" cy="722376"/>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5" name="Google Shape;135;p19"/>
          <p:cNvPicPr preferRelativeResize="0"/>
          <p:nvPr/>
        </p:nvPicPr>
        <p:blipFill>
          <a:blip r:embed="rId3">
            <a:alphaModFix/>
          </a:blip>
          <a:stretch>
            <a:fillRect/>
          </a:stretch>
        </p:blipFill>
        <p:spPr>
          <a:xfrm>
            <a:off x="1123950" y="1542475"/>
            <a:ext cx="9697398" cy="4972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42900" y="0"/>
            <a:ext cx="11430000" cy="80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Arial"/>
              <a:buNone/>
            </a:pPr>
            <a:r>
              <a:rPr b="1" lang="en-US" sz="3200" u="sng"/>
              <a:t>Price variations of each item</a:t>
            </a:r>
            <a:endParaRPr b="1" sz="3200" u="sng"/>
          </a:p>
        </p:txBody>
      </p:sp>
      <p:sp>
        <p:nvSpPr>
          <p:cNvPr id="141" name="Google Shape;141;p20"/>
          <p:cNvSpPr txBox="1"/>
          <p:nvPr>
            <p:ph idx="1" type="body"/>
          </p:nvPr>
        </p:nvSpPr>
        <p:spPr>
          <a:xfrm>
            <a:off x="6525000" y="2750600"/>
            <a:ext cx="5106600" cy="1504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b="1" lang="en-US" sz="2141">
                <a:latin typeface="Arial"/>
                <a:ea typeface="Arial"/>
                <a:cs typeface="Arial"/>
                <a:sym typeface="Arial"/>
              </a:rPr>
              <a:t>Burger Cafe Pricing in China</a:t>
            </a:r>
            <a:endParaRPr b="1" sz="2141">
              <a:latin typeface="Arial"/>
              <a:ea typeface="Arial"/>
              <a:cs typeface="Arial"/>
              <a:sym typeface="Arial"/>
            </a:endParaRPr>
          </a:p>
          <a:p>
            <a:pPr indent="0" lvl="0" marL="0" rtl="0" algn="l">
              <a:spcBef>
                <a:spcPts val="0"/>
              </a:spcBef>
              <a:spcAft>
                <a:spcPts val="0"/>
              </a:spcAft>
              <a:buNone/>
            </a:pPr>
            <a:r>
              <a:rPr lang="en-US" sz="1683">
                <a:latin typeface="Arial"/>
                <a:ea typeface="Arial"/>
                <a:cs typeface="Arial"/>
                <a:sym typeface="Arial"/>
              </a:rPr>
              <a:t>• Average burger price is high.</a:t>
            </a:r>
            <a:endParaRPr sz="1683">
              <a:latin typeface="Arial"/>
              <a:ea typeface="Arial"/>
              <a:cs typeface="Arial"/>
              <a:sym typeface="Arial"/>
            </a:endParaRPr>
          </a:p>
          <a:p>
            <a:pPr indent="0" lvl="0" marL="0" rtl="0" algn="l">
              <a:spcBef>
                <a:spcPts val="0"/>
              </a:spcBef>
              <a:spcAft>
                <a:spcPts val="0"/>
              </a:spcAft>
              <a:buNone/>
            </a:pPr>
            <a:r>
              <a:rPr lang="en-US" sz="1683">
                <a:latin typeface="Arial"/>
                <a:ea typeface="Arial"/>
                <a:cs typeface="Arial"/>
                <a:sym typeface="Arial"/>
              </a:rPr>
              <a:t>• Cheapest meals: Burger, Coke &amp; Coffee.</a:t>
            </a:r>
            <a:endParaRPr sz="1683">
              <a:latin typeface="Arial"/>
              <a:ea typeface="Arial"/>
              <a:cs typeface="Arial"/>
              <a:sym typeface="Arial"/>
            </a:endParaRPr>
          </a:p>
          <a:p>
            <a:pPr indent="0" lvl="0" marL="0" rtl="0" algn="l">
              <a:lnSpc>
                <a:spcPct val="110000"/>
              </a:lnSpc>
              <a:spcBef>
                <a:spcPts val="0"/>
              </a:spcBef>
              <a:spcAft>
                <a:spcPts val="0"/>
              </a:spcAft>
              <a:buSzPts val="1600"/>
              <a:buNone/>
            </a:pPr>
            <a:r>
              <a:rPr lang="en-US" sz="1683">
                <a:latin typeface="Arial"/>
                <a:ea typeface="Arial"/>
                <a:cs typeface="Arial"/>
                <a:sym typeface="Arial"/>
              </a:rPr>
              <a:t>• Burger is a core item in the combos. </a:t>
            </a:r>
            <a:endParaRPr sz="1683">
              <a:latin typeface="Arial"/>
              <a:ea typeface="Arial"/>
              <a:cs typeface="Arial"/>
              <a:sym typeface="Arial"/>
            </a:endParaRPr>
          </a:p>
        </p:txBody>
      </p:sp>
      <p:pic>
        <p:nvPicPr>
          <p:cNvPr id="142" name="Google Shape;142;p20"/>
          <p:cNvPicPr preferRelativeResize="0"/>
          <p:nvPr/>
        </p:nvPicPr>
        <p:blipFill rotWithShape="1">
          <a:blip r:embed="rId3">
            <a:alphaModFix/>
          </a:blip>
          <a:srcRect b="1859" l="-1130" r="1129" t="-1860"/>
          <a:stretch/>
        </p:blipFill>
        <p:spPr>
          <a:xfrm>
            <a:off x="473075" y="1698325"/>
            <a:ext cx="5462726" cy="398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42900" y="0"/>
            <a:ext cx="11430000" cy="806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200" u="sng"/>
              <a:t>Influence of Price on sale over time</a:t>
            </a:r>
            <a:endParaRPr b="1" sz="3200" u="sng"/>
          </a:p>
        </p:txBody>
      </p:sp>
      <p:sp>
        <p:nvSpPr>
          <p:cNvPr id="148" name="Google Shape;148;p21"/>
          <p:cNvSpPr txBox="1"/>
          <p:nvPr>
            <p:ph idx="4" type="body"/>
          </p:nvPr>
        </p:nvSpPr>
        <p:spPr>
          <a:xfrm>
            <a:off x="342900" y="5328525"/>
            <a:ext cx="11111100" cy="11865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935"/>
              <a:buNone/>
            </a:pPr>
            <a:r>
              <a:rPr lang="en-US" sz="1700">
                <a:latin typeface="Arial"/>
                <a:ea typeface="Arial"/>
                <a:cs typeface="Arial"/>
                <a:sym typeface="Arial"/>
              </a:rPr>
              <a:t>The price of items also decrease over time.</a:t>
            </a:r>
            <a:endParaRPr sz="1700">
              <a:latin typeface="Arial"/>
              <a:ea typeface="Arial"/>
              <a:cs typeface="Arial"/>
              <a:sym typeface="Arial"/>
            </a:endParaRPr>
          </a:p>
          <a:p>
            <a:pPr indent="0" lvl="0" marL="0" rtl="0" algn="l">
              <a:lnSpc>
                <a:spcPct val="100000"/>
              </a:lnSpc>
              <a:spcBef>
                <a:spcPts val="1000"/>
              </a:spcBef>
              <a:spcAft>
                <a:spcPts val="0"/>
              </a:spcAft>
              <a:buSzPts val="935"/>
              <a:buNone/>
            </a:pPr>
            <a:r>
              <a:rPr lang="en-US" sz="1700">
                <a:latin typeface="Arial"/>
                <a:ea typeface="Arial"/>
                <a:cs typeface="Arial"/>
                <a:sym typeface="Arial"/>
              </a:rPr>
              <a:t>The price of burger peak in 2013 is at 15.30 Yuan.</a:t>
            </a:r>
            <a:endParaRPr sz="1700">
              <a:latin typeface="Arial"/>
              <a:ea typeface="Arial"/>
              <a:cs typeface="Arial"/>
              <a:sym typeface="Arial"/>
            </a:endParaRPr>
          </a:p>
          <a:p>
            <a:pPr indent="0" lvl="0" marL="0" rtl="0" algn="l">
              <a:lnSpc>
                <a:spcPct val="100000"/>
              </a:lnSpc>
              <a:spcBef>
                <a:spcPts val="1000"/>
              </a:spcBef>
              <a:spcAft>
                <a:spcPts val="0"/>
              </a:spcAft>
              <a:buSzPts val="935"/>
              <a:buNone/>
            </a:pPr>
            <a:r>
              <a:rPr lang="en-US" sz="1700">
                <a:latin typeface="Arial"/>
                <a:ea typeface="Arial"/>
                <a:cs typeface="Arial"/>
                <a:sym typeface="Arial"/>
              </a:rPr>
              <a:t>There is also a moderate correlation between Price and Quantity of the items sold.</a:t>
            </a:r>
            <a:endParaRPr sz="1700">
              <a:latin typeface="Arial"/>
              <a:ea typeface="Arial"/>
              <a:cs typeface="Arial"/>
              <a:sym typeface="Arial"/>
            </a:endParaRPr>
          </a:p>
        </p:txBody>
      </p:sp>
      <p:pic>
        <p:nvPicPr>
          <p:cNvPr id="149" name="Google Shape;149;p21"/>
          <p:cNvPicPr preferRelativeResize="0"/>
          <p:nvPr/>
        </p:nvPicPr>
        <p:blipFill>
          <a:blip r:embed="rId3">
            <a:alphaModFix/>
          </a:blip>
          <a:stretch>
            <a:fillRect/>
          </a:stretch>
        </p:blipFill>
        <p:spPr>
          <a:xfrm>
            <a:off x="6685325" y="1573200"/>
            <a:ext cx="5087575" cy="3620600"/>
          </a:xfrm>
          <a:prstGeom prst="rect">
            <a:avLst/>
          </a:prstGeom>
          <a:noFill/>
          <a:ln>
            <a:noFill/>
          </a:ln>
        </p:spPr>
      </p:pic>
      <p:pic>
        <p:nvPicPr>
          <p:cNvPr id="150" name="Google Shape;150;p21"/>
          <p:cNvPicPr preferRelativeResize="0"/>
          <p:nvPr/>
        </p:nvPicPr>
        <p:blipFill>
          <a:blip r:embed="rId4">
            <a:alphaModFix/>
          </a:blip>
          <a:stretch>
            <a:fillRect/>
          </a:stretch>
        </p:blipFill>
        <p:spPr>
          <a:xfrm>
            <a:off x="342900" y="1573200"/>
            <a:ext cx="5495925" cy="362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lashVTI">
  <a:themeElements>
    <a:clrScheme name="Custom 11">
      <a:dk1>
        <a:srgbClr val="262626"/>
      </a:dk1>
      <a:lt1>
        <a:srgbClr val="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