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15"/>
  </p:notesMasterIdLst>
  <p:sldIdLst>
    <p:sldId id="269" r:id="rId5"/>
    <p:sldId id="287" r:id="rId6"/>
    <p:sldId id="280" r:id="rId7"/>
    <p:sldId id="291" r:id="rId8"/>
    <p:sldId id="284" r:id="rId9"/>
    <p:sldId id="288" r:id="rId10"/>
    <p:sldId id="290" r:id="rId11"/>
    <p:sldId id="289" r:id="rId12"/>
    <p:sldId id="286" r:id="rId13"/>
    <p:sldId id="285" r:id="rId1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979AF-7EE4-4F09-9636-9A49A77661CE}" v="71" dt="2020-09-08T11:34:24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 autoAdjust="0"/>
    <p:restoredTop sz="94300" autoAdjust="0"/>
  </p:normalViewPr>
  <p:slideViewPr>
    <p:cSldViewPr snapToGrid="0">
      <p:cViewPr varScale="1">
        <p:scale>
          <a:sx n="133" d="100"/>
          <a:sy n="133" d="100"/>
        </p:scale>
        <p:origin x="16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8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8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3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ZDd2v18vfw?feature=oembed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97963" y="1775191"/>
            <a:ext cx="8682085" cy="4625609"/>
          </a:xfrm>
        </p:spPr>
        <p:txBody>
          <a:bodyPr>
            <a:normAutofit/>
          </a:bodyPr>
          <a:lstStyle/>
          <a:p>
            <a:pPr marL="633222" indent="-514350" fontAlgn="base"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What are some of the laws that you’ve encountered recently? </a:t>
            </a:r>
          </a:p>
          <a:p>
            <a:pPr marL="633222" indent="-514350" fontAlgn="base">
              <a:buFont typeface="+mj-lt"/>
              <a:buAutoNum type="arabicPeriod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3222" indent="-514350" fontAlgn="base"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Who makes sure that people follow laws? </a:t>
            </a:r>
          </a:p>
          <a:p>
            <a:pPr marL="633222" indent="-514350" fontAlgn="base">
              <a:buFont typeface="+mj-lt"/>
              <a:buAutoNum type="arabicPeriod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3222" indent="-514350" fontAlgn="base"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How are rules different than laws? 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CLASSWORK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73377" y="1775191"/>
            <a:ext cx="8663233" cy="4625609"/>
          </a:xfrm>
        </p:spPr>
        <p:txBody>
          <a:bodyPr>
            <a:normAutofit/>
          </a:bodyPr>
          <a:lstStyle/>
          <a:p>
            <a:r>
              <a:rPr lang="en-US" sz="4400" dirty="0"/>
              <a:t>Go to the assignments tab and click on the Word doc. There are two sections to complete.</a:t>
            </a:r>
          </a:p>
          <a:p>
            <a:endParaRPr lang="en-US" sz="4400" dirty="0"/>
          </a:p>
          <a:p>
            <a:r>
              <a:rPr lang="en-US" sz="4400" dirty="0"/>
              <a:t>Section 1: Video</a:t>
            </a:r>
          </a:p>
          <a:p>
            <a:r>
              <a:rPr lang="en-US" sz="4400" dirty="0"/>
              <a:t>Section 2: Rule of Law thought Q’s</a:t>
            </a:r>
          </a:p>
          <a:p>
            <a:pPr marL="118872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576224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PRIMARY OR SECONDARY?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48792" y="1775191"/>
            <a:ext cx="8338008" cy="4625609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Think back to last class and the difference between primary and secondary sources.</a:t>
            </a:r>
          </a:p>
          <a:p>
            <a:pPr marL="118872" indent="0">
              <a:spcAft>
                <a:spcPts val="1200"/>
              </a:spcAft>
              <a:buNone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1822" indent="-742950">
              <a:spcAft>
                <a:spcPts val="1200"/>
              </a:spcAft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photograph of you and your friends from your 8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birthday party.</a:t>
            </a:r>
          </a:p>
          <a:p>
            <a:pPr marL="861822" indent="-742950">
              <a:spcAft>
                <a:spcPts val="1200"/>
              </a:spcAft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information from a museum tour guide who shows you around the museum and shares facts with you.</a:t>
            </a:r>
          </a:p>
        </p:txBody>
      </p:sp>
    </p:spTree>
    <p:extLst>
      <p:ext uri="{BB962C8B-B14F-4D97-AF65-F5344CB8AC3E}">
        <p14:creationId xmlns:p14="http://schemas.microsoft.com/office/powerpoint/2010/main" val="116969204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RULE OF LAW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73377" y="1775191"/>
            <a:ext cx="8663233" cy="4625609"/>
          </a:xfrm>
        </p:spPr>
        <p:txBody>
          <a:bodyPr>
            <a:normAutofit/>
          </a:bodyPr>
          <a:lstStyle/>
          <a:p>
            <a:r>
              <a:rPr lang="en-US" sz="4400" dirty="0"/>
              <a:t>What are rules/laws? </a:t>
            </a:r>
          </a:p>
          <a:p>
            <a:r>
              <a:rPr lang="en-US" sz="4400" dirty="0"/>
              <a:t>Who must follow rules/laws? Why? </a:t>
            </a:r>
          </a:p>
          <a:p>
            <a:r>
              <a:rPr lang="en-US" sz="4400" dirty="0"/>
              <a:t>Why do rules/laws exist? </a:t>
            </a:r>
          </a:p>
          <a:p>
            <a:r>
              <a:rPr lang="en-US" sz="4400" dirty="0"/>
              <a:t>What are the consequences of not having rules/laws? </a:t>
            </a:r>
          </a:p>
        </p:txBody>
      </p:sp>
    </p:spTree>
    <p:extLst>
      <p:ext uri="{BB962C8B-B14F-4D97-AF65-F5344CB8AC3E}">
        <p14:creationId xmlns:p14="http://schemas.microsoft.com/office/powerpoint/2010/main" val="358851441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IS A LAW?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73377" y="1775191"/>
            <a:ext cx="8663233" cy="4625609"/>
          </a:xfrm>
        </p:spPr>
        <p:txBody>
          <a:bodyPr>
            <a:normAutofit/>
          </a:bodyPr>
          <a:lstStyle/>
          <a:p>
            <a:r>
              <a:rPr lang="en-US" sz="4400" dirty="0"/>
              <a:t>A </a:t>
            </a:r>
            <a:r>
              <a:rPr lang="en-US" sz="4400" u="sng" dirty="0"/>
              <a:t>law</a:t>
            </a:r>
            <a:r>
              <a:rPr lang="en-US" sz="4400" dirty="0"/>
              <a:t> is a </a:t>
            </a:r>
            <a:r>
              <a:rPr lang="en-US" sz="4400"/>
              <a:t>rule for</a:t>
            </a:r>
          </a:p>
          <a:p>
            <a:pPr marL="118872" indent="0">
              <a:buNone/>
            </a:pPr>
            <a:r>
              <a:rPr lang="en-US" sz="4400"/>
              <a:t>society</a:t>
            </a:r>
            <a:r>
              <a:rPr lang="en-US" sz="4400" dirty="0"/>
              <a:t>.</a:t>
            </a:r>
          </a:p>
        </p:txBody>
      </p:sp>
      <p:pic>
        <p:nvPicPr>
          <p:cNvPr id="1026" name="Picture 2" descr="Code of Hammurabi - Wikiwand">
            <a:extLst>
              <a:ext uri="{FF2B5EF4-FFF2-40B4-BE49-F238E27FC236}">
                <a16:creationId xmlns:a16="http://schemas.microsoft.com/office/drawing/2014/main" id="{6F0F1B14-9B8F-472D-A378-E069EC43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21" y="1619743"/>
            <a:ext cx="3827402" cy="5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0588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RULE OF LAW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26243" y="1775191"/>
            <a:ext cx="8710367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RULE OF LAW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means that: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No one is above the law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Everyone must follow the law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law applies </a:t>
            </a: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equally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to everyone 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We are a country of laws, not of men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Laws and procedures are </a:t>
            </a: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transparent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fair</a:t>
            </a:r>
          </a:p>
          <a:p>
            <a:pPr marL="118872" indent="0"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5788C-485E-4816-9282-C002314E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25" y="-2171445"/>
            <a:ext cx="6059949" cy="6053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87A19-F253-4490-8B78-12B7586A08E7}"/>
              </a:ext>
            </a:extLst>
          </p:cNvPr>
          <p:cNvSpPr txBox="1"/>
          <p:nvPr/>
        </p:nvSpPr>
        <p:spPr>
          <a:xfrm>
            <a:off x="3110474" y="739685"/>
            <a:ext cx="3352800" cy="523220"/>
          </a:xfrm>
          <a:prstGeom prst="rect">
            <a:avLst/>
          </a:prstGeom>
          <a:solidFill>
            <a:srgbClr val="F9B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RULE OF LAW </a:t>
            </a:r>
          </a:p>
        </p:txBody>
      </p:sp>
    </p:spTree>
    <p:extLst>
      <p:ext uri="{BB962C8B-B14F-4D97-AF65-F5344CB8AC3E}">
        <p14:creationId xmlns:p14="http://schemas.microsoft.com/office/powerpoint/2010/main" val="377926665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WHERE DID THE RULE OF LAW ORIGINATE?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62294C-5713-49BF-9307-F302A851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6096000" cy="4343400"/>
          </a:xfrm>
        </p:spPr>
        <p:txBody>
          <a:bodyPr/>
          <a:lstStyle/>
          <a:p>
            <a:r>
              <a:rPr lang="en-US" dirty="0"/>
              <a:t>The Rule of Law was first found in </a:t>
            </a:r>
            <a:r>
              <a:rPr lang="en-US" b="1" dirty="0"/>
              <a:t>Magna Carta</a:t>
            </a:r>
            <a:r>
              <a:rPr lang="en-US" dirty="0"/>
              <a:t>, 1215</a:t>
            </a:r>
          </a:p>
          <a:p>
            <a:endParaRPr lang="en-US" dirty="0"/>
          </a:p>
          <a:p>
            <a:r>
              <a:rPr lang="en-US" dirty="0"/>
              <a:t>This document, signed by King John, stated that even the king had to follow the laws.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E32C18F-8464-4338-8D0F-31F3D8A1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179320" cy="40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48372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PRINCIPLES OF </a:t>
            </a:r>
            <a:b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THE RULE OF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100BF-47A4-4190-BD9E-549F322E2456}"/>
              </a:ext>
            </a:extLst>
          </p:cNvPr>
          <p:cNvSpPr txBox="1"/>
          <p:nvPr/>
        </p:nvSpPr>
        <p:spPr>
          <a:xfrm>
            <a:off x="239973" y="4193626"/>
            <a:ext cx="2133600" cy="400110"/>
          </a:xfrm>
          <a:prstGeom prst="rect">
            <a:avLst/>
          </a:prstGeom>
          <a:solidFill>
            <a:srgbClr val="0A89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Principle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0E1C5-F228-4A3E-B3AE-17F71F247F1A}"/>
              </a:ext>
            </a:extLst>
          </p:cNvPr>
          <p:cNvSpPr txBox="1"/>
          <p:nvPr/>
        </p:nvSpPr>
        <p:spPr>
          <a:xfrm>
            <a:off x="2373573" y="4196813"/>
            <a:ext cx="2133600" cy="400110"/>
          </a:xfrm>
          <a:prstGeom prst="rect">
            <a:avLst/>
          </a:prstGeom>
          <a:solidFill>
            <a:srgbClr val="5EBA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Principle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CED47-3C3C-4141-9FF0-B45C2590173E}"/>
              </a:ext>
            </a:extLst>
          </p:cNvPr>
          <p:cNvSpPr txBox="1"/>
          <p:nvPr/>
        </p:nvSpPr>
        <p:spPr>
          <a:xfrm>
            <a:off x="4507173" y="4196813"/>
            <a:ext cx="2133600" cy="400110"/>
          </a:xfrm>
          <a:prstGeom prst="rect">
            <a:avLst/>
          </a:prstGeom>
          <a:solidFill>
            <a:srgbClr val="0A89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Principle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ABCFD-DB92-4BE9-B471-56BB459B0503}"/>
              </a:ext>
            </a:extLst>
          </p:cNvPr>
          <p:cNvSpPr txBox="1"/>
          <p:nvPr/>
        </p:nvSpPr>
        <p:spPr>
          <a:xfrm>
            <a:off x="6640773" y="4196813"/>
            <a:ext cx="2209800" cy="400110"/>
          </a:xfrm>
          <a:prstGeom prst="rect">
            <a:avLst/>
          </a:prstGeom>
          <a:solidFill>
            <a:srgbClr val="5EBA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Principle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F2EEC-CC1D-4DA6-BDD9-D858650E9C41}"/>
              </a:ext>
            </a:extLst>
          </p:cNvPr>
          <p:cNvSpPr txBox="1"/>
          <p:nvPr/>
        </p:nvSpPr>
        <p:spPr>
          <a:xfrm>
            <a:off x="239973" y="4583149"/>
            <a:ext cx="2133600" cy="584775"/>
          </a:xfrm>
          <a:prstGeom prst="rect">
            <a:avLst/>
          </a:prstGeom>
          <a:noFill/>
          <a:ln>
            <a:solidFill>
              <a:srgbClr val="5EBAF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Accountability to the law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06CBA-61BC-4117-B4AF-899F8419DF0B}"/>
              </a:ext>
            </a:extLst>
          </p:cNvPr>
          <p:cNvSpPr txBox="1"/>
          <p:nvPr/>
        </p:nvSpPr>
        <p:spPr>
          <a:xfrm>
            <a:off x="4511722" y="4592576"/>
            <a:ext cx="2133600" cy="338554"/>
          </a:xfrm>
          <a:prstGeom prst="rect">
            <a:avLst/>
          </a:prstGeom>
          <a:noFill/>
          <a:ln>
            <a:solidFill>
              <a:srgbClr val="5EBAF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Fair procedures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D57CF-FCCF-47FC-8AB4-014897E1E001}"/>
              </a:ext>
            </a:extLst>
          </p:cNvPr>
          <p:cNvSpPr txBox="1"/>
          <p:nvPr/>
        </p:nvSpPr>
        <p:spPr>
          <a:xfrm>
            <a:off x="2373573" y="4584806"/>
            <a:ext cx="2133600" cy="584775"/>
          </a:xfrm>
          <a:prstGeom prst="rect">
            <a:avLst/>
          </a:prstGeom>
          <a:noFill/>
          <a:ln>
            <a:solidFill>
              <a:srgbClr val="5EBAF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Decisions based on the law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2D39-8C38-4095-B4F0-B6F76164C003}"/>
              </a:ext>
            </a:extLst>
          </p:cNvPr>
          <p:cNvSpPr txBox="1"/>
          <p:nvPr/>
        </p:nvSpPr>
        <p:spPr>
          <a:xfrm>
            <a:off x="6645322" y="4583149"/>
            <a:ext cx="2205251" cy="584775"/>
          </a:xfrm>
          <a:prstGeom prst="rect">
            <a:avLst/>
          </a:prstGeom>
          <a:noFill/>
          <a:ln>
            <a:solidFill>
              <a:srgbClr val="5EBAF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Consistent application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65863-831F-493E-BCDC-A46A1BCD4E21}"/>
              </a:ext>
            </a:extLst>
          </p:cNvPr>
          <p:cNvSpPr txBox="1"/>
          <p:nvPr/>
        </p:nvSpPr>
        <p:spPr>
          <a:xfrm>
            <a:off x="457200" y="185934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The Rule of Law has a huge impact on our government </a:t>
            </a:r>
            <a:r>
              <a:rPr lang="en-US" sz="2400" b="1" u="sng" dirty="0">
                <a:latin typeface="Cambria" panose="02040503050406030204" pitchFamily="18" charset="0"/>
              </a:rPr>
              <a:t>officials</a:t>
            </a:r>
            <a:r>
              <a:rPr lang="en-US" sz="2400" b="1" dirty="0">
                <a:latin typeface="Cambria" panose="02040503050406030204" pitchFamily="18" charset="0"/>
              </a:rPr>
              <a:t> and </a:t>
            </a:r>
            <a:r>
              <a:rPr lang="en-US" sz="2400" b="1" u="sng" dirty="0">
                <a:latin typeface="Cambria" panose="02040503050406030204" pitchFamily="18" charset="0"/>
              </a:rPr>
              <a:t>institutions</a:t>
            </a:r>
            <a:r>
              <a:rPr lang="en-US" sz="2400" b="1" dirty="0">
                <a:latin typeface="Cambria" panose="02040503050406030204" pitchFamily="18" charset="0"/>
              </a:rPr>
              <a:t>, from how they are held accountable (responsible) to how decisions are made to how laws are enforced!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9775C-9AAC-44B0-AD2E-6749DF4F597E}"/>
              </a:ext>
            </a:extLst>
          </p:cNvPr>
          <p:cNvSpPr txBox="1"/>
          <p:nvPr/>
        </p:nvSpPr>
        <p:spPr>
          <a:xfrm>
            <a:off x="239973" y="3698320"/>
            <a:ext cx="8610600" cy="523220"/>
          </a:xfrm>
          <a:prstGeom prst="rect">
            <a:avLst/>
          </a:prstGeom>
          <a:solidFill>
            <a:srgbClr val="FAEA1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Four Principles of the Rule of Law</a:t>
            </a:r>
          </a:p>
        </p:txBody>
      </p:sp>
    </p:spTree>
    <p:extLst>
      <p:ext uri="{BB962C8B-B14F-4D97-AF65-F5344CB8AC3E}">
        <p14:creationId xmlns:p14="http://schemas.microsoft.com/office/powerpoint/2010/main" val="27045760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WHERE DID THE RULE OF LAW ORIGINATE?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62294C-5713-49BF-9307-F302A851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6096000" cy="4343400"/>
          </a:xfrm>
        </p:spPr>
        <p:txBody>
          <a:bodyPr/>
          <a:lstStyle/>
          <a:p>
            <a:r>
              <a:rPr lang="en-US" dirty="0"/>
              <a:t>The Rule of Law was first found in </a:t>
            </a:r>
            <a:r>
              <a:rPr lang="en-US" b="1" dirty="0"/>
              <a:t>Magna Carta</a:t>
            </a:r>
            <a:r>
              <a:rPr lang="en-US" dirty="0"/>
              <a:t>, 1215</a:t>
            </a:r>
          </a:p>
          <a:p>
            <a:endParaRPr lang="en-US" dirty="0"/>
          </a:p>
          <a:p>
            <a:r>
              <a:rPr lang="en-US" dirty="0"/>
              <a:t>This document, signed by King John, stated that even the king had to follow the laws.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E32C18F-8464-4338-8D0F-31F3D8A1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179320" cy="40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024DC3-5394-4349-809C-9496C5CD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36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RULE OF LAW</a:t>
            </a:r>
          </a:p>
        </p:txBody>
      </p:sp>
      <p:pic>
        <p:nvPicPr>
          <p:cNvPr id="4" name="Online Media 3" title="What is the Rule of Law?">
            <a:hlinkClick r:id="" action="ppaction://media"/>
            <a:extLst>
              <a:ext uri="{FF2B5EF4-FFF2-40B4-BE49-F238E27FC236}">
                <a16:creationId xmlns:a16="http://schemas.microsoft.com/office/drawing/2014/main" id="{539812D8-11F2-47DF-A9C6-6FC5953F14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0532" y="1714500"/>
            <a:ext cx="8750168" cy="49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52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EC14A8-21E2-4391-96D9-78B74C7218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2833</TotalTime>
  <Words>366</Words>
  <Application>Microsoft Macintosh PowerPoint</Application>
  <PresentationFormat>On-screen Show (4:3)</PresentationFormat>
  <Paragraphs>62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Calibri</vt:lpstr>
      <vt:lpstr>Cambria</vt:lpstr>
      <vt:lpstr>Corbel</vt:lpstr>
      <vt:lpstr>Wingdings</vt:lpstr>
      <vt:lpstr>Wingdings 2</vt:lpstr>
      <vt:lpstr>Wingdings 3</vt:lpstr>
      <vt:lpstr>Module</vt:lpstr>
      <vt:lpstr>BELL RINGER</vt:lpstr>
      <vt:lpstr>PRIMARY OR SECONDARY?</vt:lpstr>
      <vt:lpstr>RULE OF LAW</vt:lpstr>
      <vt:lpstr>WHAT IS A LAW?</vt:lpstr>
      <vt:lpstr>RULE OF LAW</vt:lpstr>
      <vt:lpstr>WHERE DID THE RULE OF LAW ORIGINATE?</vt:lpstr>
      <vt:lpstr>PRINCIPLES OF  THE RULE OF LAW</vt:lpstr>
      <vt:lpstr>WHERE DID THE RULE OF LAW ORIGINATE?</vt:lpstr>
      <vt:lpstr>RULE OF LAW</vt:lpstr>
      <vt:lpstr>CLASSWORK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Erwin Zamora-Guzman</cp:lastModifiedBy>
  <cp:revision>131</cp:revision>
  <dcterms:created xsi:type="dcterms:W3CDTF">2006-07-31T19:23:23Z</dcterms:created>
  <dcterms:modified xsi:type="dcterms:W3CDTF">2021-08-29T20:31:08Z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