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5" r:id="rId4"/>
  </p:sldMasterIdLst>
  <p:notesMasterIdLst>
    <p:notesMasterId r:id="rId20"/>
  </p:notesMasterIdLst>
  <p:sldIdLst>
    <p:sldId id="320" r:id="rId5"/>
    <p:sldId id="333" r:id="rId6"/>
    <p:sldId id="343" r:id="rId7"/>
    <p:sldId id="354" r:id="rId8"/>
    <p:sldId id="350" r:id="rId9"/>
    <p:sldId id="351" r:id="rId10"/>
    <p:sldId id="347" r:id="rId11"/>
    <p:sldId id="346" r:id="rId12"/>
    <p:sldId id="348" r:id="rId13"/>
    <p:sldId id="349" r:id="rId14"/>
    <p:sldId id="355" r:id="rId15"/>
    <p:sldId id="356" r:id="rId16"/>
    <p:sldId id="357" r:id="rId17"/>
    <p:sldId id="358" r:id="rId18"/>
    <p:sldId id="258" r:id="rId19"/>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00"/>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2CA36-4B63-4A96-A1B3-CD2B103F214B}" v="5" dt="2020-10-05T17:25:35.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378" autoAdjust="0"/>
  </p:normalViewPr>
  <p:slideViewPr>
    <p:cSldViewPr snapToGrid="0">
      <p:cViewPr varScale="1">
        <p:scale>
          <a:sx n="81" d="100"/>
          <a:sy n="81" d="100"/>
        </p:scale>
        <p:origin x="14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urkart" userId="8597e483-fb1d-4145-82a7-59216028a243" providerId="ADAL" clId="{4322CA36-4B63-4A96-A1B3-CD2B103F214B}"/>
    <pc:docChg chg="custSel modSld">
      <pc:chgData name="Paul Burkart" userId="8597e483-fb1d-4145-82a7-59216028a243" providerId="ADAL" clId="{4322CA36-4B63-4A96-A1B3-CD2B103F214B}" dt="2020-10-05T17:26:17.727" v="117" actId="20577"/>
      <pc:docMkLst>
        <pc:docMk/>
      </pc:docMkLst>
      <pc:sldChg chg="modSp">
        <pc:chgData name="Paul Burkart" userId="8597e483-fb1d-4145-82a7-59216028a243" providerId="ADAL" clId="{4322CA36-4B63-4A96-A1B3-CD2B103F214B}" dt="2020-10-05T17:26:17.727" v="117" actId="20577"/>
        <pc:sldMkLst>
          <pc:docMk/>
          <pc:sldMk cId="3772075548" sldId="258"/>
        </pc:sldMkLst>
        <pc:spChg chg="mod">
          <ac:chgData name="Paul Burkart" userId="8597e483-fb1d-4145-82a7-59216028a243" providerId="ADAL" clId="{4322CA36-4B63-4A96-A1B3-CD2B103F214B}" dt="2020-10-05T17:26:17.727" v="117" actId="20577"/>
          <ac:spMkLst>
            <pc:docMk/>
            <pc:sldMk cId="3772075548" sldId="258"/>
            <ac:spMk id="7" creationId="{00000000-0000-0000-0000-000000000000}"/>
          </ac:spMkLst>
        </pc:spChg>
      </pc:sldChg>
      <pc:sldChg chg="addSp delSp">
        <pc:chgData name="Paul Burkart" userId="8597e483-fb1d-4145-82a7-59216028a243" providerId="ADAL" clId="{4322CA36-4B63-4A96-A1B3-CD2B103F214B}" dt="2020-10-05T17:25:09.488" v="2"/>
        <pc:sldMkLst>
          <pc:docMk/>
          <pc:sldMk cId="3196988092" sldId="358"/>
        </pc:sldMkLst>
        <pc:spChg chg="add del">
          <ac:chgData name="Paul Burkart" userId="8597e483-fb1d-4145-82a7-59216028a243" providerId="ADAL" clId="{4322CA36-4B63-4A96-A1B3-CD2B103F214B}" dt="2020-10-05T17:25:02.864" v="1"/>
          <ac:spMkLst>
            <pc:docMk/>
            <pc:sldMk cId="3196988092" sldId="358"/>
            <ac:spMk id="2" creationId="{EEED1690-55CC-4520-B5D4-980A9EA55FD4}"/>
          </ac:spMkLst>
        </pc:spChg>
        <pc:spChg chg="del">
          <ac:chgData name="Paul Burkart" userId="8597e483-fb1d-4145-82a7-59216028a243" providerId="ADAL" clId="{4322CA36-4B63-4A96-A1B3-CD2B103F214B}" dt="2020-10-05T17:25:09.488" v="2"/>
          <ac:spMkLst>
            <pc:docMk/>
            <pc:sldMk cId="3196988092" sldId="358"/>
            <ac:spMk id="3" creationId="{49A111FF-42E6-4676-8AC6-2E7F13D0E0EC}"/>
          </ac:spMkLst>
        </pc:spChg>
      </pc:sldChg>
    </pc:docChg>
  </pc:docChgLst>
  <pc:docChgLst>
    <pc:chgData name="Paul Burkart" userId="8597e483-fb1d-4145-82a7-59216028a243" providerId="ADAL" clId="{54C00EA7-154C-4B5F-9ECE-2C5C012666AC}"/>
    <pc:docChg chg="undo addSld">
      <pc:chgData name="Paul Burkart" userId="8597e483-fb1d-4145-82a7-59216028a243" providerId="ADAL" clId="{54C00EA7-154C-4B5F-9ECE-2C5C012666AC}" dt="2020-10-01T17:09:04.254" v="8" actId="2696"/>
      <pc:docMkLst>
        <pc:docMk/>
      </pc:docMkLst>
      <pc:sldChg chg="add">
        <pc:chgData name="Paul Burkart" userId="8597e483-fb1d-4145-82a7-59216028a243" providerId="ADAL" clId="{54C00EA7-154C-4B5F-9ECE-2C5C012666AC}" dt="2020-10-01T17:09:04.254" v="8" actId="2696"/>
        <pc:sldMkLst>
          <pc:docMk/>
          <pc:sldMk cId="2297672420" sldId="333"/>
        </pc:sldMkLst>
      </pc:sldChg>
      <pc:sldChg chg="add">
        <pc:chgData name="Paul Burkart" userId="8597e483-fb1d-4145-82a7-59216028a243" providerId="ADAL" clId="{54C00EA7-154C-4B5F-9ECE-2C5C012666AC}" dt="2020-10-01T17:09:04.251" v="7" actId="2696"/>
        <pc:sldMkLst>
          <pc:docMk/>
          <pc:sldMk cId="1564325797" sldId="343"/>
        </pc:sldMkLst>
      </pc:sldChg>
      <pc:sldChg chg="add">
        <pc:chgData name="Paul Burkart" userId="8597e483-fb1d-4145-82a7-59216028a243" providerId="ADAL" clId="{54C00EA7-154C-4B5F-9ECE-2C5C012666AC}" dt="2020-10-01T17:09:04.222" v="2" actId="2696"/>
        <pc:sldMkLst>
          <pc:docMk/>
          <pc:sldMk cId="3916478954" sldId="346"/>
        </pc:sldMkLst>
      </pc:sldChg>
      <pc:sldChg chg="add">
        <pc:chgData name="Paul Burkart" userId="8597e483-fb1d-4145-82a7-59216028a243" providerId="ADAL" clId="{54C00EA7-154C-4B5F-9ECE-2C5C012666AC}" dt="2020-10-01T17:09:04.232" v="3" actId="2696"/>
        <pc:sldMkLst>
          <pc:docMk/>
          <pc:sldMk cId="403586399" sldId="347"/>
        </pc:sldMkLst>
      </pc:sldChg>
      <pc:sldChg chg="add">
        <pc:chgData name="Paul Burkart" userId="8597e483-fb1d-4145-82a7-59216028a243" providerId="ADAL" clId="{54C00EA7-154C-4B5F-9ECE-2C5C012666AC}" dt="2020-10-01T17:09:04.220" v="1" actId="2696"/>
        <pc:sldMkLst>
          <pc:docMk/>
          <pc:sldMk cId="3644683004" sldId="348"/>
        </pc:sldMkLst>
      </pc:sldChg>
      <pc:sldChg chg="add">
        <pc:chgData name="Paul Burkart" userId="8597e483-fb1d-4145-82a7-59216028a243" providerId="ADAL" clId="{54C00EA7-154C-4B5F-9ECE-2C5C012666AC}" dt="2020-10-01T17:09:04.217" v="0" actId="2696"/>
        <pc:sldMkLst>
          <pc:docMk/>
          <pc:sldMk cId="2911107754" sldId="349"/>
        </pc:sldMkLst>
      </pc:sldChg>
      <pc:sldChg chg="add">
        <pc:chgData name="Paul Burkart" userId="8597e483-fb1d-4145-82a7-59216028a243" providerId="ADAL" clId="{54C00EA7-154C-4B5F-9ECE-2C5C012666AC}" dt="2020-10-01T17:09:04.235" v="5" actId="2696"/>
        <pc:sldMkLst>
          <pc:docMk/>
          <pc:sldMk cId="2670525191" sldId="350"/>
        </pc:sldMkLst>
      </pc:sldChg>
      <pc:sldChg chg="add">
        <pc:chgData name="Paul Burkart" userId="8597e483-fb1d-4145-82a7-59216028a243" providerId="ADAL" clId="{54C00EA7-154C-4B5F-9ECE-2C5C012666AC}" dt="2020-10-01T17:09:04.233" v="4" actId="2696"/>
        <pc:sldMkLst>
          <pc:docMk/>
          <pc:sldMk cId="3081395078" sldId="351"/>
        </pc:sldMkLst>
      </pc:sldChg>
      <pc:sldChg chg="add">
        <pc:chgData name="Paul Burkart" userId="8597e483-fb1d-4145-82a7-59216028a243" providerId="ADAL" clId="{54C00EA7-154C-4B5F-9ECE-2C5C012666AC}" dt="2020-10-01T17:09:04.249" v="6" actId="2696"/>
        <pc:sldMkLst>
          <pc:docMk/>
          <pc:sldMk cId="93589266"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7A0921B8-913D-4C85-AE2B-32EE1DE6F77D}" type="slidenum">
              <a:rPr lang="en-US"/>
              <a:pPr/>
              <a:t>‹#›</a:t>
            </a:fld>
            <a:endParaRPr lang="en-US"/>
          </a:p>
        </p:txBody>
      </p:sp>
    </p:spTree>
    <p:extLst>
      <p:ext uri="{BB962C8B-B14F-4D97-AF65-F5344CB8AC3E}">
        <p14:creationId xmlns:p14="http://schemas.microsoft.com/office/powerpoint/2010/main" val="1801001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900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10</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7073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11</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8590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12</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0689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37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14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845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2</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4051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401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4</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5187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5</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6563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6</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85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7</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101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8</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426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9E52A-667D-488A-914A-00D4738CE819}" type="slidenum">
              <a:rPr lang="en-US"/>
              <a:pPr/>
              <a:t>9</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721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06F61-DD80-47A8-859A-2B01CA5834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D0C44-617F-486B-A764-8D2FEE17F45A}"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08DE66E-0861-49DA-A11A-9CF69DD1BAF6}"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4607-10E3-48AF-AC40-0654435A4373}"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001F-83E9-4409-8094-BD482F705C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24DE3-7909-4691-A2B0-7749DD3A580D}"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57A49-4453-4A06-B309-98656F0C5107}"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22B49-5E56-4DFB-B70A-56318CEBA20F}"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CA50C-96F3-453D-9870-AE5A319C71A1}"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5586E-5FB6-4BBB-ABD4-3655908F514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60C2BD2-4244-4570-A9DA-ECCAAA6816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5D0D042-4B22-483A-AA37-29568736B2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ransition>
    <p:fade thruBlk="1"/>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imgflip.com/memegenera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BELL RINGER</a:t>
            </a:r>
          </a:p>
        </p:txBody>
      </p:sp>
      <p:sp>
        <p:nvSpPr>
          <p:cNvPr id="77827" name="Rectangle 3"/>
          <p:cNvSpPr>
            <a:spLocks noGrp="1" noChangeArrowheads="1"/>
          </p:cNvSpPr>
          <p:nvPr>
            <p:ph idx="1"/>
          </p:nvPr>
        </p:nvSpPr>
        <p:spPr/>
        <p:txBody>
          <a:bodyPr>
            <a:normAutofit/>
          </a:bodyPr>
          <a:lstStyle/>
          <a:p>
            <a:pPr>
              <a:buFont typeface="Wingdings" panose="05000000000000000000" pitchFamily="2" charset="2"/>
              <a:buChar char="Ø"/>
            </a:pPr>
            <a:r>
              <a:rPr lang="en-US" dirty="0"/>
              <a:t>Pretend that Florida is thinking of passing a law that would ban all homework assignments in elementary, middle, and high schools throughout the state.  Teachers would be prevented from ever giving a homework assignment.</a:t>
            </a:r>
          </a:p>
          <a:p>
            <a:pPr>
              <a:buFont typeface="Wingdings" panose="05000000000000000000" pitchFamily="2" charset="2"/>
              <a:buChar char="Ø"/>
            </a:pPr>
            <a:endParaRPr lang="en-US" dirty="0"/>
          </a:p>
          <a:p>
            <a:pPr>
              <a:buFont typeface="Wingdings" panose="05000000000000000000" pitchFamily="2" charset="2"/>
              <a:buChar char="Ø"/>
            </a:pPr>
            <a:r>
              <a:rPr lang="en-US" b="1" dirty="0"/>
              <a:t>Do you think that this would benefit Florida schools?  Why or why not? </a:t>
            </a:r>
          </a:p>
        </p:txBody>
      </p:sp>
    </p:spTree>
    <p:extLst>
      <p:ext uri="{BB962C8B-B14F-4D97-AF65-F5344CB8AC3E}">
        <p14:creationId xmlns:p14="http://schemas.microsoft.com/office/powerpoint/2010/main" val="2072380655"/>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FIGURES</a:t>
            </a:r>
          </a:p>
        </p:txBody>
      </p:sp>
      <p:sp>
        <p:nvSpPr>
          <p:cNvPr id="77827" name="Rectangle 3"/>
          <p:cNvSpPr>
            <a:spLocks noGrp="1" noChangeArrowheads="1"/>
          </p:cNvSpPr>
          <p:nvPr>
            <p:ph idx="1"/>
          </p:nvPr>
        </p:nvSpPr>
        <p:spPr>
          <a:xfrm>
            <a:off x="248194" y="1593670"/>
            <a:ext cx="8647611" cy="5264330"/>
          </a:xfrm>
        </p:spPr>
        <p:txBody>
          <a:bodyPr>
            <a:normAutofit/>
          </a:bodyPr>
          <a:lstStyle/>
          <a:p>
            <a:pPr marL="118872" indent="0">
              <a:buNone/>
            </a:pPr>
            <a:r>
              <a:rPr lang="en-US" sz="2800" dirty="0"/>
              <a:t>G) Mr. Banner, a teacher, has two young children in daycare and sometimes calls the center during his non-teaching periods to check on the well-being of his children. However, as a classroom teacher he frequently has to tell students to stop text messaging and playing web games during his class. He feels the phones are not conducive to the classroom learning he is trying to provide.</a:t>
            </a:r>
          </a:p>
          <a:p>
            <a:pPr marL="118872" indent="0">
              <a:buNone/>
            </a:pPr>
            <a:r>
              <a:rPr lang="en-US" sz="2800" dirty="0"/>
              <a:t> </a:t>
            </a:r>
          </a:p>
          <a:p>
            <a:pPr marL="118872" indent="0">
              <a:buNone/>
            </a:pPr>
            <a:r>
              <a:rPr lang="en-US" sz="2800" dirty="0"/>
              <a:t>H) Students Teri and Mike need their cell phones to send text messages to each other during class.</a:t>
            </a:r>
          </a:p>
        </p:txBody>
      </p:sp>
    </p:spTree>
    <p:extLst>
      <p:ext uri="{BB962C8B-B14F-4D97-AF65-F5344CB8AC3E}">
        <p14:creationId xmlns:p14="http://schemas.microsoft.com/office/powerpoint/2010/main" val="291110775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4" y="1593670"/>
            <a:ext cx="8647611" cy="5264330"/>
          </a:xfrm>
        </p:spPr>
        <p:txBody>
          <a:bodyPr>
            <a:normAutofit/>
          </a:bodyPr>
          <a:lstStyle/>
          <a:p>
            <a:r>
              <a:rPr lang="en-US" sz="2800" dirty="0"/>
              <a:t>Both debates and dialogues are ways of communicating and sharing information and ideas, with the intent to learn and to potentially change the minds of others.</a:t>
            </a:r>
          </a:p>
          <a:p>
            <a:endParaRPr lang="en-US" sz="2800" dirty="0"/>
          </a:p>
          <a:p>
            <a:r>
              <a:rPr lang="en-US" sz="2800" dirty="0"/>
              <a:t>But their format is very different…</a:t>
            </a:r>
          </a:p>
        </p:txBody>
      </p:sp>
      <p:pic>
        <p:nvPicPr>
          <p:cNvPr id="2" name="Picture 1">
            <a:extLst>
              <a:ext uri="{FF2B5EF4-FFF2-40B4-BE49-F238E27FC236}">
                <a16:creationId xmlns:a16="http://schemas.microsoft.com/office/drawing/2014/main" id="{F34493DF-B96A-4D88-AC91-CD1CB0F2E29B}"/>
              </a:ext>
            </a:extLst>
          </p:cNvPr>
          <p:cNvPicPr>
            <a:picLocks noChangeAspect="1"/>
          </p:cNvPicPr>
          <p:nvPr/>
        </p:nvPicPr>
        <p:blipFill>
          <a:blip r:embed="rId3"/>
          <a:stretch>
            <a:fillRect/>
          </a:stretch>
        </p:blipFill>
        <p:spPr>
          <a:xfrm>
            <a:off x="1303232" y="4398318"/>
            <a:ext cx="2118698" cy="2012141"/>
          </a:xfrm>
          <a:prstGeom prst="rect">
            <a:avLst/>
          </a:prstGeom>
        </p:spPr>
      </p:pic>
      <p:pic>
        <p:nvPicPr>
          <p:cNvPr id="3" name="Picture 2">
            <a:extLst>
              <a:ext uri="{FF2B5EF4-FFF2-40B4-BE49-F238E27FC236}">
                <a16:creationId xmlns:a16="http://schemas.microsoft.com/office/drawing/2014/main" id="{B1A3E072-A78A-42E9-8A20-3D9B6FDF85C8}"/>
              </a:ext>
            </a:extLst>
          </p:cNvPr>
          <p:cNvPicPr>
            <a:picLocks noChangeAspect="1"/>
          </p:cNvPicPr>
          <p:nvPr/>
        </p:nvPicPr>
        <p:blipFill>
          <a:blip r:embed="rId4"/>
          <a:stretch>
            <a:fillRect/>
          </a:stretch>
        </p:blipFill>
        <p:spPr>
          <a:xfrm>
            <a:off x="6334200" y="4355184"/>
            <a:ext cx="2312924" cy="1989105"/>
          </a:xfrm>
          <a:prstGeom prst="rect">
            <a:avLst/>
          </a:prstGeom>
        </p:spPr>
      </p:pic>
    </p:spTree>
    <p:extLst>
      <p:ext uri="{BB962C8B-B14F-4D97-AF65-F5344CB8AC3E}">
        <p14:creationId xmlns:p14="http://schemas.microsoft.com/office/powerpoint/2010/main" val="3817727156"/>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4" y="1593670"/>
            <a:ext cx="4045759" cy="5264330"/>
          </a:xfrm>
        </p:spPr>
        <p:txBody>
          <a:bodyPr>
            <a:normAutofit/>
          </a:bodyPr>
          <a:lstStyle/>
          <a:p>
            <a:pPr marL="118872" indent="0">
              <a:buNone/>
            </a:pPr>
            <a:r>
              <a:rPr lang="en-US" sz="2400" b="1" u="sng" dirty="0">
                <a:solidFill>
                  <a:srgbClr val="FF0000"/>
                </a:solidFill>
              </a:rPr>
              <a:t>DEBATE</a:t>
            </a:r>
          </a:p>
          <a:p>
            <a:r>
              <a:rPr lang="en-US" sz="2400" dirty="0"/>
              <a:t>Debate is oppositional; two opposing sides try to prove each other wrong.</a:t>
            </a:r>
          </a:p>
          <a:p>
            <a:endParaRPr lang="en-US" sz="2400" dirty="0"/>
          </a:p>
          <a:p>
            <a:endParaRPr lang="en-US" sz="2400" dirty="0"/>
          </a:p>
          <a:p>
            <a:r>
              <a:rPr lang="en-US" sz="2400" dirty="0"/>
              <a:t>In debate, one listens to find flaws, to spot differences, and to counter arguments. 	</a:t>
            </a:r>
          </a:p>
          <a:p>
            <a:endParaRPr lang="en-US" sz="2400" dirty="0"/>
          </a:p>
        </p:txBody>
      </p:sp>
      <p:sp>
        <p:nvSpPr>
          <p:cNvPr id="6" name="Rectangle 3">
            <a:extLst>
              <a:ext uri="{FF2B5EF4-FFF2-40B4-BE49-F238E27FC236}">
                <a16:creationId xmlns:a16="http://schemas.microsoft.com/office/drawing/2014/main" id="{CA2A7F1F-4EB6-4F2C-8590-A7028C7DB88F}"/>
              </a:ext>
            </a:extLst>
          </p:cNvPr>
          <p:cNvSpPr txBox="1">
            <a:spLocks noChangeArrowheads="1"/>
          </p:cNvSpPr>
          <p:nvPr/>
        </p:nvSpPr>
        <p:spPr>
          <a:xfrm>
            <a:off x="4850046" y="1593670"/>
            <a:ext cx="4045759" cy="526433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sz="2400" b="1" u="sng" dirty="0">
                <a:solidFill>
                  <a:srgbClr val="00B0F0"/>
                </a:solidFill>
              </a:rPr>
              <a:t>DIALOGUE</a:t>
            </a:r>
          </a:p>
          <a:p>
            <a:pPr fontAlgn="auto">
              <a:lnSpc>
                <a:spcPct val="100000"/>
              </a:lnSpc>
              <a:spcAft>
                <a:spcPts val="0"/>
              </a:spcAft>
            </a:pPr>
            <a:r>
              <a:rPr lang="en-US" sz="2400" dirty="0"/>
              <a:t>Dialogue is collaborative with multiple sides working toward shared under-standing.</a:t>
            </a:r>
          </a:p>
          <a:p>
            <a:pPr fontAlgn="auto">
              <a:lnSpc>
                <a:spcPct val="100000"/>
              </a:lnSpc>
              <a:spcAft>
                <a:spcPts val="0"/>
              </a:spcAft>
            </a:pPr>
            <a:endParaRPr lang="en-US" sz="2400" dirty="0"/>
          </a:p>
          <a:p>
            <a:endParaRPr lang="en-US" sz="2400" dirty="0"/>
          </a:p>
          <a:p>
            <a:r>
              <a:rPr lang="en-US" sz="2400" dirty="0"/>
              <a:t>In dialogue, one listens to understand, to make meaning, and to find common ground. 	</a:t>
            </a:r>
          </a:p>
        </p:txBody>
      </p:sp>
      <p:cxnSp>
        <p:nvCxnSpPr>
          <p:cNvPr id="5" name="Straight Connector 4">
            <a:extLst>
              <a:ext uri="{FF2B5EF4-FFF2-40B4-BE49-F238E27FC236}">
                <a16:creationId xmlns:a16="http://schemas.microsoft.com/office/drawing/2014/main" id="{CE47899A-85DA-4BEC-9B48-F75E2B85A314}"/>
              </a:ext>
            </a:extLst>
          </p:cNvPr>
          <p:cNvCxnSpPr/>
          <p:nvPr/>
        </p:nvCxnSpPr>
        <p:spPr>
          <a:xfrm>
            <a:off x="4572000" y="1593670"/>
            <a:ext cx="0" cy="502394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77856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4" y="1593670"/>
            <a:ext cx="4045759" cy="5264330"/>
          </a:xfrm>
        </p:spPr>
        <p:txBody>
          <a:bodyPr>
            <a:normAutofit/>
          </a:bodyPr>
          <a:lstStyle/>
          <a:p>
            <a:pPr marL="118872" indent="0">
              <a:buNone/>
            </a:pPr>
            <a:r>
              <a:rPr lang="en-US" sz="2400" b="1" u="sng" dirty="0">
                <a:solidFill>
                  <a:srgbClr val="FF0000"/>
                </a:solidFill>
              </a:rPr>
              <a:t>DEBATE</a:t>
            </a:r>
          </a:p>
          <a:p>
            <a:r>
              <a:rPr lang="en-US" sz="2400" dirty="0"/>
              <a:t>In debate one submits one’s best thinking and defends it against challenge to show that it is right.</a:t>
            </a:r>
          </a:p>
          <a:p>
            <a:endParaRPr lang="en-US" sz="2400" dirty="0"/>
          </a:p>
          <a:p>
            <a:r>
              <a:rPr lang="en-US" sz="2400" dirty="0"/>
              <a:t>In debate, one searches for weaknesses in the other position.	</a:t>
            </a:r>
          </a:p>
          <a:p>
            <a:endParaRPr lang="en-US" sz="2400" dirty="0"/>
          </a:p>
        </p:txBody>
      </p:sp>
      <p:sp>
        <p:nvSpPr>
          <p:cNvPr id="6" name="Rectangle 3">
            <a:extLst>
              <a:ext uri="{FF2B5EF4-FFF2-40B4-BE49-F238E27FC236}">
                <a16:creationId xmlns:a16="http://schemas.microsoft.com/office/drawing/2014/main" id="{CA2A7F1F-4EB6-4F2C-8590-A7028C7DB88F}"/>
              </a:ext>
            </a:extLst>
          </p:cNvPr>
          <p:cNvSpPr txBox="1">
            <a:spLocks noChangeArrowheads="1"/>
          </p:cNvSpPr>
          <p:nvPr/>
        </p:nvSpPr>
        <p:spPr>
          <a:xfrm>
            <a:off x="4850046" y="1593670"/>
            <a:ext cx="4045759" cy="526433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sz="2400" b="1" u="sng" dirty="0">
                <a:solidFill>
                  <a:srgbClr val="00B0F0"/>
                </a:solidFill>
              </a:rPr>
              <a:t>DIALOGUE</a:t>
            </a:r>
          </a:p>
          <a:p>
            <a:pPr fontAlgn="auto">
              <a:lnSpc>
                <a:spcPct val="100000"/>
              </a:lnSpc>
              <a:spcAft>
                <a:spcPts val="0"/>
              </a:spcAft>
            </a:pPr>
            <a:r>
              <a:rPr lang="en-US" sz="2400" dirty="0"/>
              <a:t>In dialogue, one submits one’s best thinking, expecting that other people’s reflections will help improve it rather than threaten it.</a:t>
            </a:r>
          </a:p>
          <a:p>
            <a:endParaRPr lang="en-US" sz="2400" dirty="0"/>
          </a:p>
          <a:p>
            <a:r>
              <a:rPr lang="en-US" sz="2400" dirty="0"/>
              <a:t>In dialogue, one searches for strengths in all positions.	</a:t>
            </a:r>
          </a:p>
        </p:txBody>
      </p:sp>
      <p:cxnSp>
        <p:nvCxnSpPr>
          <p:cNvPr id="5" name="Straight Connector 4">
            <a:extLst>
              <a:ext uri="{FF2B5EF4-FFF2-40B4-BE49-F238E27FC236}">
                <a16:creationId xmlns:a16="http://schemas.microsoft.com/office/drawing/2014/main" id="{359CD5AF-3445-4C68-8831-AEB877F79F7E}"/>
              </a:ext>
            </a:extLst>
          </p:cNvPr>
          <p:cNvCxnSpPr/>
          <p:nvPr/>
        </p:nvCxnSpPr>
        <p:spPr>
          <a:xfrm>
            <a:off x="4572000" y="1593670"/>
            <a:ext cx="0" cy="502394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282091"/>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DEBATE vs. DIALOGUE</a:t>
            </a:r>
          </a:p>
        </p:txBody>
      </p:sp>
      <p:sp>
        <p:nvSpPr>
          <p:cNvPr id="77827" name="Rectangle 3"/>
          <p:cNvSpPr>
            <a:spLocks noGrp="1" noChangeArrowheads="1"/>
          </p:cNvSpPr>
          <p:nvPr>
            <p:ph idx="1"/>
          </p:nvPr>
        </p:nvSpPr>
        <p:spPr>
          <a:xfrm>
            <a:off x="248194" y="1593670"/>
            <a:ext cx="4045759" cy="5264330"/>
          </a:xfrm>
        </p:spPr>
        <p:txBody>
          <a:bodyPr>
            <a:normAutofit/>
          </a:bodyPr>
          <a:lstStyle/>
          <a:p>
            <a:pPr marL="118872" indent="0">
              <a:buNone/>
            </a:pPr>
            <a:r>
              <a:rPr lang="en-US" sz="2400" b="1" u="sng" dirty="0">
                <a:solidFill>
                  <a:srgbClr val="FF0000"/>
                </a:solidFill>
              </a:rPr>
              <a:t>DEBATE</a:t>
            </a:r>
          </a:p>
          <a:p>
            <a:r>
              <a:rPr lang="en-US" sz="2400" dirty="0"/>
              <a:t>Debate rebuts contrary positions and may belittle or deprecate other participants.</a:t>
            </a:r>
          </a:p>
          <a:p>
            <a:pPr marL="118872" indent="0">
              <a:buNone/>
            </a:pPr>
            <a:endParaRPr lang="en-US" sz="2400" dirty="0"/>
          </a:p>
          <a:p>
            <a:r>
              <a:rPr lang="en-US" sz="2400" dirty="0"/>
              <a:t>Debate assumes a single right answer that someone already has.</a:t>
            </a:r>
          </a:p>
          <a:p>
            <a:pPr marL="118872" indent="0">
              <a:buNone/>
            </a:pPr>
            <a:endParaRPr lang="en-US" sz="2400" dirty="0"/>
          </a:p>
          <a:p>
            <a:r>
              <a:rPr lang="en-US" sz="2400" dirty="0"/>
              <a:t>Debate demands a conclusion and a winner.	</a:t>
            </a:r>
          </a:p>
          <a:p>
            <a:endParaRPr lang="en-US" sz="2400" dirty="0"/>
          </a:p>
        </p:txBody>
      </p:sp>
      <p:sp>
        <p:nvSpPr>
          <p:cNvPr id="6" name="Rectangle 3">
            <a:extLst>
              <a:ext uri="{FF2B5EF4-FFF2-40B4-BE49-F238E27FC236}">
                <a16:creationId xmlns:a16="http://schemas.microsoft.com/office/drawing/2014/main" id="{CA2A7F1F-4EB6-4F2C-8590-A7028C7DB88F}"/>
              </a:ext>
            </a:extLst>
          </p:cNvPr>
          <p:cNvSpPr txBox="1">
            <a:spLocks noChangeArrowheads="1"/>
          </p:cNvSpPr>
          <p:nvPr/>
        </p:nvSpPr>
        <p:spPr>
          <a:xfrm>
            <a:off x="4850046" y="1593670"/>
            <a:ext cx="4045759" cy="526433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Font typeface="Wingdings 2"/>
              <a:buNone/>
            </a:pPr>
            <a:r>
              <a:rPr lang="en-US" sz="2400" b="1" u="sng" dirty="0">
                <a:solidFill>
                  <a:srgbClr val="00B0F0"/>
                </a:solidFill>
              </a:rPr>
              <a:t>DIALOGUE</a:t>
            </a:r>
          </a:p>
          <a:p>
            <a:pPr fontAlgn="auto">
              <a:lnSpc>
                <a:spcPct val="100000"/>
              </a:lnSpc>
              <a:spcAft>
                <a:spcPts val="0"/>
              </a:spcAft>
            </a:pPr>
            <a:r>
              <a:rPr lang="en-US" sz="2400" dirty="0"/>
              <a:t>Dialogue respects all the other participants and seeks not to alienate or offend.</a:t>
            </a:r>
          </a:p>
          <a:p>
            <a:pPr marL="118872" indent="0" fontAlgn="auto">
              <a:lnSpc>
                <a:spcPct val="100000"/>
              </a:lnSpc>
              <a:spcAft>
                <a:spcPts val="0"/>
              </a:spcAft>
              <a:buNone/>
            </a:pPr>
            <a:endParaRPr lang="en-US" sz="2400" dirty="0"/>
          </a:p>
          <a:p>
            <a:r>
              <a:rPr lang="en-US" sz="2400" dirty="0"/>
              <a:t>Dialogue assumes that many people have pieces of answers and that cooperation can lead to workable solutions.</a:t>
            </a:r>
          </a:p>
          <a:p>
            <a:pPr marL="118872" indent="0">
              <a:buNone/>
            </a:pPr>
            <a:endParaRPr lang="en-US" sz="2400" dirty="0"/>
          </a:p>
          <a:p>
            <a:r>
              <a:rPr lang="en-US" sz="2400" dirty="0"/>
              <a:t>Dialogue remains open‐ended.</a:t>
            </a:r>
          </a:p>
        </p:txBody>
      </p:sp>
      <p:cxnSp>
        <p:nvCxnSpPr>
          <p:cNvPr id="5" name="Straight Connector 4">
            <a:extLst>
              <a:ext uri="{FF2B5EF4-FFF2-40B4-BE49-F238E27FC236}">
                <a16:creationId xmlns:a16="http://schemas.microsoft.com/office/drawing/2014/main" id="{E5B8624B-950F-42BF-96E8-810A9C82C279}"/>
              </a:ext>
            </a:extLst>
          </p:cNvPr>
          <p:cNvCxnSpPr/>
          <p:nvPr/>
        </p:nvCxnSpPr>
        <p:spPr>
          <a:xfrm>
            <a:off x="4572000" y="1593670"/>
            <a:ext cx="0" cy="502394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98809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Memes Assignment</a:t>
            </a:r>
          </a:p>
        </p:txBody>
      </p:sp>
      <p:sp>
        <p:nvSpPr>
          <p:cNvPr id="7" name="Rectangle 3"/>
          <p:cNvSpPr>
            <a:spLocks noGrp="1" noChangeArrowheads="1"/>
          </p:cNvSpPr>
          <p:nvPr>
            <p:ph idx="1"/>
          </p:nvPr>
        </p:nvSpPr>
        <p:spPr>
          <a:xfrm>
            <a:off x="457200" y="1828800"/>
            <a:ext cx="8229600" cy="4572000"/>
          </a:xfrm>
        </p:spPr>
        <p:txBody>
          <a:bodyPr>
            <a:normAutofit fontScale="62500" lnSpcReduction="20000"/>
          </a:bodyPr>
          <a:lstStyle/>
          <a:p>
            <a:pPr marL="690372" indent="-571500">
              <a:buFont typeface="Wingdings" panose="05000000000000000000" pitchFamily="2" charset="2"/>
              <a:buChar char="Ø"/>
            </a:pPr>
            <a:r>
              <a:rPr lang="en-US" sz="4400" dirty="0"/>
              <a:t>To reflect on what we’ve learned about debate vs. dialogue, let’s create memes!</a:t>
            </a:r>
          </a:p>
          <a:p>
            <a:pPr marL="690372" indent="-571500">
              <a:buFont typeface="Wingdings" panose="05000000000000000000" pitchFamily="2" charset="2"/>
              <a:buChar char="Ø"/>
            </a:pPr>
            <a:endParaRPr lang="en-US" sz="4400" dirty="0"/>
          </a:p>
          <a:p>
            <a:pPr marL="690372" indent="-571500">
              <a:buFont typeface="Wingdings" panose="05000000000000000000" pitchFamily="2" charset="2"/>
              <a:buChar char="Ø"/>
            </a:pPr>
            <a:r>
              <a:rPr lang="en-US" sz="4400" dirty="0"/>
              <a:t>Go to </a:t>
            </a:r>
            <a:r>
              <a:rPr lang="en-US" sz="4400" dirty="0">
                <a:hlinkClick r:id="rId2"/>
              </a:rPr>
              <a:t>www.imgflip.com/memegenerator</a:t>
            </a:r>
            <a:r>
              <a:rPr lang="en-US" sz="4400" dirty="0"/>
              <a:t> (or another meme site).  Use at least one key word, idea, or concept in your meme.</a:t>
            </a:r>
          </a:p>
          <a:p>
            <a:pPr marL="690372" indent="-571500">
              <a:buFont typeface="Wingdings" panose="05000000000000000000" pitchFamily="2" charset="2"/>
              <a:buChar char="Ø"/>
            </a:pPr>
            <a:endParaRPr lang="en-US" sz="4400" dirty="0"/>
          </a:p>
          <a:p>
            <a:pPr marL="690372" indent="-571500">
              <a:buFont typeface="Wingdings" panose="05000000000000000000" pitchFamily="2" charset="2"/>
              <a:buChar char="Ø"/>
            </a:pPr>
            <a:r>
              <a:rPr lang="en-US" sz="4400" dirty="0"/>
              <a:t>Upload them to the “Memes” channel found on our team page. Make sure to write one sentence for your  meme explaining your choice of meme and how it relates to our topic.</a:t>
            </a:r>
          </a:p>
        </p:txBody>
      </p:sp>
    </p:spTree>
    <p:extLst>
      <p:ext uri="{BB962C8B-B14F-4D97-AF65-F5344CB8AC3E}">
        <p14:creationId xmlns:p14="http://schemas.microsoft.com/office/powerpoint/2010/main" val="3772075548"/>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A “GOOD” LAW</a:t>
            </a:r>
          </a:p>
        </p:txBody>
      </p:sp>
      <p:sp>
        <p:nvSpPr>
          <p:cNvPr id="77827" name="Rectangle 3"/>
          <p:cNvSpPr>
            <a:spLocks noGrp="1" noChangeArrowheads="1"/>
          </p:cNvSpPr>
          <p:nvPr>
            <p:ph idx="1"/>
          </p:nvPr>
        </p:nvSpPr>
        <p:spPr>
          <a:xfrm>
            <a:off x="248194" y="1593670"/>
            <a:ext cx="8647611" cy="5077096"/>
          </a:xfrm>
        </p:spPr>
        <p:txBody>
          <a:bodyPr>
            <a:normAutofit/>
          </a:bodyPr>
          <a:lstStyle/>
          <a:p>
            <a:pPr marL="861822" indent="-742950">
              <a:buAutoNum type="arabicPeriod"/>
            </a:pPr>
            <a:r>
              <a:rPr lang="en-US" sz="4000" dirty="0"/>
              <a:t>Worthwhile purpose</a:t>
            </a:r>
          </a:p>
          <a:p>
            <a:pPr marL="861822" indent="-742950">
              <a:buAutoNum type="arabicPeriod"/>
            </a:pPr>
            <a:r>
              <a:rPr lang="en-US" sz="4000" dirty="0"/>
              <a:t>Fair</a:t>
            </a:r>
          </a:p>
          <a:p>
            <a:pPr marL="861822" indent="-742950">
              <a:buAutoNum type="arabicPeriod"/>
            </a:pPr>
            <a:r>
              <a:rPr lang="en-US" sz="4000" dirty="0"/>
              <a:t>Clear</a:t>
            </a:r>
          </a:p>
          <a:p>
            <a:pPr marL="861822" indent="-742950">
              <a:buAutoNum type="arabicPeriod"/>
            </a:pPr>
            <a:r>
              <a:rPr lang="en-US" sz="4000" dirty="0"/>
              <a:t>Possible to follow</a:t>
            </a:r>
          </a:p>
          <a:p>
            <a:pPr marL="861822" indent="-742950">
              <a:buAutoNum type="arabicPeriod"/>
            </a:pPr>
            <a:r>
              <a:rPr lang="en-US" sz="4000" dirty="0"/>
              <a:t>Enforceable</a:t>
            </a:r>
          </a:p>
          <a:p>
            <a:pPr marL="861822" indent="-742950">
              <a:buAutoNum type="arabicPeriod"/>
            </a:pPr>
            <a:r>
              <a:rPr lang="en-US" sz="4000" dirty="0"/>
              <a:t>Consistent with constitutionally guaranteed individual rights</a:t>
            </a:r>
          </a:p>
          <a:p>
            <a:pPr marL="861822" indent="-742950">
              <a:buAutoNum type="arabicPeriod"/>
            </a:pPr>
            <a:r>
              <a:rPr lang="en-US" sz="4000" dirty="0"/>
              <a:t>Flexible</a:t>
            </a:r>
            <a:endParaRPr lang="en-US" sz="3500" dirty="0"/>
          </a:p>
        </p:txBody>
      </p:sp>
    </p:spTree>
    <p:extLst>
      <p:ext uri="{BB962C8B-B14F-4D97-AF65-F5344CB8AC3E}">
        <p14:creationId xmlns:p14="http://schemas.microsoft.com/office/powerpoint/2010/main" val="229767242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down)">
                                      <p:cBhvr>
                                        <p:cTn id="7" dur="580">
                                          <p:stCondLst>
                                            <p:cond delay="0"/>
                                          </p:stCondLst>
                                        </p:cTn>
                                        <p:tgtEl>
                                          <p:spTgt spid="77827">
                                            <p:txEl>
                                              <p:pRg st="0" end="0"/>
                                            </p:txEl>
                                          </p:spTgt>
                                        </p:tgtEl>
                                      </p:cBhvr>
                                    </p:animEffect>
                                    <p:anim calcmode="lin" valueType="num">
                                      <p:cBhvr>
                                        <p:cTn id="8" dur="1822" tmFilter="0,0; 0.14,0.36; 0.43,0.73; 0.71,0.91; 1.0,1.0">
                                          <p:stCondLst>
                                            <p:cond delay="0"/>
                                          </p:stCondLst>
                                        </p:cTn>
                                        <p:tgtEl>
                                          <p:spTgt spid="778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78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78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78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78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7827">
                                            <p:txEl>
                                              <p:pRg st="0" end="0"/>
                                            </p:txEl>
                                          </p:spTgt>
                                        </p:tgtEl>
                                      </p:cBhvr>
                                      <p:to x="100000" y="60000"/>
                                    </p:animScale>
                                    <p:animScale>
                                      <p:cBhvr>
                                        <p:cTn id="14" dur="166" decel="50000">
                                          <p:stCondLst>
                                            <p:cond delay="676"/>
                                          </p:stCondLst>
                                        </p:cTn>
                                        <p:tgtEl>
                                          <p:spTgt spid="77827">
                                            <p:txEl>
                                              <p:pRg st="0" end="0"/>
                                            </p:txEl>
                                          </p:spTgt>
                                        </p:tgtEl>
                                      </p:cBhvr>
                                      <p:to x="100000" y="100000"/>
                                    </p:animScale>
                                    <p:animScale>
                                      <p:cBhvr>
                                        <p:cTn id="15" dur="26">
                                          <p:stCondLst>
                                            <p:cond delay="1312"/>
                                          </p:stCondLst>
                                        </p:cTn>
                                        <p:tgtEl>
                                          <p:spTgt spid="77827">
                                            <p:txEl>
                                              <p:pRg st="0" end="0"/>
                                            </p:txEl>
                                          </p:spTgt>
                                        </p:tgtEl>
                                      </p:cBhvr>
                                      <p:to x="100000" y="80000"/>
                                    </p:animScale>
                                    <p:animScale>
                                      <p:cBhvr>
                                        <p:cTn id="16" dur="166" decel="50000">
                                          <p:stCondLst>
                                            <p:cond delay="1338"/>
                                          </p:stCondLst>
                                        </p:cTn>
                                        <p:tgtEl>
                                          <p:spTgt spid="77827">
                                            <p:txEl>
                                              <p:pRg st="0" end="0"/>
                                            </p:txEl>
                                          </p:spTgt>
                                        </p:tgtEl>
                                      </p:cBhvr>
                                      <p:to x="100000" y="100000"/>
                                    </p:animScale>
                                    <p:animScale>
                                      <p:cBhvr>
                                        <p:cTn id="17" dur="26">
                                          <p:stCondLst>
                                            <p:cond delay="1642"/>
                                          </p:stCondLst>
                                        </p:cTn>
                                        <p:tgtEl>
                                          <p:spTgt spid="77827">
                                            <p:txEl>
                                              <p:pRg st="0" end="0"/>
                                            </p:txEl>
                                          </p:spTgt>
                                        </p:tgtEl>
                                      </p:cBhvr>
                                      <p:to x="100000" y="90000"/>
                                    </p:animScale>
                                    <p:animScale>
                                      <p:cBhvr>
                                        <p:cTn id="18" dur="166" decel="50000">
                                          <p:stCondLst>
                                            <p:cond delay="1668"/>
                                          </p:stCondLst>
                                        </p:cTn>
                                        <p:tgtEl>
                                          <p:spTgt spid="77827">
                                            <p:txEl>
                                              <p:pRg st="0" end="0"/>
                                            </p:txEl>
                                          </p:spTgt>
                                        </p:tgtEl>
                                      </p:cBhvr>
                                      <p:to x="100000" y="100000"/>
                                    </p:animScale>
                                    <p:animScale>
                                      <p:cBhvr>
                                        <p:cTn id="19" dur="26">
                                          <p:stCondLst>
                                            <p:cond delay="1808"/>
                                          </p:stCondLst>
                                        </p:cTn>
                                        <p:tgtEl>
                                          <p:spTgt spid="77827">
                                            <p:txEl>
                                              <p:pRg st="0" end="0"/>
                                            </p:txEl>
                                          </p:spTgt>
                                        </p:tgtEl>
                                      </p:cBhvr>
                                      <p:to x="100000" y="95000"/>
                                    </p:animScale>
                                    <p:animScale>
                                      <p:cBhvr>
                                        <p:cTn id="20" dur="166" decel="50000">
                                          <p:stCondLst>
                                            <p:cond delay="1834"/>
                                          </p:stCondLst>
                                        </p:cTn>
                                        <p:tgtEl>
                                          <p:spTgt spid="7782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7827">
                                            <p:txEl>
                                              <p:pRg st="1" end="1"/>
                                            </p:txEl>
                                          </p:spTgt>
                                        </p:tgtEl>
                                        <p:attrNameLst>
                                          <p:attrName>style.visibility</p:attrName>
                                        </p:attrNameLst>
                                      </p:cBhvr>
                                      <p:to>
                                        <p:strVal val="visible"/>
                                      </p:to>
                                    </p:set>
                                    <p:animEffect transition="in" filter="wipe(down)">
                                      <p:cBhvr>
                                        <p:cTn id="25" dur="580">
                                          <p:stCondLst>
                                            <p:cond delay="0"/>
                                          </p:stCondLst>
                                        </p:cTn>
                                        <p:tgtEl>
                                          <p:spTgt spid="77827">
                                            <p:txEl>
                                              <p:pRg st="1" end="1"/>
                                            </p:txEl>
                                          </p:spTgt>
                                        </p:tgtEl>
                                      </p:cBhvr>
                                    </p:animEffect>
                                    <p:anim calcmode="lin" valueType="num">
                                      <p:cBhvr>
                                        <p:cTn id="26" dur="1822" tmFilter="0,0; 0.14,0.36; 0.43,0.73; 0.71,0.91; 1.0,1.0">
                                          <p:stCondLst>
                                            <p:cond delay="0"/>
                                          </p:stCondLst>
                                        </p:cTn>
                                        <p:tgtEl>
                                          <p:spTgt spid="778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78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78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78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78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77827">
                                            <p:txEl>
                                              <p:pRg st="1" end="1"/>
                                            </p:txEl>
                                          </p:spTgt>
                                        </p:tgtEl>
                                      </p:cBhvr>
                                      <p:to x="100000" y="60000"/>
                                    </p:animScale>
                                    <p:animScale>
                                      <p:cBhvr>
                                        <p:cTn id="32" dur="166" decel="50000">
                                          <p:stCondLst>
                                            <p:cond delay="676"/>
                                          </p:stCondLst>
                                        </p:cTn>
                                        <p:tgtEl>
                                          <p:spTgt spid="77827">
                                            <p:txEl>
                                              <p:pRg st="1" end="1"/>
                                            </p:txEl>
                                          </p:spTgt>
                                        </p:tgtEl>
                                      </p:cBhvr>
                                      <p:to x="100000" y="100000"/>
                                    </p:animScale>
                                    <p:animScale>
                                      <p:cBhvr>
                                        <p:cTn id="33" dur="26">
                                          <p:stCondLst>
                                            <p:cond delay="1312"/>
                                          </p:stCondLst>
                                        </p:cTn>
                                        <p:tgtEl>
                                          <p:spTgt spid="77827">
                                            <p:txEl>
                                              <p:pRg st="1" end="1"/>
                                            </p:txEl>
                                          </p:spTgt>
                                        </p:tgtEl>
                                      </p:cBhvr>
                                      <p:to x="100000" y="80000"/>
                                    </p:animScale>
                                    <p:animScale>
                                      <p:cBhvr>
                                        <p:cTn id="34" dur="166" decel="50000">
                                          <p:stCondLst>
                                            <p:cond delay="1338"/>
                                          </p:stCondLst>
                                        </p:cTn>
                                        <p:tgtEl>
                                          <p:spTgt spid="77827">
                                            <p:txEl>
                                              <p:pRg st="1" end="1"/>
                                            </p:txEl>
                                          </p:spTgt>
                                        </p:tgtEl>
                                      </p:cBhvr>
                                      <p:to x="100000" y="100000"/>
                                    </p:animScale>
                                    <p:animScale>
                                      <p:cBhvr>
                                        <p:cTn id="35" dur="26">
                                          <p:stCondLst>
                                            <p:cond delay="1642"/>
                                          </p:stCondLst>
                                        </p:cTn>
                                        <p:tgtEl>
                                          <p:spTgt spid="77827">
                                            <p:txEl>
                                              <p:pRg st="1" end="1"/>
                                            </p:txEl>
                                          </p:spTgt>
                                        </p:tgtEl>
                                      </p:cBhvr>
                                      <p:to x="100000" y="90000"/>
                                    </p:animScale>
                                    <p:animScale>
                                      <p:cBhvr>
                                        <p:cTn id="36" dur="166" decel="50000">
                                          <p:stCondLst>
                                            <p:cond delay="1668"/>
                                          </p:stCondLst>
                                        </p:cTn>
                                        <p:tgtEl>
                                          <p:spTgt spid="77827">
                                            <p:txEl>
                                              <p:pRg st="1" end="1"/>
                                            </p:txEl>
                                          </p:spTgt>
                                        </p:tgtEl>
                                      </p:cBhvr>
                                      <p:to x="100000" y="100000"/>
                                    </p:animScale>
                                    <p:animScale>
                                      <p:cBhvr>
                                        <p:cTn id="37" dur="26">
                                          <p:stCondLst>
                                            <p:cond delay="1808"/>
                                          </p:stCondLst>
                                        </p:cTn>
                                        <p:tgtEl>
                                          <p:spTgt spid="77827">
                                            <p:txEl>
                                              <p:pRg st="1" end="1"/>
                                            </p:txEl>
                                          </p:spTgt>
                                        </p:tgtEl>
                                      </p:cBhvr>
                                      <p:to x="100000" y="95000"/>
                                    </p:animScale>
                                    <p:animScale>
                                      <p:cBhvr>
                                        <p:cTn id="38" dur="166" decel="50000">
                                          <p:stCondLst>
                                            <p:cond delay="1834"/>
                                          </p:stCondLst>
                                        </p:cTn>
                                        <p:tgtEl>
                                          <p:spTgt spid="7782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77827">
                                            <p:txEl>
                                              <p:pRg st="2" end="2"/>
                                            </p:txEl>
                                          </p:spTgt>
                                        </p:tgtEl>
                                        <p:attrNameLst>
                                          <p:attrName>style.visibility</p:attrName>
                                        </p:attrNameLst>
                                      </p:cBhvr>
                                      <p:to>
                                        <p:strVal val="visible"/>
                                      </p:to>
                                    </p:set>
                                    <p:animEffect transition="in" filter="wipe(down)">
                                      <p:cBhvr>
                                        <p:cTn id="43" dur="580">
                                          <p:stCondLst>
                                            <p:cond delay="0"/>
                                          </p:stCondLst>
                                        </p:cTn>
                                        <p:tgtEl>
                                          <p:spTgt spid="77827">
                                            <p:txEl>
                                              <p:pRg st="2" end="2"/>
                                            </p:txEl>
                                          </p:spTgt>
                                        </p:tgtEl>
                                      </p:cBhvr>
                                    </p:animEffect>
                                    <p:anim calcmode="lin" valueType="num">
                                      <p:cBhvr>
                                        <p:cTn id="44" dur="1822" tmFilter="0,0; 0.14,0.36; 0.43,0.73; 0.71,0.91; 1.0,1.0">
                                          <p:stCondLst>
                                            <p:cond delay="0"/>
                                          </p:stCondLst>
                                        </p:cTn>
                                        <p:tgtEl>
                                          <p:spTgt spid="7782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782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782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782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782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77827">
                                            <p:txEl>
                                              <p:pRg st="2" end="2"/>
                                            </p:txEl>
                                          </p:spTgt>
                                        </p:tgtEl>
                                      </p:cBhvr>
                                      <p:to x="100000" y="60000"/>
                                    </p:animScale>
                                    <p:animScale>
                                      <p:cBhvr>
                                        <p:cTn id="50" dur="166" decel="50000">
                                          <p:stCondLst>
                                            <p:cond delay="676"/>
                                          </p:stCondLst>
                                        </p:cTn>
                                        <p:tgtEl>
                                          <p:spTgt spid="77827">
                                            <p:txEl>
                                              <p:pRg st="2" end="2"/>
                                            </p:txEl>
                                          </p:spTgt>
                                        </p:tgtEl>
                                      </p:cBhvr>
                                      <p:to x="100000" y="100000"/>
                                    </p:animScale>
                                    <p:animScale>
                                      <p:cBhvr>
                                        <p:cTn id="51" dur="26">
                                          <p:stCondLst>
                                            <p:cond delay="1312"/>
                                          </p:stCondLst>
                                        </p:cTn>
                                        <p:tgtEl>
                                          <p:spTgt spid="77827">
                                            <p:txEl>
                                              <p:pRg st="2" end="2"/>
                                            </p:txEl>
                                          </p:spTgt>
                                        </p:tgtEl>
                                      </p:cBhvr>
                                      <p:to x="100000" y="80000"/>
                                    </p:animScale>
                                    <p:animScale>
                                      <p:cBhvr>
                                        <p:cTn id="52" dur="166" decel="50000">
                                          <p:stCondLst>
                                            <p:cond delay="1338"/>
                                          </p:stCondLst>
                                        </p:cTn>
                                        <p:tgtEl>
                                          <p:spTgt spid="77827">
                                            <p:txEl>
                                              <p:pRg st="2" end="2"/>
                                            </p:txEl>
                                          </p:spTgt>
                                        </p:tgtEl>
                                      </p:cBhvr>
                                      <p:to x="100000" y="100000"/>
                                    </p:animScale>
                                    <p:animScale>
                                      <p:cBhvr>
                                        <p:cTn id="53" dur="26">
                                          <p:stCondLst>
                                            <p:cond delay="1642"/>
                                          </p:stCondLst>
                                        </p:cTn>
                                        <p:tgtEl>
                                          <p:spTgt spid="77827">
                                            <p:txEl>
                                              <p:pRg st="2" end="2"/>
                                            </p:txEl>
                                          </p:spTgt>
                                        </p:tgtEl>
                                      </p:cBhvr>
                                      <p:to x="100000" y="90000"/>
                                    </p:animScale>
                                    <p:animScale>
                                      <p:cBhvr>
                                        <p:cTn id="54" dur="166" decel="50000">
                                          <p:stCondLst>
                                            <p:cond delay="1668"/>
                                          </p:stCondLst>
                                        </p:cTn>
                                        <p:tgtEl>
                                          <p:spTgt spid="77827">
                                            <p:txEl>
                                              <p:pRg st="2" end="2"/>
                                            </p:txEl>
                                          </p:spTgt>
                                        </p:tgtEl>
                                      </p:cBhvr>
                                      <p:to x="100000" y="100000"/>
                                    </p:animScale>
                                    <p:animScale>
                                      <p:cBhvr>
                                        <p:cTn id="55" dur="26">
                                          <p:stCondLst>
                                            <p:cond delay="1808"/>
                                          </p:stCondLst>
                                        </p:cTn>
                                        <p:tgtEl>
                                          <p:spTgt spid="77827">
                                            <p:txEl>
                                              <p:pRg st="2" end="2"/>
                                            </p:txEl>
                                          </p:spTgt>
                                        </p:tgtEl>
                                      </p:cBhvr>
                                      <p:to x="100000" y="95000"/>
                                    </p:animScale>
                                    <p:animScale>
                                      <p:cBhvr>
                                        <p:cTn id="56" dur="166" decel="50000">
                                          <p:stCondLst>
                                            <p:cond delay="1834"/>
                                          </p:stCondLst>
                                        </p:cTn>
                                        <p:tgtEl>
                                          <p:spTgt spid="7782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77827">
                                            <p:txEl>
                                              <p:pRg st="3" end="3"/>
                                            </p:txEl>
                                          </p:spTgt>
                                        </p:tgtEl>
                                        <p:attrNameLst>
                                          <p:attrName>style.visibility</p:attrName>
                                        </p:attrNameLst>
                                      </p:cBhvr>
                                      <p:to>
                                        <p:strVal val="visible"/>
                                      </p:to>
                                    </p:set>
                                    <p:animEffect transition="in" filter="wipe(down)">
                                      <p:cBhvr>
                                        <p:cTn id="61" dur="580">
                                          <p:stCondLst>
                                            <p:cond delay="0"/>
                                          </p:stCondLst>
                                        </p:cTn>
                                        <p:tgtEl>
                                          <p:spTgt spid="77827">
                                            <p:txEl>
                                              <p:pRg st="3" end="3"/>
                                            </p:txEl>
                                          </p:spTgt>
                                        </p:tgtEl>
                                      </p:cBhvr>
                                    </p:animEffect>
                                    <p:anim calcmode="lin" valueType="num">
                                      <p:cBhvr>
                                        <p:cTn id="62" dur="1822" tmFilter="0,0; 0.14,0.36; 0.43,0.73; 0.71,0.91; 1.0,1.0">
                                          <p:stCondLst>
                                            <p:cond delay="0"/>
                                          </p:stCondLst>
                                        </p:cTn>
                                        <p:tgtEl>
                                          <p:spTgt spid="7782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782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782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782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782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77827">
                                            <p:txEl>
                                              <p:pRg st="3" end="3"/>
                                            </p:txEl>
                                          </p:spTgt>
                                        </p:tgtEl>
                                      </p:cBhvr>
                                      <p:to x="100000" y="60000"/>
                                    </p:animScale>
                                    <p:animScale>
                                      <p:cBhvr>
                                        <p:cTn id="68" dur="166" decel="50000">
                                          <p:stCondLst>
                                            <p:cond delay="676"/>
                                          </p:stCondLst>
                                        </p:cTn>
                                        <p:tgtEl>
                                          <p:spTgt spid="77827">
                                            <p:txEl>
                                              <p:pRg st="3" end="3"/>
                                            </p:txEl>
                                          </p:spTgt>
                                        </p:tgtEl>
                                      </p:cBhvr>
                                      <p:to x="100000" y="100000"/>
                                    </p:animScale>
                                    <p:animScale>
                                      <p:cBhvr>
                                        <p:cTn id="69" dur="26">
                                          <p:stCondLst>
                                            <p:cond delay="1312"/>
                                          </p:stCondLst>
                                        </p:cTn>
                                        <p:tgtEl>
                                          <p:spTgt spid="77827">
                                            <p:txEl>
                                              <p:pRg st="3" end="3"/>
                                            </p:txEl>
                                          </p:spTgt>
                                        </p:tgtEl>
                                      </p:cBhvr>
                                      <p:to x="100000" y="80000"/>
                                    </p:animScale>
                                    <p:animScale>
                                      <p:cBhvr>
                                        <p:cTn id="70" dur="166" decel="50000">
                                          <p:stCondLst>
                                            <p:cond delay="1338"/>
                                          </p:stCondLst>
                                        </p:cTn>
                                        <p:tgtEl>
                                          <p:spTgt spid="77827">
                                            <p:txEl>
                                              <p:pRg st="3" end="3"/>
                                            </p:txEl>
                                          </p:spTgt>
                                        </p:tgtEl>
                                      </p:cBhvr>
                                      <p:to x="100000" y="100000"/>
                                    </p:animScale>
                                    <p:animScale>
                                      <p:cBhvr>
                                        <p:cTn id="71" dur="26">
                                          <p:stCondLst>
                                            <p:cond delay="1642"/>
                                          </p:stCondLst>
                                        </p:cTn>
                                        <p:tgtEl>
                                          <p:spTgt spid="77827">
                                            <p:txEl>
                                              <p:pRg st="3" end="3"/>
                                            </p:txEl>
                                          </p:spTgt>
                                        </p:tgtEl>
                                      </p:cBhvr>
                                      <p:to x="100000" y="90000"/>
                                    </p:animScale>
                                    <p:animScale>
                                      <p:cBhvr>
                                        <p:cTn id="72" dur="166" decel="50000">
                                          <p:stCondLst>
                                            <p:cond delay="1668"/>
                                          </p:stCondLst>
                                        </p:cTn>
                                        <p:tgtEl>
                                          <p:spTgt spid="77827">
                                            <p:txEl>
                                              <p:pRg st="3" end="3"/>
                                            </p:txEl>
                                          </p:spTgt>
                                        </p:tgtEl>
                                      </p:cBhvr>
                                      <p:to x="100000" y="100000"/>
                                    </p:animScale>
                                    <p:animScale>
                                      <p:cBhvr>
                                        <p:cTn id="73" dur="26">
                                          <p:stCondLst>
                                            <p:cond delay="1808"/>
                                          </p:stCondLst>
                                        </p:cTn>
                                        <p:tgtEl>
                                          <p:spTgt spid="77827">
                                            <p:txEl>
                                              <p:pRg st="3" end="3"/>
                                            </p:txEl>
                                          </p:spTgt>
                                        </p:tgtEl>
                                      </p:cBhvr>
                                      <p:to x="100000" y="95000"/>
                                    </p:animScale>
                                    <p:animScale>
                                      <p:cBhvr>
                                        <p:cTn id="74" dur="166" decel="50000">
                                          <p:stCondLst>
                                            <p:cond delay="1834"/>
                                          </p:stCondLst>
                                        </p:cTn>
                                        <p:tgtEl>
                                          <p:spTgt spid="77827">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77827">
                                            <p:txEl>
                                              <p:pRg st="4" end="4"/>
                                            </p:txEl>
                                          </p:spTgt>
                                        </p:tgtEl>
                                        <p:attrNameLst>
                                          <p:attrName>style.visibility</p:attrName>
                                        </p:attrNameLst>
                                      </p:cBhvr>
                                      <p:to>
                                        <p:strVal val="visible"/>
                                      </p:to>
                                    </p:set>
                                    <p:animEffect transition="in" filter="wipe(down)">
                                      <p:cBhvr>
                                        <p:cTn id="79" dur="580">
                                          <p:stCondLst>
                                            <p:cond delay="0"/>
                                          </p:stCondLst>
                                        </p:cTn>
                                        <p:tgtEl>
                                          <p:spTgt spid="77827">
                                            <p:txEl>
                                              <p:pRg st="4" end="4"/>
                                            </p:txEl>
                                          </p:spTgt>
                                        </p:tgtEl>
                                      </p:cBhvr>
                                    </p:animEffect>
                                    <p:anim calcmode="lin" valueType="num">
                                      <p:cBhvr>
                                        <p:cTn id="80" dur="1822" tmFilter="0,0; 0.14,0.36; 0.43,0.73; 0.71,0.91; 1.0,1.0">
                                          <p:stCondLst>
                                            <p:cond delay="0"/>
                                          </p:stCondLst>
                                        </p:cTn>
                                        <p:tgtEl>
                                          <p:spTgt spid="77827">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77827">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77827">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77827">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77827">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77827">
                                            <p:txEl>
                                              <p:pRg st="4" end="4"/>
                                            </p:txEl>
                                          </p:spTgt>
                                        </p:tgtEl>
                                      </p:cBhvr>
                                      <p:to x="100000" y="60000"/>
                                    </p:animScale>
                                    <p:animScale>
                                      <p:cBhvr>
                                        <p:cTn id="86" dur="166" decel="50000">
                                          <p:stCondLst>
                                            <p:cond delay="676"/>
                                          </p:stCondLst>
                                        </p:cTn>
                                        <p:tgtEl>
                                          <p:spTgt spid="77827">
                                            <p:txEl>
                                              <p:pRg st="4" end="4"/>
                                            </p:txEl>
                                          </p:spTgt>
                                        </p:tgtEl>
                                      </p:cBhvr>
                                      <p:to x="100000" y="100000"/>
                                    </p:animScale>
                                    <p:animScale>
                                      <p:cBhvr>
                                        <p:cTn id="87" dur="26">
                                          <p:stCondLst>
                                            <p:cond delay="1312"/>
                                          </p:stCondLst>
                                        </p:cTn>
                                        <p:tgtEl>
                                          <p:spTgt spid="77827">
                                            <p:txEl>
                                              <p:pRg st="4" end="4"/>
                                            </p:txEl>
                                          </p:spTgt>
                                        </p:tgtEl>
                                      </p:cBhvr>
                                      <p:to x="100000" y="80000"/>
                                    </p:animScale>
                                    <p:animScale>
                                      <p:cBhvr>
                                        <p:cTn id="88" dur="166" decel="50000">
                                          <p:stCondLst>
                                            <p:cond delay="1338"/>
                                          </p:stCondLst>
                                        </p:cTn>
                                        <p:tgtEl>
                                          <p:spTgt spid="77827">
                                            <p:txEl>
                                              <p:pRg st="4" end="4"/>
                                            </p:txEl>
                                          </p:spTgt>
                                        </p:tgtEl>
                                      </p:cBhvr>
                                      <p:to x="100000" y="100000"/>
                                    </p:animScale>
                                    <p:animScale>
                                      <p:cBhvr>
                                        <p:cTn id="89" dur="26">
                                          <p:stCondLst>
                                            <p:cond delay="1642"/>
                                          </p:stCondLst>
                                        </p:cTn>
                                        <p:tgtEl>
                                          <p:spTgt spid="77827">
                                            <p:txEl>
                                              <p:pRg st="4" end="4"/>
                                            </p:txEl>
                                          </p:spTgt>
                                        </p:tgtEl>
                                      </p:cBhvr>
                                      <p:to x="100000" y="90000"/>
                                    </p:animScale>
                                    <p:animScale>
                                      <p:cBhvr>
                                        <p:cTn id="90" dur="166" decel="50000">
                                          <p:stCondLst>
                                            <p:cond delay="1668"/>
                                          </p:stCondLst>
                                        </p:cTn>
                                        <p:tgtEl>
                                          <p:spTgt spid="77827">
                                            <p:txEl>
                                              <p:pRg st="4" end="4"/>
                                            </p:txEl>
                                          </p:spTgt>
                                        </p:tgtEl>
                                      </p:cBhvr>
                                      <p:to x="100000" y="100000"/>
                                    </p:animScale>
                                    <p:animScale>
                                      <p:cBhvr>
                                        <p:cTn id="91" dur="26">
                                          <p:stCondLst>
                                            <p:cond delay="1808"/>
                                          </p:stCondLst>
                                        </p:cTn>
                                        <p:tgtEl>
                                          <p:spTgt spid="77827">
                                            <p:txEl>
                                              <p:pRg st="4" end="4"/>
                                            </p:txEl>
                                          </p:spTgt>
                                        </p:tgtEl>
                                      </p:cBhvr>
                                      <p:to x="100000" y="95000"/>
                                    </p:animScale>
                                    <p:animScale>
                                      <p:cBhvr>
                                        <p:cTn id="92" dur="166" decel="50000">
                                          <p:stCondLst>
                                            <p:cond delay="1834"/>
                                          </p:stCondLst>
                                        </p:cTn>
                                        <p:tgtEl>
                                          <p:spTgt spid="77827">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77827">
                                            <p:txEl>
                                              <p:pRg st="5" end="5"/>
                                            </p:txEl>
                                          </p:spTgt>
                                        </p:tgtEl>
                                        <p:attrNameLst>
                                          <p:attrName>style.visibility</p:attrName>
                                        </p:attrNameLst>
                                      </p:cBhvr>
                                      <p:to>
                                        <p:strVal val="visible"/>
                                      </p:to>
                                    </p:set>
                                    <p:animEffect transition="in" filter="wipe(down)">
                                      <p:cBhvr>
                                        <p:cTn id="97" dur="580">
                                          <p:stCondLst>
                                            <p:cond delay="0"/>
                                          </p:stCondLst>
                                        </p:cTn>
                                        <p:tgtEl>
                                          <p:spTgt spid="77827">
                                            <p:txEl>
                                              <p:pRg st="5" end="5"/>
                                            </p:txEl>
                                          </p:spTgt>
                                        </p:tgtEl>
                                      </p:cBhvr>
                                    </p:animEffect>
                                    <p:anim calcmode="lin" valueType="num">
                                      <p:cBhvr>
                                        <p:cTn id="98" dur="1822" tmFilter="0,0; 0.14,0.36; 0.43,0.73; 0.71,0.91; 1.0,1.0">
                                          <p:stCondLst>
                                            <p:cond delay="0"/>
                                          </p:stCondLst>
                                        </p:cTn>
                                        <p:tgtEl>
                                          <p:spTgt spid="77827">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77827">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77827">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77827">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77827">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77827">
                                            <p:txEl>
                                              <p:pRg st="5" end="5"/>
                                            </p:txEl>
                                          </p:spTgt>
                                        </p:tgtEl>
                                      </p:cBhvr>
                                      <p:to x="100000" y="60000"/>
                                    </p:animScale>
                                    <p:animScale>
                                      <p:cBhvr>
                                        <p:cTn id="104" dur="166" decel="50000">
                                          <p:stCondLst>
                                            <p:cond delay="676"/>
                                          </p:stCondLst>
                                        </p:cTn>
                                        <p:tgtEl>
                                          <p:spTgt spid="77827">
                                            <p:txEl>
                                              <p:pRg st="5" end="5"/>
                                            </p:txEl>
                                          </p:spTgt>
                                        </p:tgtEl>
                                      </p:cBhvr>
                                      <p:to x="100000" y="100000"/>
                                    </p:animScale>
                                    <p:animScale>
                                      <p:cBhvr>
                                        <p:cTn id="105" dur="26">
                                          <p:stCondLst>
                                            <p:cond delay="1312"/>
                                          </p:stCondLst>
                                        </p:cTn>
                                        <p:tgtEl>
                                          <p:spTgt spid="77827">
                                            <p:txEl>
                                              <p:pRg st="5" end="5"/>
                                            </p:txEl>
                                          </p:spTgt>
                                        </p:tgtEl>
                                      </p:cBhvr>
                                      <p:to x="100000" y="80000"/>
                                    </p:animScale>
                                    <p:animScale>
                                      <p:cBhvr>
                                        <p:cTn id="106" dur="166" decel="50000">
                                          <p:stCondLst>
                                            <p:cond delay="1338"/>
                                          </p:stCondLst>
                                        </p:cTn>
                                        <p:tgtEl>
                                          <p:spTgt spid="77827">
                                            <p:txEl>
                                              <p:pRg st="5" end="5"/>
                                            </p:txEl>
                                          </p:spTgt>
                                        </p:tgtEl>
                                      </p:cBhvr>
                                      <p:to x="100000" y="100000"/>
                                    </p:animScale>
                                    <p:animScale>
                                      <p:cBhvr>
                                        <p:cTn id="107" dur="26">
                                          <p:stCondLst>
                                            <p:cond delay="1642"/>
                                          </p:stCondLst>
                                        </p:cTn>
                                        <p:tgtEl>
                                          <p:spTgt spid="77827">
                                            <p:txEl>
                                              <p:pRg st="5" end="5"/>
                                            </p:txEl>
                                          </p:spTgt>
                                        </p:tgtEl>
                                      </p:cBhvr>
                                      <p:to x="100000" y="90000"/>
                                    </p:animScale>
                                    <p:animScale>
                                      <p:cBhvr>
                                        <p:cTn id="108" dur="166" decel="50000">
                                          <p:stCondLst>
                                            <p:cond delay="1668"/>
                                          </p:stCondLst>
                                        </p:cTn>
                                        <p:tgtEl>
                                          <p:spTgt spid="77827">
                                            <p:txEl>
                                              <p:pRg st="5" end="5"/>
                                            </p:txEl>
                                          </p:spTgt>
                                        </p:tgtEl>
                                      </p:cBhvr>
                                      <p:to x="100000" y="100000"/>
                                    </p:animScale>
                                    <p:animScale>
                                      <p:cBhvr>
                                        <p:cTn id="109" dur="26">
                                          <p:stCondLst>
                                            <p:cond delay="1808"/>
                                          </p:stCondLst>
                                        </p:cTn>
                                        <p:tgtEl>
                                          <p:spTgt spid="77827">
                                            <p:txEl>
                                              <p:pRg st="5" end="5"/>
                                            </p:txEl>
                                          </p:spTgt>
                                        </p:tgtEl>
                                      </p:cBhvr>
                                      <p:to x="100000" y="95000"/>
                                    </p:animScale>
                                    <p:animScale>
                                      <p:cBhvr>
                                        <p:cTn id="110" dur="166" decel="50000">
                                          <p:stCondLst>
                                            <p:cond delay="1834"/>
                                          </p:stCondLst>
                                        </p:cTn>
                                        <p:tgtEl>
                                          <p:spTgt spid="77827">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77827">
                                            <p:txEl>
                                              <p:pRg st="6" end="6"/>
                                            </p:txEl>
                                          </p:spTgt>
                                        </p:tgtEl>
                                        <p:attrNameLst>
                                          <p:attrName>style.visibility</p:attrName>
                                        </p:attrNameLst>
                                      </p:cBhvr>
                                      <p:to>
                                        <p:strVal val="visible"/>
                                      </p:to>
                                    </p:set>
                                    <p:animEffect transition="in" filter="wipe(down)">
                                      <p:cBhvr>
                                        <p:cTn id="115" dur="580">
                                          <p:stCondLst>
                                            <p:cond delay="0"/>
                                          </p:stCondLst>
                                        </p:cTn>
                                        <p:tgtEl>
                                          <p:spTgt spid="77827">
                                            <p:txEl>
                                              <p:pRg st="6" end="6"/>
                                            </p:txEl>
                                          </p:spTgt>
                                        </p:tgtEl>
                                      </p:cBhvr>
                                    </p:animEffect>
                                    <p:anim calcmode="lin" valueType="num">
                                      <p:cBhvr>
                                        <p:cTn id="116" dur="1822" tmFilter="0,0; 0.14,0.36; 0.43,0.73; 0.71,0.91; 1.0,1.0">
                                          <p:stCondLst>
                                            <p:cond delay="0"/>
                                          </p:stCondLst>
                                        </p:cTn>
                                        <p:tgtEl>
                                          <p:spTgt spid="77827">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77827">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77827">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77827">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77827">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77827">
                                            <p:txEl>
                                              <p:pRg st="6" end="6"/>
                                            </p:txEl>
                                          </p:spTgt>
                                        </p:tgtEl>
                                      </p:cBhvr>
                                      <p:to x="100000" y="60000"/>
                                    </p:animScale>
                                    <p:animScale>
                                      <p:cBhvr>
                                        <p:cTn id="122" dur="166" decel="50000">
                                          <p:stCondLst>
                                            <p:cond delay="676"/>
                                          </p:stCondLst>
                                        </p:cTn>
                                        <p:tgtEl>
                                          <p:spTgt spid="77827">
                                            <p:txEl>
                                              <p:pRg st="6" end="6"/>
                                            </p:txEl>
                                          </p:spTgt>
                                        </p:tgtEl>
                                      </p:cBhvr>
                                      <p:to x="100000" y="100000"/>
                                    </p:animScale>
                                    <p:animScale>
                                      <p:cBhvr>
                                        <p:cTn id="123" dur="26">
                                          <p:stCondLst>
                                            <p:cond delay="1312"/>
                                          </p:stCondLst>
                                        </p:cTn>
                                        <p:tgtEl>
                                          <p:spTgt spid="77827">
                                            <p:txEl>
                                              <p:pRg st="6" end="6"/>
                                            </p:txEl>
                                          </p:spTgt>
                                        </p:tgtEl>
                                      </p:cBhvr>
                                      <p:to x="100000" y="80000"/>
                                    </p:animScale>
                                    <p:animScale>
                                      <p:cBhvr>
                                        <p:cTn id="124" dur="166" decel="50000">
                                          <p:stCondLst>
                                            <p:cond delay="1338"/>
                                          </p:stCondLst>
                                        </p:cTn>
                                        <p:tgtEl>
                                          <p:spTgt spid="77827">
                                            <p:txEl>
                                              <p:pRg st="6" end="6"/>
                                            </p:txEl>
                                          </p:spTgt>
                                        </p:tgtEl>
                                      </p:cBhvr>
                                      <p:to x="100000" y="100000"/>
                                    </p:animScale>
                                    <p:animScale>
                                      <p:cBhvr>
                                        <p:cTn id="125" dur="26">
                                          <p:stCondLst>
                                            <p:cond delay="1642"/>
                                          </p:stCondLst>
                                        </p:cTn>
                                        <p:tgtEl>
                                          <p:spTgt spid="77827">
                                            <p:txEl>
                                              <p:pRg st="6" end="6"/>
                                            </p:txEl>
                                          </p:spTgt>
                                        </p:tgtEl>
                                      </p:cBhvr>
                                      <p:to x="100000" y="90000"/>
                                    </p:animScale>
                                    <p:animScale>
                                      <p:cBhvr>
                                        <p:cTn id="126" dur="166" decel="50000">
                                          <p:stCondLst>
                                            <p:cond delay="1668"/>
                                          </p:stCondLst>
                                        </p:cTn>
                                        <p:tgtEl>
                                          <p:spTgt spid="77827">
                                            <p:txEl>
                                              <p:pRg st="6" end="6"/>
                                            </p:txEl>
                                          </p:spTgt>
                                        </p:tgtEl>
                                      </p:cBhvr>
                                      <p:to x="100000" y="100000"/>
                                    </p:animScale>
                                    <p:animScale>
                                      <p:cBhvr>
                                        <p:cTn id="127" dur="26">
                                          <p:stCondLst>
                                            <p:cond delay="1808"/>
                                          </p:stCondLst>
                                        </p:cTn>
                                        <p:tgtEl>
                                          <p:spTgt spid="77827">
                                            <p:txEl>
                                              <p:pRg st="6" end="6"/>
                                            </p:txEl>
                                          </p:spTgt>
                                        </p:tgtEl>
                                      </p:cBhvr>
                                      <p:to x="100000" y="95000"/>
                                    </p:animScale>
                                    <p:animScale>
                                      <p:cBhvr>
                                        <p:cTn id="128" dur="166" decel="50000">
                                          <p:stCondLst>
                                            <p:cond delay="1834"/>
                                          </p:stCondLst>
                                        </p:cTn>
                                        <p:tgtEl>
                                          <p:spTgt spid="7782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A “GOOD” LAW</a:t>
            </a:r>
          </a:p>
        </p:txBody>
      </p:sp>
      <p:pic>
        <p:nvPicPr>
          <p:cNvPr id="3" name="Picture 2"/>
          <p:cNvPicPr>
            <a:picLocks noChangeAspect="1"/>
          </p:cNvPicPr>
          <p:nvPr/>
        </p:nvPicPr>
        <p:blipFill rotWithShape="1">
          <a:blip r:embed="rId3"/>
          <a:srcRect l="3084" t="10309" r="6175"/>
          <a:stretch/>
        </p:blipFill>
        <p:spPr>
          <a:xfrm>
            <a:off x="-362933" y="0"/>
            <a:ext cx="9869865" cy="6646116"/>
          </a:xfrm>
          <a:prstGeom prst="rect">
            <a:avLst/>
          </a:prstGeom>
        </p:spPr>
      </p:pic>
    </p:spTree>
    <p:extLst>
      <p:ext uri="{BB962C8B-B14F-4D97-AF65-F5344CB8AC3E}">
        <p14:creationId xmlns:p14="http://schemas.microsoft.com/office/powerpoint/2010/main" val="156432579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ACTIVITY</a:t>
            </a:r>
          </a:p>
        </p:txBody>
      </p:sp>
      <p:sp>
        <p:nvSpPr>
          <p:cNvPr id="77827" name="Rectangle 3"/>
          <p:cNvSpPr>
            <a:spLocks noGrp="1" noChangeArrowheads="1"/>
          </p:cNvSpPr>
          <p:nvPr>
            <p:ph idx="1"/>
          </p:nvPr>
        </p:nvSpPr>
        <p:spPr>
          <a:xfrm>
            <a:off x="248194" y="1593670"/>
            <a:ext cx="8647611" cy="5264330"/>
          </a:xfrm>
        </p:spPr>
        <p:txBody>
          <a:bodyPr>
            <a:normAutofit fontScale="55000" lnSpcReduction="20000"/>
          </a:bodyPr>
          <a:lstStyle/>
          <a:p>
            <a:pPr marL="861822" indent="-742950">
              <a:spcAft>
                <a:spcPts val="1200"/>
              </a:spcAft>
              <a:buAutoNum type="arabicPeriod"/>
            </a:pPr>
            <a:r>
              <a:rPr lang="en-US" sz="5100" dirty="0"/>
              <a:t>Who is your figure?</a:t>
            </a:r>
          </a:p>
          <a:p>
            <a:pPr marL="861822" indent="-742950">
              <a:spcAft>
                <a:spcPts val="1200"/>
              </a:spcAft>
              <a:buAutoNum type="arabicPeriod"/>
            </a:pPr>
            <a:r>
              <a:rPr lang="en-US" sz="5100" dirty="0"/>
              <a:t>What do they think of cell phones? How do they normally use them?</a:t>
            </a:r>
          </a:p>
          <a:p>
            <a:pPr marL="861822" indent="-742950">
              <a:spcAft>
                <a:spcPts val="1200"/>
              </a:spcAft>
              <a:buAutoNum type="arabicPeriod"/>
            </a:pPr>
            <a:r>
              <a:rPr lang="en-US" sz="5100" dirty="0"/>
              <a:t>How would the proposed cell phone policy affect them?</a:t>
            </a:r>
          </a:p>
          <a:p>
            <a:pPr marL="861822" indent="-742950">
              <a:spcAft>
                <a:spcPts val="1200"/>
              </a:spcAft>
              <a:buAutoNum type="arabicPeriod"/>
            </a:pPr>
            <a:r>
              <a:rPr lang="en-US" sz="5100" dirty="0"/>
              <a:t>Do you think they would support or oppose the cell phone policy? Why?</a:t>
            </a:r>
          </a:p>
          <a:p>
            <a:pPr marL="861822" indent="-742950">
              <a:spcAft>
                <a:spcPts val="1200"/>
              </a:spcAft>
              <a:buAutoNum type="arabicPeriod"/>
            </a:pPr>
            <a:r>
              <a:rPr lang="en-US" sz="5100" dirty="0"/>
              <a:t>What changes, if any, might they want to make to this policy?</a:t>
            </a:r>
          </a:p>
          <a:p>
            <a:pPr marL="861822" indent="-742950">
              <a:spcAft>
                <a:spcPts val="1200"/>
              </a:spcAft>
              <a:buAutoNum type="arabicPeriod"/>
            </a:pPr>
            <a:r>
              <a:rPr lang="en-US" sz="5100" dirty="0"/>
              <a:t>To be a “good” law, a policy must meet 7 criteria. Which criteria (if any) do you think this cell phone policy would fail to meet?</a:t>
            </a:r>
            <a:endParaRPr lang="en-US" sz="4400" dirty="0"/>
          </a:p>
          <a:p>
            <a:pPr marL="861822" indent="-742950">
              <a:buAutoNum type="arabicPeriod"/>
            </a:pPr>
            <a:endParaRPr lang="en-US" sz="4000" dirty="0"/>
          </a:p>
        </p:txBody>
      </p:sp>
    </p:spTree>
    <p:extLst>
      <p:ext uri="{BB962C8B-B14F-4D97-AF65-F5344CB8AC3E}">
        <p14:creationId xmlns:p14="http://schemas.microsoft.com/office/powerpoint/2010/main" val="9358926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GROUPS</a:t>
            </a:r>
          </a:p>
        </p:txBody>
      </p:sp>
      <p:sp>
        <p:nvSpPr>
          <p:cNvPr id="77827" name="Rectangle 3"/>
          <p:cNvSpPr>
            <a:spLocks noGrp="1" noChangeArrowheads="1"/>
          </p:cNvSpPr>
          <p:nvPr>
            <p:ph idx="1"/>
          </p:nvPr>
        </p:nvSpPr>
        <p:spPr>
          <a:xfrm>
            <a:off x="248194" y="1593670"/>
            <a:ext cx="3583577" cy="5264330"/>
          </a:xfrm>
        </p:spPr>
        <p:txBody>
          <a:bodyPr>
            <a:noAutofit/>
          </a:bodyPr>
          <a:lstStyle/>
          <a:p>
            <a:pPr marL="118872" indent="0">
              <a:buNone/>
            </a:pPr>
            <a:r>
              <a:rPr lang="es-US" sz="2000" b="1" u="sng" dirty="0"/>
              <a:t>GROUP 1:</a:t>
            </a:r>
            <a:endParaRPr lang="en-US" sz="2000" dirty="0"/>
          </a:p>
          <a:p>
            <a:pPr marL="118872" indent="0">
              <a:buNone/>
            </a:pPr>
            <a:r>
              <a:rPr lang="es-US" sz="2000" dirty="0"/>
              <a:t>ARTOLA, Ezequiel</a:t>
            </a:r>
            <a:endParaRPr lang="en-US" sz="2000" dirty="0"/>
          </a:p>
          <a:p>
            <a:pPr marL="118872" indent="0">
              <a:buNone/>
            </a:pPr>
            <a:r>
              <a:rPr lang="es-US" sz="2000" dirty="0"/>
              <a:t>CORNEJO, Julissa</a:t>
            </a:r>
            <a:endParaRPr lang="en-US" sz="2000" dirty="0"/>
          </a:p>
          <a:p>
            <a:pPr marL="118872" indent="0">
              <a:buNone/>
            </a:pPr>
            <a:r>
              <a:rPr lang="es-US" sz="2000" dirty="0">
                <a:solidFill>
                  <a:srgbClr val="FF0000"/>
                </a:solidFill>
              </a:rPr>
              <a:t>DEFELIZ, Amanda</a:t>
            </a:r>
            <a:endParaRPr lang="en-US" sz="2000" dirty="0">
              <a:solidFill>
                <a:srgbClr val="FF0000"/>
              </a:solidFill>
            </a:endParaRPr>
          </a:p>
          <a:p>
            <a:pPr marL="118872" indent="0">
              <a:buNone/>
            </a:pPr>
            <a:r>
              <a:rPr lang="es-US" sz="2000" dirty="0"/>
              <a:t>IGLESIAS, </a:t>
            </a:r>
            <a:r>
              <a:rPr lang="es-US" sz="2000" dirty="0" err="1"/>
              <a:t>Willie</a:t>
            </a:r>
            <a:endParaRPr lang="en-US" sz="2000" dirty="0"/>
          </a:p>
          <a:p>
            <a:pPr marL="118872" indent="0">
              <a:buNone/>
            </a:pPr>
            <a:r>
              <a:rPr lang="es-US" sz="2000" dirty="0"/>
              <a:t>MONDRAGON, </a:t>
            </a:r>
            <a:r>
              <a:rPr lang="es-US" sz="2000" dirty="0" err="1"/>
              <a:t>Gabriella</a:t>
            </a:r>
            <a:endParaRPr lang="en-US" sz="2000" dirty="0"/>
          </a:p>
          <a:p>
            <a:pPr marL="118872" indent="0">
              <a:buNone/>
            </a:pPr>
            <a:r>
              <a:rPr lang="es-US" sz="2000" dirty="0"/>
              <a:t>RICHARDS, </a:t>
            </a:r>
            <a:r>
              <a:rPr lang="es-US" sz="2000" dirty="0" err="1"/>
              <a:t>Ryan</a:t>
            </a:r>
            <a:endParaRPr lang="en-US" sz="2000" dirty="0"/>
          </a:p>
          <a:p>
            <a:pPr marL="118872" indent="0">
              <a:buNone/>
            </a:pPr>
            <a:r>
              <a:rPr lang="es-US" sz="2000" dirty="0"/>
              <a:t> </a:t>
            </a:r>
            <a:endParaRPr lang="en-US" sz="2000" dirty="0"/>
          </a:p>
          <a:p>
            <a:pPr marL="118872" indent="0">
              <a:buNone/>
            </a:pPr>
            <a:r>
              <a:rPr lang="es-US" sz="2000" b="1" u="sng" dirty="0"/>
              <a:t>GROUP 2:</a:t>
            </a:r>
            <a:endParaRPr lang="en-US" sz="2000" dirty="0"/>
          </a:p>
          <a:p>
            <a:pPr marL="118872" indent="0">
              <a:buNone/>
            </a:pPr>
            <a:r>
              <a:rPr lang="es-US" sz="2000" dirty="0"/>
              <a:t>CASTANEDA, </a:t>
            </a:r>
            <a:r>
              <a:rPr lang="es-US" sz="2000" dirty="0" err="1"/>
              <a:t>Nicolas</a:t>
            </a:r>
            <a:endParaRPr lang="en-US" sz="2000" dirty="0"/>
          </a:p>
          <a:p>
            <a:pPr marL="118872" indent="0">
              <a:buNone/>
            </a:pPr>
            <a:r>
              <a:rPr lang="es-US" sz="2000" dirty="0"/>
              <a:t>DELACRUZ, </a:t>
            </a:r>
            <a:r>
              <a:rPr lang="es-US" sz="2000" dirty="0" err="1"/>
              <a:t>Arianna</a:t>
            </a:r>
            <a:endParaRPr lang="en-US" sz="2000" dirty="0"/>
          </a:p>
          <a:p>
            <a:pPr marL="118872" indent="0">
              <a:buNone/>
            </a:pPr>
            <a:r>
              <a:rPr lang="es-US" sz="2000" dirty="0"/>
              <a:t>DONALDSON, Trenton</a:t>
            </a:r>
            <a:endParaRPr lang="en-US" sz="2000" dirty="0"/>
          </a:p>
          <a:p>
            <a:pPr marL="118872" indent="0">
              <a:buNone/>
            </a:pPr>
            <a:r>
              <a:rPr lang="es-US" sz="2000" dirty="0"/>
              <a:t>FUNDORA, </a:t>
            </a:r>
            <a:r>
              <a:rPr lang="es-US" sz="2000" dirty="0" err="1"/>
              <a:t>Glenia</a:t>
            </a:r>
            <a:endParaRPr lang="en-US" sz="2000" dirty="0"/>
          </a:p>
          <a:p>
            <a:pPr marL="118872" indent="0">
              <a:buNone/>
            </a:pPr>
            <a:r>
              <a:rPr lang="es-US" sz="2000" dirty="0"/>
              <a:t>LOZANO, Christian</a:t>
            </a:r>
            <a:endParaRPr lang="en-US" sz="2000" dirty="0"/>
          </a:p>
          <a:p>
            <a:pPr marL="118872" indent="0">
              <a:buNone/>
            </a:pPr>
            <a:r>
              <a:rPr lang="es-US" sz="2000" dirty="0"/>
              <a:t>PEREZ, </a:t>
            </a:r>
            <a:r>
              <a:rPr lang="es-US" sz="2000" dirty="0" err="1"/>
              <a:t>Stefany</a:t>
            </a:r>
            <a:endParaRPr lang="en-US" sz="2000" dirty="0"/>
          </a:p>
          <a:p>
            <a:pPr marL="118872" indent="0">
              <a:buNone/>
            </a:pPr>
            <a:r>
              <a:rPr lang="es-US" sz="2000" dirty="0">
                <a:solidFill>
                  <a:srgbClr val="FF0000"/>
                </a:solidFill>
              </a:rPr>
              <a:t>PORTILLO, Natalie</a:t>
            </a:r>
            <a:endParaRPr lang="en-US" sz="2000" dirty="0">
              <a:solidFill>
                <a:srgbClr val="FF0000"/>
              </a:solidFill>
            </a:endParaRPr>
          </a:p>
        </p:txBody>
      </p:sp>
      <p:sp>
        <p:nvSpPr>
          <p:cNvPr id="2" name="Rectangle 1"/>
          <p:cNvSpPr/>
          <p:nvPr/>
        </p:nvSpPr>
        <p:spPr>
          <a:xfrm>
            <a:off x="4045131" y="1593670"/>
            <a:ext cx="4785359" cy="5269135"/>
          </a:xfrm>
          <a:prstGeom prst="rect">
            <a:avLst/>
          </a:prstGeom>
        </p:spPr>
        <p:txBody>
          <a:bodyPr wrap="square">
            <a:spAutoFit/>
          </a:bodyPr>
          <a:lstStyle/>
          <a:p>
            <a:pPr marL="118872" indent="0">
              <a:buNone/>
            </a:pPr>
            <a:r>
              <a:rPr lang="en-US" sz="2000" b="1" u="sng" dirty="0">
                <a:latin typeface="+mn-lt"/>
              </a:rPr>
              <a:t>GROUP 3:</a:t>
            </a:r>
            <a:endParaRPr lang="en-US" sz="2000" dirty="0">
              <a:latin typeface="+mn-lt"/>
            </a:endParaRPr>
          </a:p>
          <a:p>
            <a:pPr marL="118872" indent="0">
              <a:buNone/>
            </a:pPr>
            <a:r>
              <a:rPr lang="es-US" sz="2000" dirty="0">
                <a:solidFill>
                  <a:srgbClr val="FF0000"/>
                </a:solidFill>
                <a:latin typeface="+mn-lt"/>
              </a:rPr>
              <a:t>CHACON-GUZMAN, </a:t>
            </a:r>
            <a:r>
              <a:rPr lang="es-US" sz="2000" dirty="0" err="1">
                <a:solidFill>
                  <a:srgbClr val="FF0000"/>
                </a:solidFill>
                <a:latin typeface="+mn-lt"/>
              </a:rPr>
              <a:t>Isabella</a:t>
            </a:r>
            <a:endParaRPr lang="en-US" sz="2000" dirty="0">
              <a:solidFill>
                <a:srgbClr val="FF0000"/>
              </a:solidFill>
              <a:latin typeface="+mn-lt"/>
            </a:endParaRPr>
          </a:p>
          <a:p>
            <a:pPr marL="118872" indent="0">
              <a:buNone/>
            </a:pPr>
            <a:r>
              <a:rPr lang="es-US" sz="2000" dirty="0">
                <a:latin typeface="+mn-lt"/>
              </a:rPr>
              <a:t>GONZALEZ, Armani</a:t>
            </a:r>
            <a:endParaRPr lang="en-US" sz="2000" dirty="0">
              <a:latin typeface="+mn-lt"/>
            </a:endParaRPr>
          </a:p>
          <a:p>
            <a:pPr marL="118872" indent="0">
              <a:buNone/>
            </a:pPr>
            <a:r>
              <a:rPr lang="es-US" sz="2000" dirty="0">
                <a:latin typeface="+mn-lt"/>
              </a:rPr>
              <a:t>HEDRICK, Cole</a:t>
            </a:r>
            <a:endParaRPr lang="en-US" sz="2000" dirty="0">
              <a:latin typeface="+mn-lt"/>
            </a:endParaRPr>
          </a:p>
          <a:p>
            <a:pPr marL="118872" indent="0">
              <a:buNone/>
            </a:pPr>
            <a:r>
              <a:rPr lang="es-US" sz="2000" dirty="0">
                <a:latin typeface="+mn-lt"/>
              </a:rPr>
              <a:t>IGLESIAS, Elizabeth</a:t>
            </a:r>
            <a:endParaRPr lang="en-US" sz="2000" dirty="0">
              <a:latin typeface="+mn-lt"/>
            </a:endParaRPr>
          </a:p>
          <a:p>
            <a:pPr marL="118872" indent="0">
              <a:buNone/>
            </a:pPr>
            <a:r>
              <a:rPr lang="es-US" sz="2000" dirty="0">
                <a:latin typeface="+mn-lt"/>
              </a:rPr>
              <a:t>MADRIGAL, </a:t>
            </a:r>
            <a:r>
              <a:rPr lang="es-US" sz="2000" dirty="0" err="1">
                <a:latin typeface="+mn-lt"/>
              </a:rPr>
              <a:t>Daniella</a:t>
            </a:r>
            <a:endParaRPr lang="en-US" sz="2000" dirty="0">
              <a:latin typeface="+mn-lt"/>
            </a:endParaRPr>
          </a:p>
          <a:p>
            <a:pPr marL="118872" indent="0">
              <a:buNone/>
            </a:pPr>
            <a:r>
              <a:rPr lang="es-US" sz="2000" dirty="0">
                <a:latin typeface="+mn-lt"/>
              </a:rPr>
              <a:t>PALOMARES, </a:t>
            </a:r>
            <a:r>
              <a:rPr lang="es-US" sz="2000" dirty="0" err="1">
                <a:latin typeface="+mn-lt"/>
              </a:rPr>
              <a:t>Jesus</a:t>
            </a:r>
            <a:endParaRPr lang="en-US" sz="2000" dirty="0">
              <a:latin typeface="+mn-lt"/>
            </a:endParaRPr>
          </a:p>
          <a:p>
            <a:pPr marL="118872" indent="0">
              <a:buNone/>
            </a:pPr>
            <a:r>
              <a:rPr lang="en-US" sz="2000" dirty="0">
                <a:latin typeface="+mn-lt"/>
              </a:rPr>
              <a:t>VEGA, Sherlyn</a:t>
            </a:r>
          </a:p>
          <a:p>
            <a:pPr marL="118872" indent="0">
              <a:buNone/>
            </a:pPr>
            <a:r>
              <a:rPr lang="en-US" sz="2000" dirty="0">
                <a:latin typeface="+mn-lt"/>
              </a:rPr>
              <a:t> </a:t>
            </a:r>
          </a:p>
          <a:p>
            <a:pPr marL="118872" indent="0">
              <a:buNone/>
            </a:pPr>
            <a:r>
              <a:rPr lang="en-US" sz="2000" b="1" u="sng" dirty="0">
                <a:latin typeface="+mn-lt"/>
              </a:rPr>
              <a:t>GROUP 4:</a:t>
            </a:r>
            <a:endParaRPr lang="en-US" sz="2000" dirty="0">
              <a:latin typeface="+mn-lt"/>
            </a:endParaRPr>
          </a:p>
          <a:p>
            <a:pPr marL="118872" indent="0">
              <a:buNone/>
            </a:pPr>
            <a:r>
              <a:rPr lang="en-US" sz="2000" dirty="0">
                <a:solidFill>
                  <a:srgbClr val="FF0000"/>
                </a:solidFill>
                <a:latin typeface="+mn-lt"/>
              </a:rPr>
              <a:t>GIL, </a:t>
            </a:r>
            <a:r>
              <a:rPr lang="en-US" sz="2000" dirty="0" err="1">
                <a:solidFill>
                  <a:srgbClr val="FF0000"/>
                </a:solidFill>
                <a:latin typeface="+mn-lt"/>
              </a:rPr>
              <a:t>Adilen</a:t>
            </a:r>
            <a:endParaRPr lang="en-US" sz="2000" dirty="0">
              <a:solidFill>
                <a:srgbClr val="FF0000"/>
              </a:solidFill>
              <a:latin typeface="+mn-lt"/>
            </a:endParaRPr>
          </a:p>
          <a:p>
            <a:pPr marL="118872" indent="0">
              <a:buNone/>
            </a:pPr>
            <a:r>
              <a:rPr lang="en-US" sz="2000" dirty="0">
                <a:latin typeface="+mn-lt"/>
              </a:rPr>
              <a:t>GUERCIO, Joseph</a:t>
            </a:r>
          </a:p>
          <a:p>
            <a:pPr marL="118872" indent="0">
              <a:buNone/>
            </a:pPr>
            <a:r>
              <a:rPr lang="en-US" sz="2000" dirty="0">
                <a:latin typeface="+mn-lt"/>
              </a:rPr>
              <a:t>HUNSBERGER, </a:t>
            </a:r>
            <a:r>
              <a:rPr lang="en-US" sz="2000" dirty="0" err="1">
                <a:latin typeface="+mn-lt"/>
              </a:rPr>
              <a:t>Leanie</a:t>
            </a:r>
            <a:endParaRPr lang="en-US" sz="2000" dirty="0">
              <a:latin typeface="+mn-lt"/>
            </a:endParaRPr>
          </a:p>
          <a:p>
            <a:pPr marL="118872" indent="0">
              <a:buNone/>
            </a:pPr>
            <a:r>
              <a:rPr lang="es-US" sz="2000" dirty="0">
                <a:latin typeface="+mn-lt"/>
              </a:rPr>
              <a:t>MAYO, Luciano</a:t>
            </a:r>
            <a:endParaRPr lang="en-US" sz="2000" dirty="0">
              <a:latin typeface="+mn-lt"/>
            </a:endParaRPr>
          </a:p>
          <a:p>
            <a:pPr marL="118872" indent="0">
              <a:buNone/>
            </a:pPr>
            <a:r>
              <a:rPr lang="es-US" sz="2000" dirty="0">
                <a:latin typeface="+mn-lt"/>
              </a:rPr>
              <a:t>MIRANDA, </a:t>
            </a:r>
            <a:r>
              <a:rPr lang="es-US" sz="2000" dirty="0" err="1">
                <a:latin typeface="+mn-lt"/>
              </a:rPr>
              <a:t>Isaiah</a:t>
            </a:r>
            <a:endParaRPr lang="en-US" sz="2000" dirty="0">
              <a:latin typeface="+mn-lt"/>
            </a:endParaRPr>
          </a:p>
          <a:p>
            <a:pPr marL="118872" indent="0">
              <a:buNone/>
            </a:pPr>
            <a:r>
              <a:rPr lang="es-US" sz="2000" dirty="0">
                <a:latin typeface="+mn-lt"/>
              </a:rPr>
              <a:t>MONTAS, Gael</a:t>
            </a:r>
            <a:endParaRPr lang="en-US" sz="2000" dirty="0">
              <a:latin typeface="+mn-lt"/>
            </a:endParaRPr>
          </a:p>
          <a:p>
            <a:pPr marL="118872" indent="0">
              <a:buNone/>
            </a:pPr>
            <a:r>
              <a:rPr lang="es-US" sz="2000" dirty="0">
                <a:latin typeface="+mn-lt"/>
              </a:rPr>
              <a:t>ROQUE-BRAVO, Brian</a:t>
            </a:r>
            <a:endParaRPr lang="en-US" sz="2000" dirty="0">
              <a:latin typeface="+mn-lt"/>
            </a:endParaRPr>
          </a:p>
        </p:txBody>
      </p:sp>
    </p:spTree>
    <p:extLst>
      <p:ext uri="{BB962C8B-B14F-4D97-AF65-F5344CB8AC3E}">
        <p14:creationId xmlns:p14="http://schemas.microsoft.com/office/powerpoint/2010/main" val="2670525191"/>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ACTIVITY</a:t>
            </a:r>
          </a:p>
        </p:txBody>
      </p:sp>
      <p:sp>
        <p:nvSpPr>
          <p:cNvPr id="77827" name="Rectangle 3"/>
          <p:cNvSpPr>
            <a:spLocks noGrp="1" noChangeArrowheads="1"/>
          </p:cNvSpPr>
          <p:nvPr>
            <p:ph idx="1"/>
          </p:nvPr>
        </p:nvSpPr>
        <p:spPr>
          <a:xfrm>
            <a:off x="248194" y="1593670"/>
            <a:ext cx="8647611" cy="5264330"/>
          </a:xfrm>
        </p:spPr>
        <p:txBody>
          <a:bodyPr>
            <a:normAutofit fontScale="55000" lnSpcReduction="20000"/>
          </a:bodyPr>
          <a:lstStyle/>
          <a:p>
            <a:pPr marL="861822" indent="-742950">
              <a:spcAft>
                <a:spcPts val="1200"/>
              </a:spcAft>
              <a:buAutoNum type="arabicPeriod"/>
            </a:pPr>
            <a:r>
              <a:rPr lang="en-US" sz="5100" dirty="0"/>
              <a:t>Who is your figure?</a:t>
            </a:r>
          </a:p>
          <a:p>
            <a:pPr marL="861822" indent="-742950">
              <a:spcAft>
                <a:spcPts val="1200"/>
              </a:spcAft>
              <a:buAutoNum type="arabicPeriod"/>
            </a:pPr>
            <a:r>
              <a:rPr lang="en-US" sz="5100" dirty="0"/>
              <a:t>What do they think of cell phones? How do they normally use them?</a:t>
            </a:r>
          </a:p>
          <a:p>
            <a:pPr marL="861822" indent="-742950">
              <a:spcAft>
                <a:spcPts val="1200"/>
              </a:spcAft>
              <a:buAutoNum type="arabicPeriod"/>
            </a:pPr>
            <a:r>
              <a:rPr lang="en-US" sz="5100" dirty="0"/>
              <a:t>How would the proposed cell phone policy affect them?</a:t>
            </a:r>
          </a:p>
          <a:p>
            <a:pPr marL="861822" indent="-742950">
              <a:spcAft>
                <a:spcPts val="1200"/>
              </a:spcAft>
              <a:buAutoNum type="arabicPeriod"/>
            </a:pPr>
            <a:r>
              <a:rPr lang="en-US" sz="5100" dirty="0"/>
              <a:t>Do you think they would support or oppose the cell phone policy? Why?</a:t>
            </a:r>
          </a:p>
          <a:p>
            <a:pPr marL="861822" indent="-742950">
              <a:spcAft>
                <a:spcPts val="1200"/>
              </a:spcAft>
              <a:buAutoNum type="arabicPeriod"/>
            </a:pPr>
            <a:r>
              <a:rPr lang="en-US" sz="5100" dirty="0"/>
              <a:t>What changes, if any, might they want to make to this policy?</a:t>
            </a:r>
          </a:p>
          <a:p>
            <a:pPr marL="861822" indent="-742950">
              <a:spcAft>
                <a:spcPts val="1200"/>
              </a:spcAft>
              <a:buAutoNum type="arabicPeriod"/>
            </a:pPr>
            <a:r>
              <a:rPr lang="en-US" sz="5100" dirty="0"/>
              <a:t>To be a “good” law, a policy must meet 7 criteria. Which criteria (if any) do you think this cell phone policy would fail to meet?</a:t>
            </a:r>
            <a:endParaRPr lang="en-US" sz="4400" dirty="0"/>
          </a:p>
          <a:p>
            <a:pPr marL="861822" indent="-742950">
              <a:buAutoNum type="arabicPeriod"/>
            </a:pPr>
            <a:endParaRPr lang="en-US" sz="4000" dirty="0"/>
          </a:p>
        </p:txBody>
      </p:sp>
    </p:spTree>
    <p:extLst>
      <p:ext uri="{BB962C8B-B14F-4D97-AF65-F5344CB8AC3E}">
        <p14:creationId xmlns:p14="http://schemas.microsoft.com/office/powerpoint/2010/main" val="3081395078"/>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FIGURES</a:t>
            </a:r>
          </a:p>
        </p:txBody>
      </p:sp>
      <p:sp>
        <p:nvSpPr>
          <p:cNvPr id="77827" name="Rectangle 3"/>
          <p:cNvSpPr>
            <a:spLocks noGrp="1" noChangeArrowheads="1"/>
          </p:cNvSpPr>
          <p:nvPr>
            <p:ph idx="1"/>
          </p:nvPr>
        </p:nvSpPr>
        <p:spPr>
          <a:xfrm>
            <a:off x="248194" y="1593670"/>
            <a:ext cx="8647611" cy="5264330"/>
          </a:xfrm>
        </p:spPr>
        <p:txBody>
          <a:bodyPr>
            <a:normAutofit/>
          </a:bodyPr>
          <a:lstStyle/>
          <a:p>
            <a:pPr marL="118872" indent="0">
              <a:buNone/>
            </a:pPr>
            <a:r>
              <a:rPr lang="en-US" sz="3000" dirty="0"/>
              <a:t>A) John Reilly, a teacher, is a volunteer fire fighter. When a fire is called into his fire station, the district chief notifies him by cell phone to report to the fire.</a:t>
            </a:r>
          </a:p>
          <a:p>
            <a:pPr marL="118872" indent="0">
              <a:buNone/>
            </a:pPr>
            <a:r>
              <a:rPr lang="en-US" sz="3000" dirty="0"/>
              <a:t> </a:t>
            </a:r>
          </a:p>
          <a:p>
            <a:pPr marL="118872" indent="0">
              <a:buNone/>
            </a:pPr>
            <a:r>
              <a:rPr lang="en-US" sz="3000" dirty="0"/>
              <a:t>B) Tina Taylor, a senior, is distracted by students receiving calls, taking pictures, searching the web and text messaging during class. She finds it hard to concentrate on the lesson when students are disrupting the learning environment with their phone use.</a:t>
            </a:r>
          </a:p>
          <a:p>
            <a:pPr marL="118872" indent="0">
              <a:buNone/>
            </a:pPr>
            <a:endParaRPr lang="en-US" dirty="0"/>
          </a:p>
          <a:p>
            <a:pPr marL="118872" indent="0">
              <a:buNone/>
            </a:pPr>
            <a:endParaRPr lang="en-US" sz="4000" dirty="0"/>
          </a:p>
        </p:txBody>
      </p:sp>
    </p:spTree>
    <p:extLst>
      <p:ext uri="{BB962C8B-B14F-4D97-AF65-F5344CB8AC3E}">
        <p14:creationId xmlns:p14="http://schemas.microsoft.com/office/powerpoint/2010/main" val="403586399"/>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FIGURES</a:t>
            </a:r>
          </a:p>
        </p:txBody>
      </p:sp>
      <p:sp>
        <p:nvSpPr>
          <p:cNvPr id="77827" name="Rectangle 3"/>
          <p:cNvSpPr>
            <a:spLocks noGrp="1" noChangeArrowheads="1"/>
          </p:cNvSpPr>
          <p:nvPr>
            <p:ph idx="1"/>
          </p:nvPr>
        </p:nvSpPr>
        <p:spPr>
          <a:xfrm>
            <a:off x="248194" y="1593670"/>
            <a:ext cx="8647611" cy="5264330"/>
          </a:xfrm>
        </p:spPr>
        <p:txBody>
          <a:bodyPr>
            <a:normAutofit/>
          </a:bodyPr>
          <a:lstStyle/>
          <a:p>
            <a:pPr marL="118872" indent="0">
              <a:buNone/>
            </a:pPr>
            <a:r>
              <a:rPr lang="en-US" sz="3000" dirty="0"/>
              <a:t>C) Sally Vassar, a 10th grade student, is a diabetic. She needs her cell phone in case she runs out of insulin or is feeling ill and needs to contact her mother.</a:t>
            </a:r>
          </a:p>
          <a:p>
            <a:pPr marL="118872" indent="0">
              <a:buNone/>
            </a:pPr>
            <a:r>
              <a:rPr lang="en-US" sz="3000" dirty="0"/>
              <a:t> </a:t>
            </a:r>
          </a:p>
          <a:p>
            <a:pPr marL="118872" indent="0">
              <a:buNone/>
            </a:pPr>
            <a:r>
              <a:rPr lang="en-US" sz="3000" dirty="0"/>
              <a:t>D) The school principal, Ms. Cannery, frequently travels between the board office and her building for meetings. Often when she is in the building, she finds it easier to use her cell phone for communications rather than to wait for an open line on the school phone system.</a:t>
            </a:r>
          </a:p>
          <a:p>
            <a:pPr marL="118872" indent="0">
              <a:buNone/>
            </a:pPr>
            <a:endParaRPr lang="en-US" sz="3000" dirty="0"/>
          </a:p>
        </p:txBody>
      </p:sp>
    </p:spTree>
    <p:extLst>
      <p:ext uri="{BB962C8B-B14F-4D97-AF65-F5344CB8AC3E}">
        <p14:creationId xmlns:p14="http://schemas.microsoft.com/office/powerpoint/2010/main" val="3916478954"/>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3600" b="1" dirty="0">
                <a:solidFill>
                  <a:schemeClr val="tx1"/>
                </a:solidFill>
                <a:latin typeface="Bookman Old Style" pitchFamily="18" charset="0"/>
              </a:rPr>
              <a:t>FIGURES</a:t>
            </a:r>
          </a:p>
        </p:txBody>
      </p:sp>
      <p:sp>
        <p:nvSpPr>
          <p:cNvPr id="77827" name="Rectangle 3"/>
          <p:cNvSpPr>
            <a:spLocks noGrp="1" noChangeArrowheads="1"/>
          </p:cNvSpPr>
          <p:nvPr>
            <p:ph idx="1"/>
          </p:nvPr>
        </p:nvSpPr>
        <p:spPr>
          <a:xfrm>
            <a:off x="248194" y="1593670"/>
            <a:ext cx="8647611" cy="5264330"/>
          </a:xfrm>
        </p:spPr>
        <p:txBody>
          <a:bodyPr>
            <a:normAutofit/>
          </a:bodyPr>
          <a:lstStyle/>
          <a:p>
            <a:pPr marL="118872" indent="0">
              <a:buNone/>
            </a:pPr>
            <a:r>
              <a:rPr lang="en-US" sz="2800" dirty="0"/>
              <a:t>E) Tom Talent, a freshman, lives with his father who suffers from Post Traumatic Stress Syndrome after surviving an IED attack in Iraq. Tom calls during his lunch period and at the end of the school day to assure his dad that he is okay and that he will be staying for an after school activity or coming home immediately after school. His father needs to be assured of his son’s safety.</a:t>
            </a:r>
          </a:p>
          <a:p>
            <a:pPr marL="118872" indent="0">
              <a:buNone/>
            </a:pPr>
            <a:r>
              <a:rPr lang="en-US" sz="2800" dirty="0"/>
              <a:t> </a:t>
            </a:r>
          </a:p>
          <a:p>
            <a:pPr marL="118872" indent="0">
              <a:buNone/>
            </a:pPr>
            <a:r>
              <a:rPr lang="en-US" sz="2800" dirty="0"/>
              <a:t>F) Mr. Mundy works in a portable classroom that does not have phone service. He needs his cell phone to call for security in the main building if an uncontrollable problem arises in his classroom.</a:t>
            </a:r>
            <a:endParaRPr lang="en-US" sz="3000" dirty="0"/>
          </a:p>
        </p:txBody>
      </p:sp>
    </p:spTree>
    <p:extLst>
      <p:ext uri="{BB962C8B-B14F-4D97-AF65-F5344CB8AC3E}">
        <p14:creationId xmlns:p14="http://schemas.microsoft.com/office/powerpoint/2010/main" val="3644683004"/>
      </p:ext>
    </p:extLst>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6607FFF0CAD44B8127FCD04BE62FC0" ma:contentTypeVersion="8" ma:contentTypeDescription="Create a new document." ma:contentTypeScope="" ma:versionID="030a32294b7f0049b42f651ac8a177e5">
  <xsd:schema xmlns:xsd="http://www.w3.org/2001/XMLSchema" xmlns:xs="http://www.w3.org/2001/XMLSchema" xmlns:p="http://schemas.microsoft.com/office/2006/metadata/properties" xmlns:ns3="bd70ead7-73e2-4fbd-a093-484ad768c9dc" targetNamespace="http://schemas.microsoft.com/office/2006/metadata/properties" ma:root="true" ma:fieldsID="d4eca208cb3459bd225b247361ff9a18" ns3:_="">
    <xsd:import namespace="bd70ead7-73e2-4fbd-a093-484ad768c9d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0ead7-73e2-4fbd-a093-484ad768c9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13D99D-B902-4FF6-8A83-BE7DFF533E70}">
  <ds:schemaRefs>
    <ds:schemaRef ds:uri="http://schemas.microsoft.com/sharepoint/v3/contenttype/forms"/>
  </ds:schemaRefs>
</ds:datastoreItem>
</file>

<file path=customXml/itemProps2.xml><?xml version="1.0" encoding="utf-8"?>
<ds:datastoreItem xmlns:ds="http://schemas.openxmlformats.org/officeDocument/2006/customXml" ds:itemID="{B2EC14A8-21E2-4391-96D9-78B74C72189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18F53B-4CC1-49AD-B293-D4AC3665D1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0ead7-73e2-4fbd-a093-484ad768c9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Module</Template>
  <TotalTime>4186</TotalTime>
  <Words>1116</Words>
  <Application>Microsoft Office PowerPoint</Application>
  <PresentationFormat>On-screen Show (4:3)</PresentationFormat>
  <Paragraphs>134</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Corbel</vt:lpstr>
      <vt:lpstr>Wingdings</vt:lpstr>
      <vt:lpstr>Wingdings 2</vt:lpstr>
      <vt:lpstr>Wingdings 3</vt:lpstr>
      <vt:lpstr>Module</vt:lpstr>
      <vt:lpstr>BELL RINGER</vt:lpstr>
      <vt:lpstr>A “GOOD” LAW</vt:lpstr>
      <vt:lpstr>A “GOOD” LAW</vt:lpstr>
      <vt:lpstr>ACTIVITY</vt:lpstr>
      <vt:lpstr>GROUPS</vt:lpstr>
      <vt:lpstr>ACTIVITY</vt:lpstr>
      <vt:lpstr>FIGURES</vt:lpstr>
      <vt:lpstr>FIGURES</vt:lpstr>
      <vt:lpstr>FIGURES</vt:lpstr>
      <vt:lpstr>FIGURES</vt:lpstr>
      <vt:lpstr>DEBATE vs. DIALOGUE</vt:lpstr>
      <vt:lpstr>DEBATE vs. DIALOGUE</vt:lpstr>
      <vt:lpstr>DEBATE vs. DIALOGUE</vt:lpstr>
      <vt:lpstr>DEBATE vs. DIALOGUE</vt:lpstr>
      <vt:lpstr>Memes Assignment</vt:lpstr>
    </vt:vector>
  </TitlesOfParts>
  <Company>The Charter School at waterstone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Burkart</dc:creator>
  <cp:lastModifiedBy>Paul Burkart</cp:lastModifiedBy>
  <cp:revision>161</cp:revision>
  <dcterms:created xsi:type="dcterms:W3CDTF">2006-07-31T19:23:23Z</dcterms:created>
  <dcterms:modified xsi:type="dcterms:W3CDTF">2020-10-05T17:26:27Z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y fmtid="{D5CDD505-2E9C-101B-9397-08002B2CF9AE}" pid="3" name="ContentTypeId">
    <vt:lpwstr>0x010100F36607FFF0CAD44B8127FCD04BE62FC0</vt:lpwstr>
  </property>
</Properties>
</file>