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9" r:id="rId4"/>
    <p:sldId id="277" r:id="rId5"/>
    <p:sldId id="278" r:id="rId6"/>
    <p:sldId id="259" r:id="rId7"/>
    <p:sldId id="260" r:id="rId8"/>
    <p:sldId id="263" r:id="rId9"/>
    <p:sldId id="261" r:id="rId10"/>
    <p:sldId id="262" r:id="rId11"/>
    <p:sldId id="264" r:id="rId12"/>
    <p:sldId id="266" r:id="rId13"/>
    <p:sldId id="265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69" r:id="rId22"/>
    <p:sldId id="275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AEA1A"/>
    <a:srgbClr val="F8F83E"/>
    <a:srgbClr val="F8E23E"/>
    <a:srgbClr val="F5E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link below will provide a 4 minute video from the History</a:t>
            </a:r>
            <a:r>
              <a:rPr lang="en-US" baseline="0" dirty="0" smtClean="0"/>
              <a:t> Channel: America Gets a Constitution (4 min) TV-PG</a:t>
            </a:r>
          </a:p>
          <a:p>
            <a:r>
              <a:rPr lang="en-US" baseline="0" dirty="0" smtClean="0"/>
              <a:t>After several failed attempts at creating a government, a 1787 convention is called to draft a new legal system for the United States. This new Constitution provides for increased federal authority while still protecting the basic rights of its citizens.</a:t>
            </a:r>
          </a:p>
          <a:p>
            <a:r>
              <a:rPr lang="en-US" dirty="0" smtClean="0"/>
              <a:t>http://www.history.com/topics/shays-rebellion/videos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02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Anti-Federalists had a few main concerns:</a:t>
            </a:r>
            <a:r>
              <a:rPr lang="en-US" baseline="0" dirty="0" smtClean="0"/>
              <a:t> They believed the Articles just needed to be revised, that the power should remain in state governments, and that if  a different constitution is going to happen, it needed to include a clear outline of the rights of the people, called a Bill of Rights.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Students should copy</a:t>
            </a:r>
            <a:r>
              <a:rPr lang="en-US" altLang="en-US" baseline="0" dirty="0" smtClean="0"/>
              <a:t> these distinctions in their notes in a side-by-side comparison. 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DBA16-C33D-478C-A9D0-BC719CDA560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7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will be presented with a series of quotes and will need</a:t>
            </a:r>
            <a:r>
              <a:rPr lang="en-US" baseline="0" dirty="0" smtClean="0"/>
              <a:t> to determine if the quote is from the Federalist Papers or the Anti-Federalist Papers.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5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Anti-Federalist Papers</a:t>
            </a:r>
            <a:r>
              <a:rPr lang="en-US" baseline="0" dirty="0" smtClean="0"/>
              <a:t> - #84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0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Anti-Federalist</a:t>
            </a:r>
            <a:r>
              <a:rPr lang="en-US" baseline="0" dirty="0" smtClean="0"/>
              <a:t> Papers - #85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7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Federalist Papers - #45 – James Madison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9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Federalist Papers - #84 – Alexander Hamilton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Anti-federalist Papers</a:t>
            </a:r>
            <a:r>
              <a:rPr lang="en-US" baseline="0" dirty="0" smtClean="0"/>
              <a:t> - #1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link below will provide a 4 minute video from the History</a:t>
            </a:r>
            <a:r>
              <a:rPr lang="en-US" baseline="0" dirty="0" smtClean="0"/>
              <a:t> Channel: America Gets a Constitution (4 min) TV-PG</a:t>
            </a:r>
          </a:p>
          <a:p>
            <a:r>
              <a:rPr lang="en-US" baseline="0" dirty="0" smtClean="0"/>
              <a:t>After several failed attempts at creating a government, a 1787 convention is called to draft a new legal system for the United States. This new Constitution provides for increased federal authority while still protecting the basic rights of its citizens.</a:t>
            </a:r>
          </a:p>
          <a:p>
            <a:r>
              <a:rPr lang="en-US" dirty="0" smtClean="0"/>
              <a:t>http://www.history.com/topics/shays-rebellion/videos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explains what the Constitution would include that was absent in the Articles of Confederation.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the things</a:t>
            </a:r>
            <a:r>
              <a:rPr lang="en-US" baseline="0" dirty="0" smtClean="0"/>
              <a:t> that were missing from the Articles that proved to be problematic for the new United States.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original Constitution only included</a:t>
            </a:r>
            <a:r>
              <a:rPr lang="en-US" baseline="0" dirty="0" smtClean="0"/>
              <a:t> the Preamble and seven articles. The following slide will define ratification.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definition</a:t>
            </a:r>
            <a:r>
              <a:rPr lang="en-US" baseline="0" dirty="0" smtClean="0"/>
              <a:t> of ratification and tell the students that this newly proposed Constitution was controversial. Remember: the convention was only supposed to be about REVISING the Articles of Confederation – not writing an entirely new constitution.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the Federalists supported the Constitution</a:t>
            </a:r>
            <a:r>
              <a:rPr lang="en-US" baseline="0" dirty="0" smtClean="0"/>
              <a:t> and wrote essays in favor of ratification. These essays, known at The Federalist Papers, were some of the most important explanations of constitutional government to date.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students to take notes on the main thoughts</a:t>
            </a:r>
            <a:r>
              <a:rPr lang="en-US" baseline="0" dirty="0" smtClean="0"/>
              <a:t> of the Federalists. They believed the Articles were too weak and a new constitution was needed, there was a need for a strong, central government, and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Constitution, as written, provided for protection of the rights of the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Anti-Federalists were against the ratification</a:t>
            </a:r>
            <a:r>
              <a:rPr lang="en-US" baseline="0" dirty="0" smtClean="0"/>
              <a:t> of the Constitution. They, like the Federalists, wrote a series of essays, but these were about why the Constitution should NOT be approved. These were called the Anti-Federalist Papers.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Benchmarks </a:t>
            </a:r>
            <a:endParaRPr lang="en-US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0200" y="918864"/>
            <a:ext cx="3429000" cy="3272136"/>
          </a:xfrm>
        </p:spPr>
        <p:txBody>
          <a:bodyPr>
            <a:normAutofit/>
          </a:bodyPr>
          <a:lstStyle/>
          <a:p>
            <a:r>
              <a:rPr lang="en-US" dirty="0"/>
              <a:t>SS.7.C.1.8 Explain the viewpoints of the Federalists </a:t>
            </a:r>
            <a:r>
              <a:rPr lang="en-US" dirty="0" smtClean="0"/>
              <a:t>and the </a:t>
            </a:r>
            <a:r>
              <a:rPr lang="en-US" dirty="0"/>
              <a:t>Anti-Federalists regarding the ratification of the </a:t>
            </a:r>
            <a:r>
              <a:rPr lang="en-US" dirty="0" smtClean="0"/>
              <a:t>Constitution and </a:t>
            </a:r>
            <a:r>
              <a:rPr lang="en-US" dirty="0"/>
              <a:t>inclusion of a bill of rights.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Fed Up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2286000"/>
            <a:ext cx="41148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Debating the Constitution </a:t>
            </a:r>
            <a:endParaRPr lang="en-US" sz="3600" dirty="0"/>
          </a:p>
        </p:txBody>
      </p:sp>
      <p:pic>
        <p:nvPicPr>
          <p:cNvPr id="5" name="Picture 3" descr="C:\Users\Christi\AppData\Local\Microsoft\Windows\Temporary Internet Files\Content.IE5\0KT6QCED\MC90015001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27340"/>
            <a:ext cx="2895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2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the Federalists think?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259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need to get rid of the Articles of Confederation; too weak and should be replaced;</a:t>
            </a:r>
          </a:p>
          <a:p>
            <a:r>
              <a:rPr lang="en-US" sz="2800" dirty="0" smtClean="0"/>
              <a:t>We need a strong central government; </a:t>
            </a:r>
          </a:p>
          <a:p>
            <a:r>
              <a:rPr lang="en-US" sz="2800" dirty="0" smtClean="0"/>
              <a:t>The Constitution, as it is written, protects the rights of the people. 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49337" y="4265634"/>
            <a:ext cx="5624158" cy="2174686"/>
            <a:chOff x="2568337" y="4242461"/>
            <a:chExt cx="5624158" cy="2174686"/>
          </a:xfrm>
        </p:grpSpPr>
        <p:pic>
          <p:nvPicPr>
            <p:cNvPr id="1026" name="Picture 2" descr="http://a1.files.biography.com/image/upload/c_fit,cs_srgb,dpr_1.0,h_1200,q_80,w_1200/MTE4MDAzNDEwNjEwMzI1MDA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337" y="4251988"/>
              <a:ext cx="1762125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863" y="4242461"/>
              <a:ext cx="1762125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4248148"/>
              <a:ext cx="1781176" cy="178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68337" y="6014113"/>
              <a:ext cx="1762125" cy="3714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James Madison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0462" y="5996627"/>
              <a:ext cx="2222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Alexander Hamilton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0370" y="6045672"/>
              <a:ext cx="1762125" cy="3714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John Jay 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5119" y="4654077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Principal authors of the Federalist Papers: 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572000"/>
            <a:ext cx="6629400" cy="1362075"/>
          </a:xfrm>
        </p:spPr>
        <p:txBody>
          <a:bodyPr/>
          <a:lstStyle/>
          <a:p>
            <a:r>
              <a:rPr lang="en-US" b="0" dirty="0" smtClean="0"/>
              <a:t>The Anti-Federalists</a:t>
            </a:r>
            <a:endParaRPr lang="en-US" b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76650" y="1371599"/>
            <a:ext cx="5619750" cy="2091155"/>
            <a:chOff x="3600450" y="1371599"/>
            <a:chExt cx="5619750" cy="2091155"/>
          </a:xfrm>
        </p:grpSpPr>
        <p:grpSp>
          <p:nvGrpSpPr>
            <p:cNvPr id="5" name="Group 4"/>
            <p:cNvGrpSpPr/>
            <p:nvPr/>
          </p:nvGrpSpPr>
          <p:grpSpPr>
            <a:xfrm>
              <a:off x="7086600" y="1377026"/>
              <a:ext cx="2133600" cy="2002157"/>
              <a:chOff x="2438400" y="4352102"/>
              <a:chExt cx="2133600" cy="2002157"/>
            </a:xfrm>
          </p:grpSpPr>
          <p:sp>
            <p:nvSpPr>
              <p:cNvPr id="6" name="TextBox 5"/>
              <p:cNvSpPr txBox="1"/>
              <p:nvPr/>
            </p:nvSpPr>
            <p:spPr bwMode="auto">
              <a:xfrm>
                <a:off x="2438400" y="6015705"/>
                <a:ext cx="2133600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John Hancock</a:t>
                </a:r>
              </a:p>
            </p:txBody>
          </p:sp>
          <p:pic>
            <p:nvPicPr>
              <p:cNvPr id="7" name="Picture 2" descr="http://a2.files.biography.com/image/upload/c_fill,cs_srgb,dpr_1.0,g_face,h_300,q_80,w_300/MTE5NDg0MDU0OTg4MjkzNjQ3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4352102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5334000" y="1377027"/>
              <a:ext cx="2133600" cy="2014953"/>
              <a:chOff x="4778991" y="4369002"/>
              <a:chExt cx="2133600" cy="2014953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7591" y="4369002"/>
                <a:ext cx="16764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 bwMode="auto">
              <a:xfrm>
                <a:off x="4778991" y="6045401"/>
                <a:ext cx="2133600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Samuel Adams 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600450" y="1371599"/>
              <a:ext cx="2133600" cy="2091155"/>
              <a:chOff x="7219950" y="4382648"/>
              <a:chExt cx="2133600" cy="2091155"/>
            </a:xfrm>
          </p:grpSpPr>
          <p:sp>
            <p:nvSpPr>
              <p:cNvPr id="12" name="TextBox 11"/>
              <p:cNvSpPr txBox="1"/>
              <p:nvPr/>
            </p:nvSpPr>
            <p:spPr bwMode="auto">
              <a:xfrm>
                <a:off x="7219950" y="6135249"/>
                <a:ext cx="2133600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Patrick Henry</a:t>
                </a:r>
              </a:p>
            </p:txBody>
          </p:sp>
          <p:pic>
            <p:nvPicPr>
              <p:cNvPr id="13" name="Picture 5" descr="http://a5.files.biography.com/image/upload/c_fit,cs_srgb,dpr_1.0,h_1200,q_80,w_1200/MTIwNjA4NjMzODQxMjIzMTgw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382648"/>
                <a:ext cx="1638300" cy="1681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55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Anti-Federalists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5791200" cy="1143000"/>
          </a:xfrm>
        </p:spPr>
        <p:txBody>
          <a:bodyPr/>
          <a:lstStyle/>
          <a:p>
            <a:r>
              <a:rPr lang="en-US" dirty="0" smtClean="0"/>
              <a:t>Opposed to the ratification of the Constitution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1" y="3124199"/>
            <a:ext cx="4152899" cy="298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Wrote the Anti-Federalist Papers </a:t>
            </a:r>
          </a:p>
          <a:p>
            <a:pPr lvl="1"/>
            <a:r>
              <a:rPr lang="en-US" dirty="0" smtClean="0"/>
              <a:t>Warned of the dangers of tyranny not protected by the Constitution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53200" y="1752600"/>
            <a:ext cx="2133600" cy="2251901"/>
            <a:chOff x="2362200" y="4352102"/>
            <a:chExt cx="2133600" cy="2251901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2362200" y="6234116"/>
              <a:ext cx="2133600" cy="369887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John Hancock</a:t>
              </a:r>
            </a:p>
          </p:txBody>
        </p:sp>
        <p:pic>
          <p:nvPicPr>
            <p:cNvPr id="7" name="Picture 2" descr="http://a2.files.biography.com/image/upload/c_fill,cs_srgb,dpr_1.0,g_face,h_300,q_80,w_300/MTE5NDg0MDU0OTg4MjkzNjQ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352102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629400" y="4150934"/>
            <a:ext cx="2133600" cy="2326066"/>
            <a:chOff x="4495800" y="4369001"/>
            <a:chExt cx="2133600" cy="232606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021" y="4369001"/>
              <a:ext cx="1956179" cy="1956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495800" y="6325180"/>
              <a:ext cx="2133600" cy="369887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Samuel Adams 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5800" y="3075582"/>
            <a:ext cx="2133600" cy="2230597"/>
            <a:chOff x="6667500" y="4382649"/>
            <a:chExt cx="2133600" cy="2230597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6667500" y="6243359"/>
              <a:ext cx="2133600" cy="369887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Patrick Henry</a:t>
              </a:r>
            </a:p>
          </p:txBody>
        </p:sp>
        <p:pic>
          <p:nvPicPr>
            <p:cNvPr id="10" name="Picture 5" descr="http://a5.files.biography.com/image/upload/c_fit,cs_srgb,dpr_1.0,h_1200,q_80,w_1200/MTIwNjA4NjMzODQxMjIzMTgw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38264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51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the Anti-Federalists think?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3733800"/>
          </a:xfrm>
        </p:spPr>
        <p:txBody>
          <a:bodyPr/>
          <a:lstStyle/>
          <a:p>
            <a:r>
              <a:rPr lang="en-US" dirty="0" smtClean="0"/>
              <a:t>We should revise and keep the Articles of Confederation </a:t>
            </a:r>
          </a:p>
          <a:p>
            <a:r>
              <a:rPr lang="en-US" dirty="0" smtClean="0"/>
              <a:t>We should divide the power among the state governments </a:t>
            </a:r>
          </a:p>
          <a:p>
            <a:r>
              <a:rPr lang="en-US" dirty="0" smtClean="0"/>
              <a:t>If we are to have the Constitution, the rights of the people should be clearly outlined; wanted to include a “Bill of Rights”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pPr>
              <a:defRPr/>
            </a:pPr>
            <a:r>
              <a:rPr dirty="0" smtClean="0"/>
              <a:t>Difference of Opinion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038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Toss the Articles of Confederation</a:t>
            </a:r>
          </a:p>
          <a:p>
            <a:pPr>
              <a:defRPr/>
            </a:pPr>
            <a:r>
              <a:rPr lang="en-US" sz="2400" dirty="0" smtClean="0"/>
              <a:t>Favored strong </a:t>
            </a:r>
            <a:r>
              <a:rPr lang="en-US" sz="2400" b="1" dirty="0" smtClean="0"/>
              <a:t>central government</a:t>
            </a:r>
          </a:p>
          <a:p>
            <a:pPr>
              <a:defRPr/>
            </a:pPr>
            <a:r>
              <a:rPr lang="en-US" sz="2400" dirty="0" smtClean="0"/>
              <a:t>Believed the Constitution in its original form would protect the rights of the people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133600"/>
            <a:ext cx="4191000" cy="4525963"/>
          </a:xfrm>
        </p:spPr>
        <p:txBody>
          <a:bodyPr/>
          <a:lstStyle/>
          <a:p>
            <a:r>
              <a:rPr lang="en-US" altLang="en-US" sz="2400" dirty="0" smtClean="0"/>
              <a:t>Keep the Articles of Confederation</a:t>
            </a:r>
          </a:p>
          <a:p>
            <a:r>
              <a:rPr lang="en-US" altLang="en-US" sz="2400" dirty="0" smtClean="0"/>
              <a:t>Favored power divided among </a:t>
            </a:r>
            <a:r>
              <a:rPr lang="en-US" altLang="en-US" sz="2400" b="1" dirty="0" smtClean="0"/>
              <a:t>state governments</a:t>
            </a:r>
          </a:p>
          <a:p>
            <a:r>
              <a:rPr lang="en-US" altLang="en-US" sz="2400" dirty="0" smtClean="0"/>
              <a:t>People should be protected from the power  of government by having clearly outlined rights in a “Bill of Rights” in the Constitution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381000" y="1600200"/>
            <a:ext cx="4040188" cy="7620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Federalists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0" y="1447800"/>
            <a:ext cx="4040187" cy="762000"/>
          </a:xfrm>
          <a:noFill/>
          <a:ln>
            <a:miter lim="800000"/>
            <a:headEnd/>
            <a:tailEnd/>
          </a:ln>
          <a:extLst/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Anti-Federalists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Who Said It?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724398" cy="2667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following quotes are from The Federalist Papers and The Anti-Federalist Papers. After reading the quote, determine: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Who would have said it (Federalists or Anti-Federalists)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they were talking about (state government v. central government, rights of the people)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Constitution proposed to your acceptance is designed, not for yourselves alone, but for generations yet unborn. </a:t>
            </a:r>
            <a:r>
              <a:rPr lang="en-US" b="1" dirty="0"/>
              <a:t>The principles</a:t>
            </a:r>
            <a:r>
              <a:rPr lang="en-US" dirty="0"/>
              <a:t>, therefore, upon which the social compact is founded, </a:t>
            </a:r>
            <a:r>
              <a:rPr lang="en-US" b="1" dirty="0"/>
              <a:t>ought to have been clearly and precisely stated</a:t>
            </a:r>
            <a:r>
              <a:rPr lang="en-US" dirty="0"/>
              <a:t>, and the most express and full declaration of rights to have been made. But on this subject there is almost an entire silence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Anti-Federalist – Specifically outlined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7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“It </a:t>
            </a:r>
            <a:r>
              <a:rPr lang="en-US" sz="3600" dirty="0"/>
              <a:t>has been objected too that the new </a:t>
            </a:r>
            <a:r>
              <a:rPr lang="en-US" sz="3600" dirty="0" smtClean="0"/>
              <a:t>system... </a:t>
            </a:r>
            <a:r>
              <a:rPr lang="en-US" sz="3600" b="1" dirty="0"/>
              <a:t>is calculated to </a:t>
            </a:r>
            <a:r>
              <a:rPr lang="en-US" sz="3600" dirty="0"/>
              <a:t>and will effect such a consolidation of the States, as to supplant and </a:t>
            </a:r>
            <a:r>
              <a:rPr lang="en-US" sz="3600" b="1" dirty="0"/>
              <a:t>overturn the state </a:t>
            </a:r>
            <a:r>
              <a:rPr lang="en-US" sz="3600" b="1" dirty="0" smtClean="0"/>
              <a:t>governments</a:t>
            </a:r>
            <a:r>
              <a:rPr lang="en-US" sz="3600" dirty="0" smtClean="0"/>
              <a:t>.”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ard MT Condensed" panose="02050806060905020404" pitchFamily="18" charset="0"/>
                <a:ea typeface="+mj-ea"/>
                <a:cs typeface="+mj-cs"/>
              </a:defRPr>
            </a:lvl1pPr>
          </a:lstStyle>
          <a:p>
            <a:r>
              <a:rPr lang="en-US" smtClean="0"/>
              <a:t>Anti-Federalist – State governments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4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3048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Federalists – federal/central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powers delegated by the proposed Constitution to the </a:t>
            </a:r>
            <a:r>
              <a:rPr lang="en-US" b="1" dirty="0"/>
              <a:t>federal government are few and defined</a:t>
            </a:r>
            <a:r>
              <a:rPr lang="en-US" dirty="0"/>
              <a:t>. Those which are to remain in the State governments are numerous and indefinite.</a:t>
            </a:r>
          </a:p>
        </p:txBody>
      </p:sp>
    </p:spTree>
    <p:extLst>
      <p:ext uri="{BB962C8B-B14F-4D97-AF65-F5344CB8AC3E}">
        <p14:creationId xmlns:p14="http://schemas.microsoft.com/office/powerpoint/2010/main" val="351800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fabric of American empire ought to rest on the solid basis of THE CONSENT OF THE PEOPLE. The streams of </a:t>
            </a:r>
            <a:r>
              <a:rPr lang="en-US" sz="3600" b="1" dirty="0"/>
              <a:t>national power </a:t>
            </a:r>
            <a:r>
              <a:rPr lang="en-US" sz="3600" dirty="0"/>
              <a:t>ought to flow from that pure, original fountain of all legitimate authority.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192" y="3048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Federalists – federal/central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Ringer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828800"/>
            <a:ext cx="769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Go to the “Bell Ringer” tab on Teams.</a:t>
            </a: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Type your name into the blank space on Microsoft Forms.</a:t>
            </a: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Answer the review questions about our last couple of lessons.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truth is, after all the declamations we have heard, that </a:t>
            </a:r>
            <a:r>
              <a:rPr lang="en-US" sz="3600" b="1" dirty="0"/>
              <a:t>the Constitution is itself</a:t>
            </a:r>
            <a:r>
              <a:rPr lang="en-US" sz="3600" dirty="0"/>
              <a:t>, in every rational sense, and to every useful purpose, </a:t>
            </a:r>
            <a:r>
              <a:rPr lang="en-US" sz="3600" b="1" dirty="0"/>
              <a:t>A BILL OF RIGHTS</a:t>
            </a:r>
            <a:r>
              <a:rPr lang="en-US" sz="3600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Federalists – rights of the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Anti-Federalist – State governments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2133600"/>
            <a:ext cx="8229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“I had rather be a free citizen of the small republic of Massachusetts than an oppressed subject of the great American empire.”</a:t>
            </a:r>
          </a:p>
        </p:txBody>
      </p:sp>
    </p:spTree>
    <p:extLst>
      <p:ext uri="{BB962C8B-B14F-4D97-AF65-F5344CB8AC3E}">
        <p14:creationId xmlns:p14="http://schemas.microsoft.com/office/powerpoint/2010/main" val="38594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For Remembering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Federalists</a:t>
            </a:r>
            <a:r>
              <a:rPr lang="en-US" dirty="0" smtClean="0"/>
              <a:t> are </a:t>
            </a:r>
            <a:r>
              <a:rPr lang="en-US" b="1" dirty="0" smtClean="0"/>
              <a:t>for</a:t>
            </a:r>
            <a:r>
              <a:rPr lang="en-US" dirty="0" smtClean="0"/>
              <a:t> a strong </a:t>
            </a:r>
            <a:r>
              <a:rPr lang="en-US" b="1" dirty="0" smtClean="0"/>
              <a:t>federal</a:t>
            </a:r>
            <a:r>
              <a:rPr lang="en-US" dirty="0" smtClean="0"/>
              <a:t> (central) government in the Constitution. </a:t>
            </a:r>
          </a:p>
          <a:p>
            <a:endParaRPr lang="en-US" dirty="0"/>
          </a:p>
          <a:p>
            <a:r>
              <a:rPr lang="en-US" b="1" u="sng" dirty="0" smtClean="0"/>
              <a:t>Anti</a:t>
            </a:r>
            <a:r>
              <a:rPr lang="en-US" b="1" dirty="0" smtClean="0"/>
              <a:t>-federalists </a:t>
            </a:r>
            <a:r>
              <a:rPr lang="en-US" dirty="0" smtClean="0"/>
              <a:t>are </a:t>
            </a:r>
            <a:r>
              <a:rPr lang="en-US" b="1" dirty="0" smtClean="0"/>
              <a:t>against</a:t>
            </a:r>
            <a:r>
              <a:rPr lang="en-US" dirty="0" smtClean="0"/>
              <a:t> a strong federal (central) government and </a:t>
            </a:r>
            <a:r>
              <a:rPr lang="en-US" b="1" dirty="0" smtClean="0"/>
              <a:t>wanted </a:t>
            </a:r>
            <a:r>
              <a:rPr lang="en-US" dirty="0" smtClean="0"/>
              <a:t>a separate </a:t>
            </a:r>
            <a:r>
              <a:rPr lang="en-US" b="1" dirty="0" smtClean="0"/>
              <a:t>Bill of Rights </a:t>
            </a:r>
            <a:endParaRPr lang="en-US" dirty="0" smtClean="0"/>
          </a:p>
          <a:p>
            <a:pPr lvl="1"/>
            <a:r>
              <a:rPr lang="en-US" dirty="0" smtClean="0"/>
              <a:t>As they are opposed to the federal government, that means</a:t>
            </a:r>
            <a:r>
              <a:rPr lang="en-US" b="1" dirty="0" smtClean="0"/>
              <a:t> they are pro-state government and for adding a Bill of Rights to the Constitution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362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Understanding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50512"/>
            <a:ext cx="8763000" cy="75709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971800"/>
            <a:ext cx="7467601" cy="136522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29000" y="1931511"/>
            <a:ext cx="1600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1999" y="3733800"/>
            <a:ext cx="662940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776784" y="4572000"/>
            <a:ext cx="2057400" cy="1524000"/>
          </a:xfrm>
          <a:prstGeom prst="wedgeRoundRectCallout">
            <a:avLst>
              <a:gd name="adj1" fmla="val -42879"/>
              <a:gd name="adj2" fmla="val -1019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Opposed to a strong national government.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76784" y="4038600"/>
            <a:ext cx="730041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943600" y="4572000"/>
            <a:ext cx="2514600" cy="1524000"/>
          </a:xfrm>
          <a:prstGeom prst="wedgeRoundRectCallout">
            <a:avLst>
              <a:gd name="adj1" fmla="val -22798"/>
              <a:gd name="adj2" fmla="val -75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factor in the Federalist/Anti-federalist debate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76784" y="3200400"/>
            <a:ext cx="524301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6629400" y="1906315"/>
            <a:ext cx="2286000" cy="1524000"/>
          </a:xfrm>
          <a:prstGeom prst="wedgeRoundRectCallout">
            <a:avLst>
              <a:gd name="adj1" fmla="val -73393"/>
              <a:gd name="adj2" fmla="val 28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Opposed to a strong national government; pro-state governments</a:t>
            </a:r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776784" y="3243004"/>
            <a:ext cx="290016" cy="338396"/>
          </a:xfrm>
          <a:prstGeom prst="star5">
            <a:avLst/>
          </a:prstGeom>
          <a:solidFill>
            <a:srgbClr val="0A89E0"/>
          </a:solidFill>
          <a:ln>
            <a:solidFill>
              <a:srgbClr val="0A8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Constitutional Convention 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2872683" cy="3733800"/>
          </a:xfrm>
        </p:spPr>
      </p:pic>
      <p:sp>
        <p:nvSpPr>
          <p:cNvPr id="7" name="TextBox 6"/>
          <p:cNvSpPr txBox="1"/>
          <p:nvPr/>
        </p:nvSpPr>
        <p:spPr>
          <a:xfrm>
            <a:off x="3352800" y="1828800"/>
            <a:ext cx="541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In 1787, representatives of the states met in Philadelphia at the Constitutional Convention.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They intended to </a:t>
            </a:r>
            <a:r>
              <a:rPr lang="en-US" sz="24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revise</a:t>
            </a:r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(or edit)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Articles of Confederation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Instead, they discarded them and wrote the Constitution of the United States.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Constitutional Convention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abandoning the Articles, the delegation would write a Constitution that:</a:t>
            </a:r>
          </a:p>
          <a:p>
            <a:pPr lvl="1"/>
            <a:r>
              <a:rPr lang="en-US" dirty="0" smtClean="0"/>
              <a:t>Created the 3 branches of government</a:t>
            </a:r>
          </a:p>
          <a:p>
            <a:pPr lvl="1"/>
            <a:r>
              <a:rPr lang="en-US" dirty="0" smtClean="0"/>
              <a:t>Addressed the issue of states rights</a:t>
            </a:r>
          </a:p>
          <a:p>
            <a:pPr lvl="1"/>
            <a:r>
              <a:rPr lang="en-US" dirty="0" smtClean="0"/>
              <a:t>Implemented a system for changing, or amending, the Constitution that did not require a unanimous vote </a:t>
            </a:r>
          </a:p>
          <a:p>
            <a:pPr lvl="1"/>
            <a:r>
              <a:rPr lang="en-US" dirty="0" smtClean="0"/>
              <a:t>Protected the rights of the people</a:t>
            </a:r>
          </a:p>
          <a:p>
            <a:pPr lvl="1"/>
            <a:r>
              <a:rPr lang="en-US" dirty="0" smtClean="0"/>
              <a:t>Gave power to the federal government to tax, regulate trade, enforce national laws, and more    </a:t>
            </a:r>
          </a:p>
        </p:txBody>
      </p:sp>
    </p:spTree>
    <p:extLst>
      <p:ext uri="{BB962C8B-B14F-4D97-AF65-F5344CB8AC3E}">
        <p14:creationId xmlns:p14="http://schemas.microsoft.com/office/powerpoint/2010/main" val="30796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 rot="20163153">
            <a:off x="676552" y="1167122"/>
            <a:ext cx="7903776" cy="445361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047048">
            <a:off x="6471043" y="2254665"/>
            <a:ext cx="685800" cy="1296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0013339">
            <a:off x="1821791" y="3458225"/>
            <a:ext cx="685800" cy="1296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830972" cy="249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20732604">
            <a:off x="4272526" y="2705710"/>
            <a:ext cx="685800" cy="1296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662478">
            <a:off x="3124744" y="2986471"/>
            <a:ext cx="685800" cy="1296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580131">
            <a:off x="5403192" y="2444354"/>
            <a:ext cx="685800" cy="1296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2" y="3695617"/>
            <a:ext cx="1679028" cy="270510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1412633" y="2296985"/>
            <a:ext cx="1221758" cy="1404208"/>
          </a:xfrm>
          <a:prstGeom prst="irregularSeal1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tax</a:t>
            </a:r>
            <a:endParaRPr lang="en-US" dirty="0"/>
          </a:p>
        </p:txBody>
      </p:sp>
      <p:sp>
        <p:nvSpPr>
          <p:cNvPr id="15" name="Explosion 1 14"/>
          <p:cNvSpPr/>
          <p:nvPr/>
        </p:nvSpPr>
        <p:spPr>
          <a:xfrm>
            <a:off x="2023512" y="3701193"/>
            <a:ext cx="2046420" cy="1404208"/>
          </a:xfrm>
          <a:prstGeom prst="irregularSeal1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regulating trade</a:t>
            </a:r>
            <a:endParaRPr lang="en-US" dirty="0"/>
          </a:p>
        </p:txBody>
      </p:sp>
      <p:sp>
        <p:nvSpPr>
          <p:cNvPr id="16" name="Explosion 1 15"/>
          <p:cNvSpPr/>
          <p:nvPr/>
        </p:nvSpPr>
        <p:spPr>
          <a:xfrm>
            <a:off x="2714464" y="2025118"/>
            <a:ext cx="2286000" cy="1404208"/>
          </a:xfrm>
          <a:prstGeom prst="irregularSeal1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 enforcement of laws</a:t>
            </a:r>
            <a:endParaRPr lang="en-US" sz="1600" dirty="0"/>
          </a:p>
        </p:txBody>
      </p:sp>
      <p:sp>
        <p:nvSpPr>
          <p:cNvPr id="17" name="Explosion 1 16"/>
          <p:cNvSpPr/>
          <p:nvPr/>
        </p:nvSpPr>
        <p:spPr>
          <a:xfrm>
            <a:off x="4615426" y="3079566"/>
            <a:ext cx="1636579" cy="1404208"/>
          </a:xfrm>
          <a:prstGeom prst="irregularSeal1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 judicial branch</a:t>
            </a:r>
            <a:endParaRPr lang="en-US" sz="1600" dirty="0"/>
          </a:p>
        </p:txBody>
      </p:sp>
      <p:sp>
        <p:nvSpPr>
          <p:cNvPr id="18" name="Explosion 1 17"/>
          <p:cNvSpPr/>
          <p:nvPr/>
        </p:nvSpPr>
        <p:spPr>
          <a:xfrm>
            <a:off x="4814947" y="1492300"/>
            <a:ext cx="2013974" cy="1404208"/>
          </a:xfrm>
          <a:prstGeom prst="irregularSeal1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executive branch</a:t>
            </a:r>
            <a:endParaRPr lang="en-US" dirty="0"/>
          </a:p>
        </p:txBody>
      </p:sp>
      <p:sp>
        <p:nvSpPr>
          <p:cNvPr id="19" name="Explosion 1 18"/>
          <p:cNvSpPr/>
          <p:nvPr/>
        </p:nvSpPr>
        <p:spPr>
          <a:xfrm>
            <a:off x="6092964" y="2646727"/>
            <a:ext cx="2593836" cy="1620474"/>
          </a:xfrm>
          <a:prstGeom prst="irregularSeal1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Unanimous vote to make changes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228600"/>
            <a:ext cx="4953000" cy="1200329"/>
          </a:xfrm>
          <a:prstGeom prst="rect">
            <a:avLst/>
          </a:prstGeom>
          <a:solidFill>
            <a:srgbClr val="0A89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The Road to the Constitution</a:t>
            </a:r>
            <a:endParaRPr lang="en-US" sz="36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1200" y="5943600"/>
            <a:ext cx="422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Articles of Confederation 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800" y="235803"/>
            <a:ext cx="2486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U.S. </a:t>
            </a:r>
          </a:p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Constitution 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6" grpId="0" animBg="1"/>
      <p:bldP spid="9" grpId="0" animBg="1"/>
      <p:bldP spid="10" grpId="0" animBg="1"/>
      <p:bldP spid="12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Constitution (as of 1787)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Preamble </a:t>
            </a:r>
          </a:p>
          <a:p>
            <a:r>
              <a:rPr lang="en-US" dirty="0" smtClean="0"/>
              <a:t>Article I – Legislative Branch </a:t>
            </a:r>
          </a:p>
          <a:p>
            <a:r>
              <a:rPr lang="en-US" dirty="0" smtClean="0"/>
              <a:t>Article II – Executive Branch </a:t>
            </a:r>
          </a:p>
          <a:p>
            <a:r>
              <a:rPr lang="en-US" dirty="0" smtClean="0"/>
              <a:t>Article III – Judicial Branch </a:t>
            </a:r>
          </a:p>
          <a:p>
            <a:r>
              <a:rPr lang="en-US" dirty="0" smtClean="0"/>
              <a:t>Article IV – States </a:t>
            </a:r>
          </a:p>
          <a:p>
            <a:r>
              <a:rPr lang="en-US" dirty="0" smtClean="0"/>
              <a:t>Article V – Amendments (how to change the Constitution)</a:t>
            </a:r>
          </a:p>
          <a:p>
            <a:r>
              <a:rPr lang="en-US" dirty="0" smtClean="0"/>
              <a:t>Article VI – Constitution as the Supreme Law of the Land</a:t>
            </a:r>
          </a:p>
          <a:p>
            <a:r>
              <a:rPr lang="en-US" dirty="0" smtClean="0"/>
              <a:t>Article VII – Ratification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912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What is ratification?</a:t>
            </a:r>
            <a:endParaRPr lang="en-US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3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b="1" u="sng" dirty="0" smtClean="0"/>
              <a:t>ratify</a:t>
            </a:r>
            <a:r>
              <a:rPr lang="en-US" b="1" dirty="0" smtClean="0"/>
              <a:t> </a:t>
            </a:r>
            <a:r>
              <a:rPr lang="en-US" dirty="0" smtClean="0"/>
              <a:t>means to </a:t>
            </a:r>
            <a:r>
              <a:rPr lang="en-US" b="1" u="sng" dirty="0" smtClean="0"/>
              <a:t>approve</a:t>
            </a:r>
            <a:r>
              <a:rPr lang="en-US" dirty="0" smtClean="0"/>
              <a:t>.</a:t>
            </a:r>
          </a:p>
          <a:p>
            <a:endParaRPr lang="en-US" b="1" u="sng" dirty="0"/>
          </a:p>
          <a:p>
            <a:r>
              <a:rPr lang="en-US" dirty="0" smtClean="0"/>
              <a:t>9 of the 13 states had to approve the Constitution.</a:t>
            </a:r>
          </a:p>
          <a:p>
            <a:endParaRPr lang="en-US" dirty="0"/>
          </a:p>
          <a:p>
            <a:r>
              <a:rPr lang="en-US" dirty="0" smtClean="0"/>
              <a:t>The Federalists and Anti-Federalists debated the Constitution and its lack of a Bill of Rights.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The Federalists </a:t>
            </a:r>
            <a:endParaRPr lang="en-US" b="0" dirty="0"/>
          </a:p>
        </p:txBody>
      </p:sp>
      <p:grpSp>
        <p:nvGrpSpPr>
          <p:cNvPr id="5" name="Group 4"/>
          <p:cNvGrpSpPr/>
          <p:nvPr/>
        </p:nvGrpSpPr>
        <p:grpSpPr>
          <a:xfrm>
            <a:off x="3596042" y="1600200"/>
            <a:ext cx="5624158" cy="2141765"/>
            <a:chOff x="2735379" y="4242461"/>
            <a:chExt cx="5624158" cy="2141765"/>
          </a:xfrm>
        </p:grpSpPr>
        <p:pic>
          <p:nvPicPr>
            <p:cNvPr id="6" name="Picture 2" descr="http://a1.files.biography.com/image/upload/c_fit,cs_srgb,dpr_1.0,h_1200,q_80,w_1200/MTE4MDAzNDEwNjEwMzI1MDA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412" y="4251988"/>
              <a:ext cx="1762125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212" y="4242461"/>
              <a:ext cx="1762125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961" y="4248148"/>
              <a:ext cx="1781176" cy="178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735379" y="6014113"/>
              <a:ext cx="176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James Madison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7504" y="5996627"/>
              <a:ext cx="2222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Alexander Hamilton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97412" y="6045672"/>
              <a:ext cx="176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John Jay 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Federalists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1371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Federalists were the people who </a:t>
            </a:r>
            <a:r>
              <a:rPr lang="en-US" altLang="en-US" sz="2800" b="1" dirty="0"/>
              <a:t>supported</a:t>
            </a:r>
            <a:r>
              <a:rPr lang="en-US" altLang="en-US" sz="2800" dirty="0"/>
              <a:t> ratifying the Constitution.</a:t>
            </a:r>
          </a:p>
          <a:p>
            <a:endParaRPr lang="en-US" alt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3048000"/>
            <a:ext cx="518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The Federalist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Papers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Articles written supporting ratification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One of the most important explanations of constitutional government 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 descr="http://upload.wikimedia.org/wikipedia/commons/thumb/2/23/Federalist.jpg/220px-Federa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38400"/>
            <a:ext cx="2446903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513</TotalTime>
  <Words>1450</Words>
  <Application>Microsoft Office PowerPoint</Application>
  <PresentationFormat>On-screen Show (4:3)</PresentationFormat>
  <Paragraphs>152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Bernard MT Condensed</vt:lpstr>
      <vt:lpstr>Calibri</vt:lpstr>
      <vt:lpstr>Cambria</vt:lpstr>
      <vt:lpstr>Comic Sans MS</vt:lpstr>
      <vt:lpstr>Wingdings 2</vt:lpstr>
      <vt:lpstr>Curriculum Wheel</vt:lpstr>
      <vt:lpstr>Fed Up</vt:lpstr>
      <vt:lpstr>Bell Ringer</vt:lpstr>
      <vt:lpstr>Constitutional Convention </vt:lpstr>
      <vt:lpstr>Constitutional Convention </vt:lpstr>
      <vt:lpstr>PowerPoint Presentation</vt:lpstr>
      <vt:lpstr>The Constitution (as of 1787)</vt:lpstr>
      <vt:lpstr>Ratification </vt:lpstr>
      <vt:lpstr>The Federalists </vt:lpstr>
      <vt:lpstr>Federalists </vt:lpstr>
      <vt:lpstr>What did the Federalists think? </vt:lpstr>
      <vt:lpstr>The Anti-Federalists</vt:lpstr>
      <vt:lpstr>The Anti-Federalists</vt:lpstr>
      <vt:lpstr>What did the Anti-Federalists think? </vt:lpstr>
      <vt:lpstr>Difference of Opinion</vt:lpstr>
      <vt:lpstr>Who Said It?</vt:lpstr>
      <vt:lpstr>Anti-Federalist – Specifically outlined rights</vt:lpstr>
      <vt:lpstr>PowerPoint Presentation</vt:lpstr>
      <vt:lpstr>Federalists – federal/central government</vt:lpstr>
      <vt:lpstr>Federalists – federal/central government</vt:lpstr>
      <vt:lpstr>Federalists – rights of the people</vt:lpstr>
      <vt:lpstr>Anti-Federalist – State governments</vt:lpstr>
      <vt:lpstr>Key For Remembering </vt:lpstr>
      <vt:lpstr>Checking for Understanding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 Up</dc:title>
  <dc:creator>Erin Crowe Watson</dc:creator>
  <cp:lastModifiedBy>Paul Burkart</cp:lastModifiedBy>
  <cp:revision>22</cp:revision>
  <dcterms:created xsi:type="dcterms:W3CDTF">2015-08-11T13:24:54Z</dcterms:created>
  <dcterms:modified xsi:type="dcterms:W3CDTF">2020-10-21T10:02:03Z</dcterms:modified>
</cp:coreProperties>
</file>