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</p:sldMasterIdLst>
  <p:notesMasterIdLst>
    <p:notesMasterId r:id="rId13"/>
  </p:notesMasterIdLst>
  <p:sldIdLst>
    <p:sldId id="333" r:id="rId5"/>
    <p:sldId id="346" r:id="rId6"/>
    <p:sldId id="347" r:id="rId7"/>
    <p:sldId id="349" r:id="rId8"/>
    <p:sldId id="355" r:id="rId9"/>
    <p:sldId id="345" r:id="rId10"/>
    <p:sldId id="350" r:id="rId11"/>
    <p:sldId id="353" r:id="rId12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06E14-033F-4683-8C8C-35BA41E198CF}" v="10" dt="2020-10-30T16:39:06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378" autoAdjust="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35DA2F33-EF59-4593-97CD-5A198D162ADF}"/>
    <pc:docChg chg="custSel addSld delSld modSld">
      <pc:chgData name="Paul Burkart" userId="8597e483-fb1d-4145-82a7-59216028a243" providerId="ADAL" clId="{35DA2F33-EF59-4593-97CD-5A198D162ADF}" dt="2020-10-30T16:39:26.181" v="16" actId="2696"/>
      <pc:docMkLst>
        <pc:docMk/>
      </pc:docMkLst>
      <pc:sldChg chg="del">
        <pc:chgData name="Paul Burkart" userId="8597e483-fb1d-4145-82a7-59216028a243" providerId="ADAL" clId="{35DA2F33-EF59-4593-97CD-5A198D162ADF}" dt="2020-10-30T16:32:51.551" v="2" actId="2696"/>
        <pc:sldMkLst>
          <pc:docMk/>
          <pc:sldMk cId="2072380655" sldId="320"/>
        </pc:sldMkLst>
      </pc:sldChg>
      <pc:sldChg chg="del">
        <pc:chgData name="Paul Burkart" userId="8597e483-fb1d-4145-82a7-59216028a243" providerId="ADAL" clId="{35DA2F33-EF59-4593-97CD-5A198D162ADF}" dt="2020-10-30T16:32:49.982" v="1" actId="2696"/>
        <pc:sldMkLst>
          <pc:docMk/>
          <pc:sldMk cId="3036250036" sldId="348"/>
        </pc:sldMkLst>
      </pc:sldChg>
      <pc:sldChg chg="addSp delSp modSp">
        <pc:chgData name="Paul Burkart" userId="8597e483-fb1d-4145-82a7-59216028a243" providerId="ADAL" clId="{35DA2F33-EF59-4593-97CD-5A198D162ADF}" dt="2020-10-30T16:39:06.287" v="15" actId="1076"/>
        <pc:sldMkLst>
          <pc:docMk/>
          <pc:sldMk cId="1696585016" sldId="349"/>
        </pc:sldMkLst>
        <pc:spChg chg="add del mod">
          <ac:chgData name="Paul Burkart" userId="8597e483-fb1d-4145-82a7-59216028a243" providerId="ADAL" clId="{35DA2F33-EF59-4593-97CD-5A198D162ADF}" dt="2020-10-30T16:38:02.945" v="6" actId="478"/>
          <ac:spMkLst>
            <pc:docMk/>
            <pc:sldMk cId="1696585016" sldId="349"/>
            <ac:spMk id="3" creationId="{A12BC22B-1C8F-4BF8-BFAD-8D01A484AF36}"/>
          </ac:spMkLst>
        </pc:spChg>
        <pc:spChg chg="del">
          <ac:chgData name="Paul Burkart" userId="8597e483-fb1d-4145-82a7-59216028a243" providerId="ADAL" clId="{35DA2F33-EF59-4593-97CD-5A198D162ADF}" dt="2020-10-30T16:37:59.737" v="5" actId="478"/>
          <ac:spMkLst>
            <pc:docMk/>
            <pc:sldMk cId="1696585016" sldId="349"/>
            <ac:spMk id="77827" creationId="{00000000-0000-0000-0000-000000000000}"/>
          </ac:spMkLst>
        </pc:spChg>
        <pc:picChg chg="add del mod">
          <ac:chgData name="Paul Burkart" userId="8597e483-fb1d-4145-82a7-59216028a243" providerId="ADAL" clId="{35DA2F33-EF59-4593-97CD-5A198D162ADF}" dt="2020-10-30T16:38:55.625" v="11" actId="478"/>
          <ac:picMkLst>
            <pc:docMk/>
            <pc:sldMk cId="1696585016" sldId="349"/>
            <ac:picMk id="1026" creationId="{EE1B506B-C7F9-4290-B7D6-43363A2B08D1}"/>
          </ac:picMkLst>
        </pc:picChg>
        <pc:picChg chg="add mod">
          <ac:chgData name="Paul Burkart" userId="8597e483-fb1d-4145-82a7-59216028a243" providerId="ADAL" clId="{35DA2F33-EF59-4593-97CD-5A198D162ADF}" dt="2020-10-30T16:39:06.287" v="15" actId="1076"/>
          <ac:picMkLst>
            <pc:docMk/>
            <pc:sldMk cId="1696585016" sldId="349"/>
            <ac:picMk id="1028" creationId="{B3792EAD-3637-4310-A127-87E49D43B05F}"/>
          </ac:picMkLst>
        </pc:picChg>
      </pc:sldChg>
      <pc:sldChg chg="delSp del">
        <pc:chgData name="Paul Burkart" userId="8597e483-fb1d-4145-82a7-59216028a243" providerId="ADAL" clId="{35DA2F33-EF59-4593-97CD-5A198D162ADF}" dt="2020-10-30T16:38:13.011" v="9" actId="2696"/>
        <pc:sldMkLst>
          <pc:docMk/>
          <pc:sldMk cId="3182598187" sldId="351"/>
        </pc:sldMkLst>
        <pc:picChg chg="del">
          <ac:chgData name="Paul Burkart" userId="8597e483-fb1d-4145-82a7-59216028a243" providerId="ADAL" clId="{35DA2F33-EF59-4593-97CD-5A198D162ADF}" dt="2020-10-30T16:37:49.132" v="3" actId="478"/>
          <ac:picMkLst>
            <pc:docMk/>
            <pc:sldMk cId="3182598187" sldId="351"/>
            <ac:picMk id="1026" creationId="{00000000-0000-0000-0000-000000000000}"/>
          </ac:picMkLst>
        </pc:picChg>
      </pc:sldChg>
      <pc:sldChg chg="del">
        <pc:chgData name="Paul Burkart" userId="8597e483-fb1d-4145-82a7-59216028a243" providerId="ADAL" clId="{35DA2F33-EF59-4593-97CD-5A198D162ADF}" dt="2020-10-30T16:32:48.816" v="0" actId="2696"/>
        <pc:sldMkLst>
          <pc:docMk/>
          <pc:sldMk cId="4146916204" sldId="352"/>
        </pc:sldMkLst>
      </pc:sldChg>
      <pc:sldChg chg="add del">
        <pc:chgData name="Paul Burkart" userId="8597e483-fb1d-4145-82a7-59216028a243" providerId="ADAL" clId="{35DA2F33-EF59-4593-97CD-5A198D162ADF}" dt="2020-10-30T16:39:26.181" v="16" actId="2696"/>
        <pc:sldMkLst>
          <pc:docMk/>
          <pc:sldMk cId="3063423017" sldId="354"/>
        </pc:sldMkLst>
      </pc:sldChg>
      <pc:sldChg chg="add">
        <pc:chgData name="Paul Burkart" userId="8597e483-fb1d-4145-82a7-59216028a243" providerId="ADAL" clId="{35DA2F33-EF59-4593-97CD-5A198D162ADF}" dt="2020-10-30T16:38:16.867" v="10"/>
        <pc:sldMkLst>
          <pc:docMk/>
          <pc:sldMk cId="1659200822" sldId="3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5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1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16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28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5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3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8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“BIG IDEAS” OF THE CONSTITUTION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248194" y="1593670"/>
            <a:ext cx="8647611" cy="5077096"/>
          </a:xfrm>
        </p:spPr>
        <p:txBody>
          <a:bodyPr>
            <a:normAutofit/>
          </a:bodyPr>
          <a:lstStyle/>
          <a:p>
            <a:pPr marL="861822" indent="-742950">
              <a:buAutoNum type="arabicPeriod"/>
            </a:pPr>
            <a:r>
              <a:rPr lang="en-US" sz="4000" dirty="0"/>
              <a:t>Limited Government</a:t>
            </a:r>
          </a:p>
          <a:p>
            <a:pPr marL="861822" indent="-742950">
              <a:buAutoNum type="arabicPeriod"/>
            </a:pPr>
            <a:r>
              <a:rPr lang="en-US" sz="4000" dirty="0"/>
              <a:t>Republicanism</a:t>
            </a:r>
          </a:p>
          <a:p>
            <a:pPr marL="861822" indent="-742950">
              <a:buAutoNum type="arabicPeriod"/>
            </a:pPr>
            <a:r>
              <a:rPr lang="en-US" sz="4000" dirty="0"/>
              <a:t>Checks &amp; Balances</a:t>
            </a:r>
          </a:p>
          <a:p>
            <a:pPr marL="861822" indent="-742950">
              <a:buAutoNum type="arabicPeriod"/>
            </a:pPr>
            <a:r>
              <a:rPr lang="en-US" sz="4000" dirty="0"/>
              <a:t>Federalism</a:t>
            </a:r>
          </a:p>
          <a:p>
            <a:pPr marL="861822" indent="-742950">
              <a:buAutoNum type="arabicPeriod"/>
            </a:pPr>
            <a:r>
              <a:rPr lang="en-US" sz="4000" dirty="0"/>
              <a:t>Separation of Powers</a:t>
            </a:r>
          </a:p>
          <a:p>
            <a:pPr marL="861822" indent="-742950">
              <a:buAutoNum type="arabicPeriod"/>
            </a:pPr>
            <a:r>
              <a:rPr lang="en-US" sz="4000" dirty="0"/>
              <a:t>Popular Sovereignty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29767242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“BIG IDEAS” OF THE CONSTITUTION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248194" y="1593670"/>
            <a:ext cx="8647611" cy="5077096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3000" u="sng" dirty="0"/>
              <a:t>Limited Government</a:t>
            </a:r>
          </a:p>
          <a:p>
            <a:r>
              <a:rPr lang="en-US" sz="3000" dirty="0"/>
              <a:t>Government may only do things that the people have given it the power to do</a:t>
            </a:r>
          </a:p>
          <a:p>
            <a:pPr marL="861822" indent="-742950">
              <a:buAutoNum type="arabicPeriod"/>
            </a:pPr>
            <a:endParaRPr lang="en-US" sz="3000" dirty="0"/>
          </a:p>
          <a:p>
            <a:pPr marL="118872" indent="0">
              <a:buNone/>
            </a:pPr>
            <a:r>
              <a:rPr lang="en-US" sz="3000" u="sng" dirty="0"/>
              <a:t>Republicanism</a:t>
            </a:r>
          </a:p>
          <a:p>
            <a:r>
              <a:rPr lang="en-US" sz="3000" dirty="0"/>
              <a:t>A representative form of government organization</a:t>
            </a:r>
          </a:p>
          <a:p>
            <a:pPr marL="118872" indent="0">
              <a:buNone/>
            </a:pPr>
            <a:endParaRPr lang="en-US" sz="3000" dirty="0"/>
          </a:p>
          <a:p>
            <a:pPr marL="118872" indent="0">
              <a:buNone/>
            </a:pPr>
            <a:r>
              <a:rPr lang="en-US" sz="3000" u="sng" dirty="0"/>
              <a:t>Checks &amp; Balances</a:t>
            </a:r>
          </a:p>
          <a:p>
            <a:r>
              <a:rPr lang="en-US" sz="3000" dirty="0"/>
              <a:t>Each branch of government can check, or limit, the actions of the other branches</a:t>
            </a:r>
          </a:p>
        </p:txBody>
      </p:sp>
    </p:spTree>
    <p:extLst>
      <p:ext uri="{BB962C8B-B14F-4D97-AF65-F5344CB8AC3E}">
        <p14:creationId xmlns:p14="http://schemas.microsoft.com/office/powerpoint/2010/main" val="29456757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“BIG IDEAS” OF THE CONSTITUTION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248194" y="1593670"/>
            <a:ext cx="8647611" cy="5077096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600" u="sng" dirty="0"/>
              <a:t>Federalism</a:t>
            </a:r>
          </a:p>
          <a:p>
            <a:r>
              <a:rPr lang="en-US" sz="2600" dirty="0"/>
              <a:t>Political power should be divided between a central government and a number of regional governments</a:t>
            </a:r>
          </a:p>
          <a:p>
            <a:endParaRPr lang="en-US" sz="2600" dirty="0"/>
          </a:p>
          <a:p>
            <a:pPr marL="118872" indent="0">
              <a:buNone/>
            </a:pPr>
            <a:r>
              <a:rPr lang="en-US" sz="2600" u="sng" dirty="0"/>
              <a:t>Separation of Powers</a:t>
            </a:r>
          </a:p>
          <a:p>
            <a:r>
              <a:rPr lang="en-US" sz="2600" dirty="0"/>
              <a:t>Power is divided into the executive, legislative, and judicial branches; these are equal and independent parts of government</a:t>
            </a:r>
          </a:p>
          <a:p>
            <a:pPr marL="118872" indent="0">
              <a:buNone/>
            </a:pPr>
            <a:endParaRPr lang="en-US" sz="2600" dirty="0"/>
          </a:p>
          <a:p>
            <a:pPr marL="118872" indent="0">
              <a:buNone/>
            </a:pPr>
            <a:r>
              <a:rPr lang="en-US" sz="2600" u="sng" dirty="0"/>
              <a:t>Popular Sovereignty</a:t>
            </a:r>
          </a:p>
          <a:p>
            <a:r>
              <a:rPr lang="en-US" sz="2600" dirty="0"/>
              <a:t>The people are the source of all governmental power; government requires the consent of the governed</a:t>
            </a:r>
          </a:p>
        </p:txBody>
      </p:sp>
    </p:spTree>
    <p:extLst>
      <p:ext uri="{BB962C8B-B14F-4D97-AF65-F5344CB8AC3E}">
        <p14:creationId xmlns:p14="http://schemas.microsoft.com/office/powerpoint/2010/main" val="19916091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REPUBLICANISM</a:t>
            </a:r>
          </a:p>
        </p:txBody>
      </p:sp>
      <p:pic>
        <p:nvPicPr>
          <p:cNvPr id="1028" name="Picture 4" descr="Picture">
            <a:extLst>
              <a:ext uri="{FF2B5EF4-FFF2-40B4-BE49-F238E27FC236}">
                <a16:creationId xmlns:a16="http://schemas.microsoft.com/office/drawing/2014/main" id="{B3792EAD-3637-4310-A127-87E49D43B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95" y="1821238"/>
            <a:ext cx="6999409" cy="460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58501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REPUBLICANISM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1B506B-C7F9-4290-B7D6-43363A2B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0923"/>
            <a:ext cx="9144000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20082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latin typeface="Bookman Old Style" pitchFamily="18" charset="0"/>
              </a:rPr>
              <a:t>REPUBLICANISM</a:t>
            </a:r>
            <a:b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</a:br>
            <a:r>
              <a:rPr lang="en-US" sz="3600" i="1" dirty="0">
                <a:solidFill>
                  <a:schemeClr val="tx1"/>
                </a:solidFill>
                <a:latin typeface="Bookman Old Style" pitchFamily="18" charset="0"/>
              </a:rPr>
              <a:t>THE FEDERALIST No. 10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248194" y="1809946"/>
            <a:ext cx="8647611" cy="486081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3600" dirty="0"/>
              <a:t>“From this view of the subject it may be concluded that a pure democracy, by which I mean a society consisting of a small number of citizens, who assemble and administer the government in person, can admit of no cure for the mischiefs of faction. A common passion or interest will, in almost every case, be felt by a majority of the whole. ”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469961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latin typeface="Bookman Old Style" pitchFamily="18" charset="0"/>
              </a:rPr>
              <a:t>REPUBLICANISM</a:t>
            </a:r>
            <a:b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</a:br>
            <a:r>
              <a:rPr lang="en-US" sz="3600" i="1" dirty="0">
                <a:solidFill>
                  <a:schemeClr val="tx1"/>
                </a:solidFill>
                <a:latin typeface="Bookman Old Style" pitchFamily="18" charset="0"/>
              </a:rPr>
              <a:t>THE FEDERALIST No. 10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248194" y="1809946"/>
            <a:ext cx="8647611" cy="486081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3600" dirty="0"/>
              <a:t>“Hence it is that such democracies have ever been spectacles of turbulence and contention; have ever been found incompatible with personal security or the rights of property; and have in general been as short in their lives as they have been violent in their deaths.”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166375512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REPUBLICANISM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248194" y="1809946"/>
            <a:ext cx="8647611" cy="486081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3600" dirty="0"/>
              <a:t>A) Public policy (i.e. laws and actions of the government) should reflect the opinion of voters.</a:t>
            </a:r>
          </a:p>
          <a:p>
            <a:pPr marL="118872" lvl="0" indent="0">
              <a:buNone/>
            </a:pPr>
            <a:endParaRPr lang="en-US" sz="3600" dirty="0"/>
          </a:p>
          <a:p>
            <a:pPr lvl="0"/>
            <a:r>
              <a:rPr lang="en-US" sz="3600" dirty="0"/>
              <a:t>B) Public policy should be created by officials who are most informed about the issues involved.</a:t>
            </a:r>
          </a:p>
          <a:p>
            <a:pPr marL="118872" indent="0">
              <a:buNone/>
            </a:pPr>
            <a:endParaRPr lang="en-US" sz="3600" dirty="0"/>
          </a:p>
          <a:p>
            <a:pPr marL="118872" indent="0">
              <a:buNone/>
            </a:pPr>
            <a:r>
              <a:rPr lang="en-US" dirty="0"/>
              <a:t>Do you believe that our country should more reflect the ideas of </a:t>
            </a:r>
            <a:r>
              <a:rPr lang="en-US" u="sng" dirty="0"/>
              <a:t>republicanism</a:t>
            </a:r>
            <a:r>
              <a:rPr lang="en-US" dirty="0"/>
              <a:t>, or the ideas of </a:t>
            </a:r>
            <a:r>
              <a:rPr lang="en-US" u="sng" dirty="0"/>
              <a:t>democracy</a:t>
            </a:r>
            <a:r>
              <a:rPr lang="en-US" dirty="0"/>
              <a:t>?  Choose one of the two options on public policy and argue for it in a paragraph.  Make sure to support your argument with evidence and reasoning. </a:t>
            </a:r>
          </a:p>
        </p:txBody>
      </p:sp>
    </p:spTree>
    <p:extLst>
      <p:ext uri="{BB962C8B-B14F-4D97-AF65-F5344CB8AC3E}">
        <p14:creationId xmlns:p14="http://schemas.microsoft.com/office/powerpoint/2010/main" val="41536939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8" ma:contentTypeDescription="Create a new document." ma:contentTypeScope="" ma:versionID="030a32294b7f0049b42f651ac8a177e5">
  <xsd:schema xmlns:xsd="http://www.w3.org/2001/XMLSchema" xmlns:xs="http://www.w3.org/2001/XMLSchema" xmlns:p="http://schemas.microsoft.com/office/2006/metadata/properties" xmlns:ns3="bd70ead7-73e2-4fbd-a093-484ad768c9dc" targetNamespace="http://schemas.microsoft.com/office/2006/metadata/properties" ma:root="true" ma:fieldsID="d4eca208cb3459bd225b247361ff9a18" ns3:_="">
    <xsd:import namespace="bd70ead7-73e2-4fbd-a093-484ad768c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EC14A8-21E2-4391-96D9-78B74C7218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C18F53B-4CC1-49AD-B293-D4AC3665D1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13D99D-B902-4FF6-8A83-BE7DFF533E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4214</TotalTime>
  <Words>370</Words>
  <Application>Microsoft Office PowerPoint</Application>
  <PresentationFormat>On-screen Show (4:3)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Corbel</vt:lpstr>
      <vt:lpstr>Wingdings</vt:lpstr>
      <vt:lpstr>Wingdings 2</vt:lpstr>
      <vt:lpstr>Wingdings 3</vt:lpstr>
      <vt:lpstr>Module</vt:lpstr>
      <vt:lpstr>“BIG IDEAS” OF THE CONSTITUTION</vt:lpstr>
      <vt:lpstr>“BIG IDEAS” OF THE CONSTITUTION</vt:lpstr>
      <vt:lpstr>“BIG IDEAS” OF THE CONSTITUTION</vt:lpstr>
      <vt:lpstr>REPUBLICANISM</vt:lpstr>
      <vt:lpstr>REPUBLICANISM</vt:lpstr>
      <vt:lpstr>REPUBLICANISM THE FEDERALIST No. 10</vt:lpstr>
      <vt:lpstr>REPUBLICANISM THE FEDERALIST No. 10</vt:lpstr>
      <vt:lpstr>REPUBLICANISM</vt:lpstr>
    </vt:vector>
  </TitlesOfParts>
  <Company>The Charter School at waterstone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Burkart</dc:creator>
  <cp:lastModifiedBy>Paul Burkart</cp:lastModifiedBy>
  <cp:revision>160</cp:revision>
  <dcterms:created xsi:type="dcterms:W3CDTF">2006-07-31T19:23:23Z</dcterms:created>
  <dcterms:modified xsi:type="dcterms:W3CDTF">2020-10-30T16:39:36Z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