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2" r:id="rId3"/>
    <p:sldId id="259" r:id="rId4"/>
    <p:sldId id="283" r:id="rId5"/>
    <p:sldId id="280" r:id="rId6"/>
    <p:sldId id="281"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AEA1A"/>
    <a:srgbClr val="F8F83E"/>
    <a:srgbClr val="F8E23E"/>
    <a:srgbClr val="F5E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where they think</a:t>
            </a:r>
            <a:r>
              <a:rPr lang="en-US" baseline="0" dirty="0" smtClean="0"/>
              <a:t> the colonists and Founders got their ideas about our government. Discuss responses.</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2</a:t>
            </a:fld>
            <a:endParaRPr lang="en-US"/>
          </a:p>
        </p:txBody>
      </p:sp>
    </p:spTree>
    <p:extLst>
      <p:ext uri="{BB962C8B-B14F-4D97-AF65-F5344CB8AC3E}">
        <p14:creationId xmlns:p14="http://schemas.microsoft.com/office/powerpoint/2010/main" val="5304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where they think</a:t>
            </a:r>
            <a:r>
              <a:rPr lang="en-US" baseline="0" dirty="0" smtClean="0"/>
              <a:t> the colonists and Founders got their ideas about our government. Discuss responses.</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3</a:t>
            </a:fld>
            <a:endParaRPr lang="en-US"/>
          </a:p>
        </p:txBody>
      </p:sp>
    </p:spTree>
    <p:extLst>
      <p:ext uri="{BB962C8B-B14F-4D97-AF65-F5344CB8AC3E}">
        <p14:creationId xmlns:p14="http://schemas.microsoft.com/office/powerpoint/2010/main" val="348644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where they think</a:t>
            </a:r>
            <a:r>
              <a:rPr lang="en-US" baseline="0" dirty="0" smtClean="0"/>
              <a:t> the colonists and Founders got their ideas about our government. Discuss responses.</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5</a:t>
            </a:fld>
            <a:endParaRPr lang="en-US"/>
          </a:p>
        </p:txBody>
      </p:sp>
    </p:spTree>
    <p:extLst>
      <p:ext uri="{BB962C8B-B14F-4D97-AF65-F5344CB8AC3E}">
        <p14:creationId xmlns:p14="http://schemas.microsoft.com/office/powerpoint/2010/main" val="121073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 where they think</a:t>
            </a:r>
            <a:r>
              <a:rPr lang="en-US" baseline="0" dirty="0" smtClean="0"/>
              <a:t> the colonists and Founders got their ideas about our government. Discuss responses.</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6</a:t>
            </a:fld>
            <a:endParaRPr lang="en-US"/>
          </a:p>
        </p:txBody>
      </p:sp>
    </p:spTree>
    <p:extLst>
      <p:ext uri="{BB962C8B-B14F-4D97-AF65-F5344CB8AC3E}">
        <p14:creationId xmlns:p14="http://schemas.microsoft.com/office/powerpoint/2010/main" val="151773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facts about Magna </a:t>
            </a:r>
            <a:r>
              <a:rPr lang="en-US" baseline="0" dirty="0" err="1" smtClean="0"/>
              <a:t>Carta</a:t>
            </a:r>
            <a:r>
              <a:rPr lang="en-US" baseline="0" dirty="0" smtClean="0"/>
              <a:t> and instruct students to write information about the document in the appropriate section of their foldable note taker.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7</a:t>
            </a:fld>
            <a:endParaRPr lang="en-US"/>
          </a:p>
        </p:txBody>
      </p:sp>
    </p:spTree>
    <p:extLst>
      <p:ext uri="{BB962C8B-B14F-4D97-AF65-F5344CB8AC3E}">
        <p14:creationId xmlns:p14="http://schemas.microsoft.com/office/powerpoint/2010/main" val="394738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ideas</a:t>
            </a:r>
            <a:r>
              <a:rPr lang="en-US" baseline="0" dirty="0" smtClean="0"/>
              <a:t> in the Magna </a:t>
            </a:r>
            <a:r>
              <a:rPr lang="en-US" baseline="0" dirty="0" err="1" smtClean="0"/>
              <a:t>Carta</a:t>
            </a:r>
            <a:r>
              <a:rPr lang="en-US" baseline="0" dirty="0" smtClean="0"/>
              <a:t> are limited government and the Rule of Law. </a:t>
            </a:r>
          </a:p>
          <a:p>
            <a:endParaRPr lang="en-US" baseline="0" dirty="0" smtClean="0"/>
          </a:p>
          <a:p>
            <a:r>
              <a:rPr lang="en-US" baseline="0" dirty="0" smtClean="0"/>
              <a:t>Discuss why limited government is so important. Try to have students make a connection to Montesquieu and the separation of power and the need to check power. </a:t>
            </a:r>
          </a:p>
          <a:p>
            <a:endParaRPr lang="en-US" baseline="0" dirty="0" smtClean="0"/>
          </a:p>
          <a:p>
            <a:r>
              <a:rPr lang="en-US" baseline="0" dirty="0" smtClean="0"/>
              <a:t>Rule of Law will be further discussed on the following slide.</a:t>
            </a:r>
            <a:endParaRPr lang="en-US" dirty="0"/>
          </a:p>
        </p:txBody>
      </p:sp>
      <p:sp>
        <p:nvSpPr>
          <p:cNvPr id="4" name="Slide Number Placeholder 3"/>
          <p:cNvSpPr>
            <a:spLocks noGrp="1"/>
          </p:cNvSpPr>
          <p:nvPr>
            <p:ph type="sldNum" sz="quarter" idx="10"/>
          </p:nvPr>
        </p:nvSpPr>
        <p:spPr/>
        <p:txBody>
          <a:bodyPr/>
          <a:lstStyle/>
          <a:p>
            <a:fld id="{F5F09CD1-D7D9-484B-BD54-BC4C85467E92}" type="slidenum">
              <a:rPr lang="en-US" smtClean="0"/>
              <a:pPr/>
              <a:t>8</a:t>
            </a:fld>
            <a:endParaRPr lang="en-US"/>
          </a:p>
        </p:txBody>
      </p:sp>
    </p:spTree>
    <p:extLst>
      <p:ext uri="{BB962C8B-B14F-4D97-AF65-F5344CB8AC3E}">
        <p14:creationId xmlns:p14="http://schemas.microsoft.com/office/powerpoint/2010/main" val="419688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students what they think “rule of law” means. Discuss responses. </a:t>
            </a:r>
          </a:p>
          <a:p>
            <a:endParaRPr lang="en-US" baseline="0" dirty="0" smtClean="0"/>
          </a:p>
          <a:p>
            <a:r>
              <a:rPr lang="en-US" baseline="0" dirty="0" smtClean="0"/>
              <a:t>The Rule of Law is that no one is above the law and the law applies to everyone. Ask students if they think this is important to outline in a government. If so, why? If not, why not?</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9</a:t>
            </a:fld>
            <a:endParaRPr lang="en-US"/>
          </a:p>
        </p:txBody>
      </p:sp>
    </p:spTree>
    <p:extLst>
      <p:ext uri="{BB962C8B-B14F-4D97-AF65-F5344CB8AC3E}">
        <p14:creationId xmlns:p14="http://schemas.microsoft.com/office/powerpoint/2010/main" val="77753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will appear multiple times to outline all of the main ideas from the documents</a:t>
            </a:r>
            <a:r>
              <a:rPr lang="en-US" baseline="0" dirty="0" smtClean="0"/>
              <a:t> the Founders used in moving towards declaring independence and utilizing in the creation of the new government. </a:t>
            </a:r>
            <a:endParaRPr lang="en-US" dirty="0"/>
          </a:p>
        </p:txBody>
      </p:sp>
      <p:sp>
        <p:nvSpPr>
          <p:cNvPr id="4" name="Slide Number Placeholder 3"/>
          <p:cNvSpPr>
            <a:spLocks noGrp="1"/>
          </p:cNvSpPr>
          <p:nvPr>
            <p:ph type="sldNum" sz="quarter" idx="10"/>
          </p:nvPr>
        </p:nvSpPr>
        <p:spPr/>
        <p:txBody>
          <a:bodyPr/>
          <a:lstStyle/>
          <a:p>
            <a:fld id="{EA446365-9254-47FB-AA87-934A23B5EBE2}" type="slidenum">
              <a:rPr lang="en-US" smtClean="0"/>
              <a:pPr/>
              <a:t>10</a:t>
            </a:fld>
            <a:endParaRPr lang="en-US"/>
          </a:p>
        </p:txBody>
      </p:sp>
    </p:spTree>
    <p:extLst>
      <p:ext uri="{BB962C8B-B14F-4D97-AF65-F5344CB8AC3E}">
        <p14:creationId xmlns:p14="http://schemas.microsoft.com/office/powerpoint/2010/main" val="1129089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Benchmarks </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smtClean="0"/>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Cambria" panose="02040503050406030204" pitchFamily="18" charset="0"/>
              </a:rPr>
              <a:t>Benchmarks</a:t>
            </a:r>
            <a:endParaRPr lang="en-US" sz="2400" b="1" dirty="0">
              <a:solidFill>
                <a:schemeClr val="tx1">
                  <a:lumMod val="75000"/>
                  <a:lumOff val="25000"/>
                </a:schemeClr>
              </a:solidFill>
              <a:latin typeface="Cambria" panose="02040503050406030204" pitchFamily="18" charset="0"/>
            </a:endParaRP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smtClean="0"/>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smtClean="0"/>
              <a:t>The Florida Law Related Education Association, Inc. © 2015</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smtClean="0"/>
              <a:t>Click icon to add picture</a:t>
            </a:r>
            <a:endParaRPr lang="en-US"/>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jpeg"/><Relationship Id="rId7"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wmf"/><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en-US" sz="2400" dirty="0"/>
              <a:t>SS.7.C.1.2 Trace the impact that the Magna Carta, </a:t>
            </a:r>
            <a:r>
              <a:rPr lang="en-US" sz="2400" dirty="0" smtClean="0"/>
              <a:t>English Bill </a:t>
            </a:r>
            <a:r>
              <a:rPr lang="en-US" sz="2400" dirty="0"/>
              <a:t>of Rights, Mayflower Compact, and Thomas Paine’s </a:t>
            </a:r>
            <a:r>
              <a:rPr lang="en-US" sz="2400" i="1" dirty="0" smtClean="0"/>
              <a:t>Common Sense </a:t>
            </a:r>
            <a:r>
              <a:rPr lang="en-US" sz="2400" dirty="0"/>
              <a:t>had on colonists’ views of government.</a:t>
            </a:r>
          </a:p>
        </p:txBody>
      </p:sp>
      <p:sp>
        <p:nvSpPr>
          <p:cNvPr id="3" name="Title 2"/>
          <p:cNvSpPr>
            <a:spLocks noGrp="1"/>
          </p:cNvSpPr>
          <p:nvPr>
            <p:ph type="ctrTitle"/>
          </p:nvPr>
        </p:nvSpPr>
        <p:spPr>
          <a:xfrm>
            <a:off x="381000" y="609600"/>
            <a:ext cx="4572000" cy="1219200"/>
          </a:xfrm>
        </p:spPr>
        <p:txBody>
          <a:bodyPr>
            <a:noAutofit/>
          </a:bodyPr>
          <a:lstStyle/>
          <a:p>
            <a:r>
              <a:rPr lang="en-US" dirty="0" smtClean="0"/>
              <a:t>Inspiration for a New Nation</a:t>
            </a:r>
            <a:endParaRPr lang="en-US" dirty="0"/>
          </a:p>
        </p:txBody>
      </p:sp>
      <p:sp>
        <p:nvSpPr>
          <p:cNvPr id="4" name="Text Placeholder 3"/>
          <p:cNvSpPr>
            <a:spLocks noGrp="1"/>
          </p:cNvSpPr>
          <p:nvPr>
            <p:ph type="body" sz="quarter" idx="10"/>
          </p:nvPr>
        </p:nvSpPr>
        <p:spPr>
          <a:xfrm>
            <a:off x="762000" y="2438400"/>
            <a:ext cx="4114800" cy="1371600"/>
          </a:xfrm>
        </p:spPr>
        <p:txBody>
          <a:bodyPr>
            <a:noAutofit/>
          </a:bodyPr>
          <a:lstStyle/>
          <a:p>
            <a:r>
              <a:rPr lang="en-US" sz="3200" dirty="0"/>
              <a:t>Historical Documents and Their Impact on the Founders </a:t>
            </a:r>
          </a:p>
          <a:p>
            <a:endParaRPr lang="en-US" sz="32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4267200"/>
            <a:ext cx="885722" cy="164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256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Documents and Settings\flrea\Local Settings\Temporary Internet Files\Content.IE5\FH0Z1Q3L\MP90040489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127" t="11077" r="29422" b="13308"/>
          <a:stretch/>
        </p:blipFill>
        <p:spPr bwMode="auto">
          <a:xfrm>
            <a:off x="2819398" y="381000"/>
            <a:ext cx="6248402" cy="554300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Documents and Settings\flrea\Local Settings\Temporary Internet Files\Content.IE5\1MQK6FTF\MC90014984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270" y="3810000"/>
            <a:ext cx="3122241" cy="23950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755208">
            <a:off x="3790240" y="1263398"/>
            <a:ext cx="2971800" cy="830997"/>
          </a:xfrm>
          <a:prstGeom prst="rect">
            <a:avLst/>
          </a:prstGeom>
          <a:noFill/>
        </p:spPr>
        <p:txBody>
          <a:bodyPr wrap="square" rtlCol="0">
            <a:spAutoFit/>
          </a:bodyPr>
          <a:lstStyle/>
          <a:p>
            <a:pPr algn="ctr"/>
            <a:r>
              <a:rPr lang="en-US" sz="2400" b="1" dirty="0" smtClean="0"/>
              <a:t>Inspiration for the Nation</a:t>
            </a:r>
            <a:endParaRPr lang="en-US" sz="2400" b="1" dirty="0"/>
          </a:p>
        </p:txBody>
      </p:sp>
      <p:sp>
        <p:nvSpPr>
          <p:cNvPr id="6" name="TextBox 5"/>
          <p:cNvSpPr txBox="1"/>
          <p:nvPr/>
        </p:nvSpPr>
        <p:spPr>
          <a:xfrm rot="20635824">
            <a:off x="4390848" y="1899760"/>
            <a:ext cx="2511343" cy="646331"/>
          </a:xfrm>
          <a:prstGeom prst="rect">
            <a:avLst/>
          </a:prstGeom>
          <a:noFill/>
        </p:spPr>
        <p:txBody>
          <a:bodyPr wrap="square" rtlCol="0">
            <a:spAutoFit/>
          </a:bodyPr>
          <a:lstStyle/>
          <a:p>
            <a:r>
              <a:rPr lang="en-US" b="1" dirty="0" smtClean="0"/>
              <a:t>Limited Government</a:t>
            </a:r>
          </a:p>
          <a:p>
            <a:r>
              <a:rPr lang="en-US" b="1" dirty="0" smtClean="0"/>
              <a:t>Rule of Law + Rights</a:t>
            </a:r>
            <a:endParaRPr lang="en-US" b="1" dirty="0"/>
          </a:p>
        </p:txBody>
      </p:sp>
      <p:sp>
        <p:nvSpPr>
          <p:cNvPr id="2" name="TextBox 1"/>
          <p:cNvSpPr txBox="1"/>
          <p:nvPr/>
        </p:nvSpPr>
        <p:spPr>
          <a:xfrm>
            <a:off x="508782" y="533400"/>
            <a:ext cx="2310616" cy="461665"/>
          </a:xfrm>
          <a:prstGeom prst="rect">
            <a:avLst/>
          </a:prstGeom>
          <a:noFill/>
        </p:spPr>
        <p:txBody>
          <a:bodyPr wrap="square" rtlCol="0">
            <a:spAutoFit/>
          </a:bodyPr>
          <a:lstStyle/>
          <a:p>
            <a:pPr algn="ctr"/>
            <a:r>
              <a:rPr lang="en-US" sz="2400" b="1" dirty="0" smtClean="0"/>
              <a:t>Magna </a:t>
            </a:r>
            <a:r>
              <a:rPr lang="en-US" sz="2400" b="1" dirty="0" err="1" smtClean="0"/>
              <a:t>Carta</a:t>
            </a:r>
            <a:endParaRPr lang="en-US" sz="2400" b="1" dirty="0"/>
          </a:p>
        </p:txBody>
      </p:sp>
      <p:sp>
        <p:nvSpPr>
          <p:cNvPr id="4" name="Left Brace 3"/>
          <p:cNvSpPr/>
          <p:nvPr/>
        </p:nvSpPr>
        <p:spPr>
          <a:xfrm rot="-1080000">
            <a:off x="4335366" y="2175801"/>
            <a:ext cx="280182" cy="74887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a:endCxn id="4" idx="1"/>
          </p:cNvCxnSpPr>
          <p:nvPr/>
        </p:nvCxnSpPr>
        <p:spPr>
          <a:xfrm>
            <a:off x="2590800" y="914399"/>
            <a:ext cx="1751423" cy="167913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02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r>
              <a:rPr lang="en-US" dirty="0" smtClean="0"/>
              <a:t>Bell Ringer</a:t>
            </a:r>
            <a:endParaRPr lang="en-US" dirty="0"/>
          </a:p>
        </p:txBody>
      </p:sp>
      <p:sp>
        <p:nvSpPr>
          <p:cNvPr id="3" name="Content Placeholder 2"/>
          <p:cNvSpPr>
            <a:spLocks noGrp="1"/>
          </p:cNvSpPr>
          <p:nvPr>
            <p:ph idx="1"/>
          </p:nvPr>
        </p:nvSpPr>
        <p:spPr>
          <a:xfrm>
            <a:off x="381000" y="1828800"/>
            <a:ext cx="8229600" cy="4267200"/>
          </a:xfrm>
        </p:spPr>
        <p:txBody>
          <a:bodyPr>
            <a:normAutofit fontScale="62500" lnSpcReduction="20000"/>
          </a:bodyPr>
          <a:lstStyle/>
          <a:p>
            <a:pPr marL="0" marR="0" indent="0">
              <a:lnSpc>
                <a:spcPct val="100000"/>
              </a:lnSpc>
              <a:spcBef>
                <a:spcPts val="0"/>
              </a:spcBef>
              <a:spcAft>
                <a:spcPts val="0"/>
              </a:spcAft>
              <a:buNone/>
            </a:pPr>
            <a:r>
              <a:rPr lang="en-US" i="1" dirty="0">
                <a:latin typeface="Arial" panose="020B0604020202020204" pitchFamily="34" charset="0"/>
                <a:ea typeface="Calibri" panose="020F0502020204030204" pitchFamily="34" charset="0"/>
                <a:cs typeface="Arial" panose="020B0604020202020204" pitchFamily="34" charset="0"/>
              </a:rPr>
              <a:t>Imagine you are on a cruise with a group of 20+ friends when all of a sudden the boat is lost in a storm. You finally spot land in the distance and the group makes its way towards it. As you get closer, you quickly realize there is no civilization on the island. Hungry and exhausted, everyone begins to argue. You all decide that rules have to be made for everyone’s protection and benefit</a:t>
            </a:r>
            <a:r>
              <a:rPr lang="en-US" dirty="0">
                <a:latin typeface="Arial" panose="020B0604020202020204" pitchFamily="34" charset="0"/>
                <a:ea typeface="Calibri" panose="020F0502020204030204" pitchFamily="34" charset="0"/>
                <a:cs typeface="Arial" panose="020B0604020202020204" pitchFamily="34" charset="0"/>
              </a:rPr>
              <a:t>.</a:t>
            </a:r>
          </a:p>
          <a:p>
            <a:pPr marL="0" marR="0" indent="0">
              <a:lnSpc>
                <a:spcPct val="107000"/>
              </a:lnSpc>
              <a:spcBef>
                <a:spcPts val="0"/>
              </a:spcBef>
              <a:spcAft>
                <a:spcPts val="800"/>
              </a:spcAft>
              <a:buNone/>
            </a:pPr>
            <a:endParaRPr lang="en-US" dirty="0">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u="sng" dirty="0" smtClean="0">
                <a:latin typeface="Arial" panose="020B0604020202020204" pitchFamily="34" charset="0"/>
                <a:ea typeface="Calibri" panose="020F0502020204030204" pitchFamily="34" charset="0"/>
                <a:cs typeface="Arial" panose="020B0604020202020204" pitchFamily="34" charset="0"/>
              </a:rPr>
              <a:t>Brainstorm about </a:t>
            </a:r>
            <a:r>
              <a:rPr lang="en-US" u="sng" dirty="0">
                <a:latin typeface="Arial" panose="020B0604020202020204" pitchFamily="34" charset="0"/>
                <a:ea typeface="Calibri" panose="020F0502020204030204" pitchFamily="34" charset="0"/>
                <a:cs typeface="Arial" panose="020B0604020202020204" pitchFamily="34" charset="0"/>
              </a:rPr>
              <a:t>what you and your friends would do.</a:t>
            </a:r>
          </a:p>
          <a:p>
            <a:pPr lvl="0">
              <a:lnSpc>
                <a:spcPct val="115000"/>
              </a:lnSpc>
              <a:spcBef>
                <a:spcPts val="0"/>
              </a:spcBef>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What rules do you think you and your friends would make? Come up with at least 3.</a:t>
            </a:r>
          </a:p>
          <a:p>
            <a:pPr lvl="0">
              <a:lnSpc>
                <a:spcPct val="115000"/>
              </a:lnSpc>
              <a:spcBef>
                <a:spcPts val="0"/>
              </a:spcBef>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Would you make these rules before or after you arrive onto the island? Why?</a:t>
            </a:r>
          </a:p>
          <a:p>
            <a:pPr lvl="0">
              <a:lnSpc>
                <a:spcPct val="115000"/>
              </a:lnSpc>
              <a:spcBef>
                <a:spcPts val="0"/>
              </a:spcBef>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Would there be a single leader or group of leaders? How would you choose them? Explain.</a:t>
            </a:r>
            <a:endParaRPr lang="en-US"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6022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r>
              <a:rPr lang="en-US" dirty="0" smtClean="0"/>
              <a:t>Inspiration for a New Nation</a:t>
            </a:r>
            <a:endParaRPr lang="en-US" dirty="0"/>
          </a:p>
        </p:txBody>
      </p:sp>
      <p:sp>
        <p:nvSpPr>
          <p:cNvPr id="3" name="Content Placeholder 2"/>
          <p:cNvSpPr>
            <a:spLocks noGrp="1"/>
          </p:cNvSpPr>
          <p:nvPr>
            <p:ph idx="1"/>
          </p:nvPr>
        </p:nvSpPr>
        <p:spPr/>
        <p:txBody>
          <a:bodyPr/>
          <a:lstStyle/>
          <a:p>
            <a:r>
              <a:rPr lang="en-US" dirty="0" smtClean="0"/>
              <a:t>Where did the colonists and the Founding Fathers get their ideas about our government? </a:t>
            </a:r>
            <a:endParaRPr lang="en-US" dirty="0"/>
          </a:p>
        </p:txBody>
      </p:sp>
      <p:pic>
        <p:nvPicPr>
          <p:cNvPr id="1026" name="Picture 2" descr="C:\Documents and Settings\flrea\Local Settings\Temporary Internet Files\Content.IE5\7BHSJT2H\MP90040489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186" t="8629" r="28388" b="13097"/>
          <a:stretch/>
        </p:blipFill>
        <p:spPr bwMode="auto">
          <a:xfrm>
            <a:off x="3962400" y="3124200"/>
            <a:ext cx="2841356" cy="328047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Documents and Settings\flrea\Local Settings\Temporary Internet Files\Content.IE5\0B6R8VTI\MC900434859[1].png"/>
          <p:cNvPicPr>
            <a:picLocks noChangeAspect="1" noChangeArrowheads="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761854" y="380418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9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allarthd.com/wp-content/uploads/2014/09/Chain-And-Padlock-Macro-Wallpaper-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814" y="4015403"/>
            <a:ext cx="3653861" cy="243691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Influential Individuals </a:t>
            </a:r>
            <a:endParaRPr lang="en-US" dirty="0"/>
          </a:p>
        </p:txBody>
      </p:sp>
      <p:sp>
        <p:nvSpPr>
          <p:cNvPr id="5" name="Text Placeholder 4"/>
          <p:cNvSpPr>
            <a:spLocks noGrp="1"/>
          </p:cNvSpPr>
          <p:nvPr>
            <p:ph type="body" idx="1"/>
          </p:nvPr>
        </p:nvSpPr>
        <p:spPr/>
        <p:txBody>
          <a:bodyPr>
            <a:normAutofit/>
          </a:bodyPr>
          <a:lstStyle/>
          <a:p>
            <a:pPr algn="ctr"/>
            <a:r>
              <a:rPr lang="en-US" sz="3200" dirty="0" smtClean="0"/>
              <a:t>Locke </a:t>
            </a:r>
            <a:endParaRPr lang="en-US" sz="3200" dirty="0"/>
          </a:p>
        </p:txBody>
      </p:sp>
      <p:sp>
        <p:nvSpPr>
          <p:cNvPr id="6" name="Content Placeholder 5"/>
          <p:cNvSpPr>
            <a:spLocks noGrp="1"/>
          </p:cNvSpPr>
          <p:nvPr>
            <p:ph sz="half" idx="2"/>
          </p:nvPr>
        </p:nvSpPr>
        <p:spPr/>
        <p:txBody>
          <a:bodyPr/>
          <a:lstStyle/>
          <a:p>
            <a:r>
              <a:rPr lang="en-US" dirty="0" smtClean="0"/>
              <a:t>Natural </a:t>
            </a:r>
            <a:r>
              <a:rPr lang="en-US" b="1" dirty="0" smtClean="0">
                <a:solidFill>
                  <a:srgbClr val="0A89E0"/>
                </a:solidFill>
              </a:rPr>
              <a:t>L</a:t>
            </a:r>
            <a:r>
              <a:rPr lang="en-US" dirty="0" smtClean="0"/>
              <a:t>aw</a:t>
            </a:r>
          </a:p>
          <a:p>
            <a:endParaRPr lang="en-US" dirty="0"/>
          </a:p>
          <a:p>
            <a:endParaRPr lang="en-US" dirty="0" smtClean="0"/>
          </a:p>
          <a:p>
            <a:endParaRPr lang="en-US" dirty="0"/>
          </a:p>
          <a:p>
            <a:r>
              <a:rPr lang="en-US" dirty="0" smtClean="0"/>
              <a:t>Locke’s social contract </a:t>
            </a:r>
            <a:endParaRPr lang="en-US" dirty="0"/>
          </a:p>
        </p:txBody>
      </p:sp>
      <p:sp>
        <p:nvSpPr>
          <p:cNvPr id="7" name="Text Placeholder 6"/>
          <p:cNvSpPr>
            <a:spLocks noGrp="1"/>
          </p:cNvSpPr>
          <p:nvPr>
            <p:ph type="body" sz="quarter" idx="3"/>
          </p:nvPr>
        </p:nvSpPr>
        <p:spPr/>
        <p:txBody>
          <a:bodyPr/>
          <a:lstStyle/>
          <a:p>
            <a:pPr algn="ctr"/>
            <a:r>
              <a:rPr lang="en-US" sz="3200" dirty="0" smtClean="0"/>
              <a:t>Montesquieu </a:t>
            </a:r>
            <a:endParaRPr lang="en-US" sz="3200" dirty="0"/>
          </a:p>
        </p:txBody>
      </p:sp>
      <p:sp>
        <p:nvSpPr>
          <p:cNvPr id="8" name="Content Placeholder 7"/>
          <p:cNvSpPr>
            <a:spLocks noGrp="1"/>
          </p:cNvSpPr>
          <p:nvPr>
            <p:ph sz="quarter" idx="4"/>
          </p:nvPr>
        </p:nvSpPr>
        <p:spPr>
          <a:xfrm>
            <a:off x="4645025" y="2174875"/>
            <a:ext cx="4041775" cy="720725"/>
          </a:xfrm>
        </p:spPr>
        <p:txBody>
          <a:bodyPr/>
          <a:lstStyle/>
          <a:p>
            <a:r>
              <a:rPr lang="en-US" dirty="0" smtClean="0"/>
              <a:t>Separation of Power </a:t>
            </a:r>
            <a:endParaRPr lang="en-US" dirty="0"/>
          </a:p>
        </p:txBody>
      </p:sp>
      <p:sp>
        <p:nvSpPr>
          <p:cNvPr id="9" name="TextBox 8"/>
          <p:cNvSpPr txBox="1"/>
          <p:nvPr/>
        </p:nvSpPr>
        <p:spPr>
          <a:xfrm>
            <a:off x="2994545" y="4896119"/>
            <a:ext cx="1371600" cy="369332"/>
          </a:xfrm>
          <a:prstGeom prst="rect">
            <a:avLst/>
          </a:prstGeom>
          <a:noFill/>
        </p:spPr>
        <p:txBody>
          <a:bodyPr wrap="square" rtlCol="0">
            <a:spAutoFit/>
          </a:bodyPr>
          <a:lstStyle/>
          <a:p>
            <a:r>
              <a:rPr lang="en-US" b="1" dirty="0" smtClean="0"/>
              <a:t>The people</a:t>
            </a:r>
            <a:endParaRPr lang="en-US" b="1" dirty="0"/>
          </a:p>
        </p:txBody>
      </p:sp>
      <p:sp>
        <p:nvSpPr>
          <p:cNvPr id="11" name="TextBox 10"/>
          <p:cNvSpPr txBox="1"/>
          <p:nvPr/>
        </p:nvSpPr>
        <p:spPr>
          <a:xfrm>
            <a:off x="327546" y="4757620"/>
            <a:ext cx="1524000" cy="646331"/>
          </a:xfrm>
          <a:prstGeom prst="rect">
            <a:avLst/>
          </a:prstGeom>
          <a:noFill/>
        </p:spPr>
        <p:txBody>
          <a:bodyPr wrap="square" rtlCol="0">
            <a:spAutoFit/>
          </a:bodyPr>
          <a:lstStyle/>
          <a:p>
            <a:r>
              <a:rPr lang="en-US" b="1" dirty="0" smtClean="0"/>
              <a:t>The Government </a:t>
            </a:r>
            <a:endParaRPr lang="en-US" b="1" dirty="0"/>
          </a:p>
        </p:txBody>
      </p:sp>
      <p:sp>
        <p:nvSpPr>
          <p:cNvPr id="12" name="TextBox 11"/>
          <p:cNvSpPr txBox="1"/>
          <p:nvPr/>
        </p:nvSpPr>
        <p:spPr>
          <a:xfrm>
            <a:off x="1645691" y="5389124"/>
            <a:ext cx="1371600" cy="707886"/>
          </a:xfrm>
          <a:prstGeom prst="rect">
            <a:avLst/>
          </a:prstGeom>
          <a:noFill/>
        </p:spPr>
        <p:txBody>
          <a:bodyPr wrap="square" rtlCol="0">
            <a:spAutoFit/>
          </a:bodyPr>
          <a:lstStyle/>
          <a:p>
            <a:pPr algn="ctr"/>
            <a:r>
              <a:rPr lang="en-US" sz="2000" b="1" dirty="0" smtClean="0"/>
              <a:t>Social </a:t>
            </a:r>
          </a:p>
          <a:p>
            <a:pPr algn="ctr"/>
            <a:r>
              <a:rPr lang="en-US" sz="2000" b="1" dirty="0" smtClean="0"/>
              <a:t>Contract </a:t>
            </a:r>
            <a:endParaRPr lang="en-US" sz="2000" b="1" dirty="0"/>
          </a:p>
        </p:txBody>
      </p:sp>
      <p:sp>
        <p:nvSpPr>
          <p:cNvPr id="10" name="TextBox 9"/>
          <p:cNvSpPr txBox="1"/>
          <p:nvPr/>
        </p:nvSpPr>
        <p:spPr>
          <a:xfrm>
            <a:off x="4876800" y="1440024"/>
            <a:ext cx="2514600" cy="4508927"/>
          </a:xfrm>
          <a:prstGeom prst="rect">
            <a:avLst/>
          </a:prstGeom>
          <a:noFill/>
        </p:spPr>
        <p:txBody>
          <a:bodyPr wrap="square" rtlCol="0">
            <a:spAutoFit/>
          </a:bodyPr>
          <a:lstStyle/>
          <a:p>
            <a:r>
              <a:rPr lang="en-US" sz="28700" dirty="0" smtClean="0"/>
              <a:t>M</a:t>
            </a:r>
            <a:endParaRPr lang="en-US" sz="28700" dirty="0"/>
          </a:p>
        </p:txBody>
      </p:sp>
      <p:sp>
        <p:nvSpPr>
          <p:cNvPr id="13" name="TextBox 12"/>
          <p:cNvSpPr txBox="1"/>
          <p:nvPr/>
        </p:nvSpPr>
        <p:spPr>
          <a:xfrm rot="2886177">
            <a:off x="5022269" y="5477268"/>
            <a:ext cx="2106897" cy="523220"/>
          </a:xfrm>
          <a:prstGeom prst="rect">
            <a:avLst/>
          </a:prstGeom>
          <a:noFill/>
        </p:spPr>
        <p:txBody>
          <a:bodyPr wrap="square" rtlCol="0">
            <a:spAutoFit/>
          </a:bodyPr>
          <a:lstStyle/>
          <a:p>
            <a:r>
              <a:rPr lang="en-US" sz="2800" b="1" dirty="0" smtClean="0"/>
              <a:t>Legislative </a:t>
            </a:r>
            <a:endParaRPr lang="en-US" sz="2800" b="1" dirty="0"/>
          </a:p>
        </p:txBody>
      </p:sp>
      <p:sp>
        <p:nvSpPr>
          <p:cNvPr id="16" name="TextBox 15"/>
          <p:cNvSpPr txBox="1"/>
          <p:nvPr/>
        </p:nvSpPr>
        <p:spPr>
          <a:xfrm rot="2886177">
            <a:off x="6228761" y="5259344"/>
            <a:ext cx="1726091" cy="523220"/>
          </a:xfrm>
          <a:prstGeom prst="rect">
            <a:avLst/>
          </a:prstGeom>
          <a:noFill/>
        </p:spPr>
        <p:txBody>
          <a:bodyPr wrap="square" rtlCol="0">
            <a:spAutoFit/>
          </a:bodyPr>
          <a:lstStyle/>
          <a:p>
            <a:r>
              <a:rPr lang="en-US" sz="2800" b="1" dirty="0" smtClean="0"/>
              <a:t>Executive </a:t>
            </a:r>
            <a:endParaRPr lang="en-US" sz="2800" b="1" dirty="0"/>
          </a:p>
        </p:txBody>
      </p:sp>
      <p:sp>
        <p:nvSpPr>
          <p:cNvPr id="17" name="TextBox 16"/>
          <p:cNvSpPr txBox="1"/>
          <p:nvPr/>
        </p:nvSpPr>
        <p:spPr>
          <a:xfrm rot="2886177">
            <a:off x="7352711" y="5259344"/>
            <a:ext cx="1726091" cy="523220"/>
          </a:xfrm>
          <a:prstGeom prst="rect">
            <a:avLst/>
          </a:prstGeom>
          <a:noFill/>
        </p:spPr>
        <p:txBody>
          <a:bodyPr wrap="square" rtlCol="0">
            <a:spAutoFit/>
          </a:bodyPr>
          <a:lstStyle/>
          <a:p>
            <a:r>
              <a:rPr lang="en-US" sz="2800" b="1" dirty="0" smtClean="0"/>
              <a:t>Judicial  </a:t>
            </a:r>
            <a:endParaRPr lang="en-US" sz="2800" b="1" dirty="0"/>
          </a:p>
        </p:txBody>
      </p:sp>
      <p:sp>
        <p:nvSpPr>
          <p:cNvPr id="14" name="TextBox 13"/>
          <p:cNvSpPr txBox="1"/>
          <p:nvPr/>
        </p:nvSpPr>
        <p:spPr>
          <a:xfrm>
            <a:off x="1752600" y="2415202"/>
            <a:ext cx="535468" cy="1600201"/>
          </a:xfrm>
          <a:prstGeom prst="rect">
            <a:avLst/>
          </a:prstGeom>
          <a:noFill/>
        </p:spPr>
        <p:txBody>
          <a:bodyPr vert="wordArtVert" wrap="square" rtlCol="0">
            <a:spAutoFit/>
          </a:bodyPr>
          <a:lstStyle/>
          <a:p>
            <a:r>
              <a:rPr lang="en-US" sz="2000" b="1" dirty="0" err="1" smtClean="0">
                <a:solidFill>
                  <a:srgbClr val="0A89E0"/>
                </a:solidFill>
                <a:latin typeface="Cambria" panose="02040503050406030204" pitchFamily="18" charset="0"/>
              </a:rPr>
              <a:t>ocke</a:t>
            </a:r>
            <a:endParaRPr lang="en-US" sz="2000" b="1" dirty="0">
              <a:solidFill>
                <a:srgbClr val="0A89E0"/>
              </a:solidFill>
              <a:latin typeface="Cambria" panose="02040503050406030204" pitchFamily="18" charset="0"/>
            </a:endParaRPr>
          </a:p>
        </p:txBody>
      </p:sp>
    </p:spTree>
    <p:extLst>
      <p:ext uri="{BB962C8B-B14F-4D97-AF65-F5344CB8AC3E}">
        <p14:creationId xmlns:p14="http://schemas.microsoft.com/office/powerpoint/2010/main" val="116149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anim calcmode="lin" valueType="num">
                                      <p:cBhvr>
                                        <p:cTn id="2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1000"/>
                                        <p:tgtEl>
                                          <p:spTgt spid="1028"/>
                                        </p:tgtEl>
                                      </p:cBhvr>
                                    </p:animEffect>
                                    <p:anim calcmode="lin" valueType="num">
                                      <p:cBhvr>
                                        <p:cTn id="27" dur="1000" fill="hold"/>
                                        <p:tgtEl>
                                          <p:spTgt spid="1028"/>
                                        </p:tgtEl>
                                        <p:attrNameLst>
                                          <p:attrName>ppt_x</p:attrName>
                                        </p:attrNameLst>
                                      </p:cBhvr>
                                      <p:tavLst>
                                        <p:tav tm="0">
                                          <p:val>
                                            <p:strVal val="#ppt_x"/>
                                          </p:val>
                                        </p:tav>
                                        <p:tav tm="100000">
                                          <p:val>
                                            <p:strVal val="#ppt_x"/>
                                          </p:val>
                                        </p:tav>
                                      </p:tavLst>
                                    </p:anim>
                                    <p:anim calcmode="lin" valueType="num">
                                      <p:cBhvr>
                                        <p:cTn id="28"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1000"/>
                                        <p:tgtEl>
                                          <p:spTgt spid="8">
                                            <p:txEl>
                                              <p:pRg st="0" end="0"/>
                                            </p:txEl>
                                          </p:spTgt>
                                        </p:tgtEl>
                                      </p:cBhvr>
                                    </p:animEffect>
                                    <p:anim calcmode="lin" valueType="num">
                                      <p:cBhvr>
                                        <p:cTn id="4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up)">
                                      <p:cBhvr>
                                        <p:cTn id="54" dur="500"/>
                                        <p:tgtEl>
                                          <p:spTgt spid="1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up)">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1" grpId="0"/>
      <p:bldP spid="12" grpId="0"/>
      <p:bldP spid="10" grpId="0"/>
      <p:bldP spid="13" grpId="0"/>
      <p:bldP spid="16" grpId="0"/>
      <p:bldP spid="17"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r>
              <a:rPr lang="en-US" dirty="0" smtClean="0"/>
              <a:t>Important Ideas</a:t>
            </a:r>
            <a:endParaRPr lang="en-US" dirty="0"/>
          </a:p>
        </p:txBody>
      </p:sp>
      <p:sp>
        <p:nvSpPr>
          <p:cNvPr id="3" name="Content Placeholder 2"/>
          <p:cNvSpPr>
            <a:spLocks noGrp="1"/>
          </p:cNvSpPr>
          <p:nvPr>
            <p:ph idx="1"/>
          </p:nvPr>
        </p:nvSpPr>
        <p:spPr/>
        <p:txBody>
          <a:bodyPr/>
          <a:lstStyle/>
          <a:p>
            <a:pPr marL="0" indent="0">
              <a:buNone/>
            </a:pPr>
            <a:r>
              <a:rPr lang="en-US" b="1" u="sng" dirty="0" smtClean="0"/>
              <a:t>Rule of Law</a:t>
            </a:r>
          </a:p>
          <a:p>
            <a:pPr lvl="1">
              <a:buFont typeface="Wingdings" panose="05000000000000000000" pitchFamily="2" charset="2"/>
              <a:buChar char="Ø"/>
            </a:pPr>
            <a:r>
              <a:rPr lang="en-US" altLang="en-US" dirty="0"/>
              <a:t>All people must follow the laws, </a:t>
            </a:r>
            <a:r>
              <a:rPr lang="en-US" altLang="en-US" dirty="0" smtClean="0"/>
              <a:t>and </a:t>
            </a:r>
            <a:r>
              <a:rPr lang="en-US" altLang="en-US" dirty="0"/>
              <a:t>the </a:t>
            </a:r>
            <a:r>
              <a:rPr lang="en-US" altLang="en-US" dirty="0" smtClean="0"/>
              <a:t>laws </a:t>
            </a:r>
            <a:r>
              <a:rPr lang="en-US" altLang="en-US" dirty="0"/>
              <a:t>should be enforced </a:t>
            </a:r>
            <a:r>
              <a:rPr lang="en-US" altLang="en-US" dirty="0" smtClean="0"/>
              <a:t>fairly and equally.</a:t>
            </a:r>
          </a:p>
          <a:p>
            <a:pPr lvl="1">
              <a:buFont typeface="Wingdings" panose="05000000000000000000" pitchFamily="2" charset="2"/>
              <a:buChar char="Ø"/>
            </a:pPr>
            <a:endParaRPr lang="en-US" altLang="en-US" dirty="0"/>
          </a:p>
          <a:p>
            <a:pPr marL="0" indent="0">
              <a:buNone/>
            </a:pPr>
            <a:r>
              <a:rPr lang="en-US" altLang="en-US" b="1" u="sng" dirty="0" smtClean="0"/>
              <a:t>Self-Government</a:t>
            </a:r>
            <a:endParaRPr lang="en-US" altLang="en-US" b="1" u="sng" dirty="0"/>
          </a:p>
          <a:p>
            <a:pPr lvl="1">
              <a:buFont typeface="Wingdings" panose="05000000000000000000" pitchFamily="2" charset="2"/>
              <a:buChar char="Ø"/>
            </a:pPr>
            <a:r>
              <a:rPr lang="en-US" altLang="en-US" dirty="0"/>
              <a:t>People can make decisions on how their government should work.</a:t>
            </a:r>
          </a:p>
          <a:p>
            <a:pPr lvl="1">
              <a:buFont typeface="Wingdings" panose="05000000000000000000" pitchFamily="2" charset="2"/>
              <a:buChar char="Ø"/>
            </a:pPr>
            <a:endParaRPr lang="en-US" altLang="en-US" dirty="0"/>
          </a:p>
          <a:p>
            <a:endParaRPr lang="en-US" dirty="0"/>
          </a:p>
        </p:txBody>
      </p:sp>
    </p:spTree>
    <p:extLst>
      <p:ext uri="{BB962C8B-B14F-4D97-AF65-F5344CB8AC3E}">
        <p14:creationId xmlns:p14="http://schemas.microsoft.com/office/powerpoint/2010/main" val="3137192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024744" cy="1143000"/>
          </a:xfrm>
        </p:spPr>
        <p:txBody>
          <a:bodyPr>
            <a:normAutofit/>
          </a:bodyPr>
          <a:lstStyle/>
          <a:p>
            <a:r>
              <a:rPr lang="en-US" dirty="0" smtClean="0"/>
              <a:t>Important Ideas</a:t>
            </a:r>
            <a:endParaRPr lang="en-US" dirty="0"/>
          </a:p>
        </p:txBody>
      </p:sp>
      <p:sp>
        <p:nvSpPr>
          <p:cNvPr id="3" name="Content Placeholder 2"/>
          <p:cNvSpPr>
            <a:spLocks noGrp="1"/>
          </p:cNvSpPr>
          <p:nvPr>
            <p:ph idx="1"/>
          </p:nvPr>
        </p:nvSpPr>
        <p:spPr>
          <a:xfrm>
            <a:off x="381000" y="1752600"/>
            <a:ext cx="8229600" cy="4800600"/>
          </a:xfrm>
        </p:spPr>
        <p:txBody>
          <a:bodyPr>
            <a:normAutofit fontScale="92500" lnSpcReduction="20000"/>
          </a:bodyPr>
          <a:lstStyle/>
          <a:p>
            <a:pPr marL="0" indent="0">
              <a:buNone/>
            </a:pPr>
            <a:r>
              <a:rPr lang="en-US" b="1" u="sng" dirty="0" smtClean="0"/>
              <a:t>Limited Government</a:t>
            </a:r>
          </a:p>
          <a:p>
            <a:pPr lvl="1">
              <a:buFont typeface="Wingdings" panose="05000000000000000000" pitchFamily="2" charset="2"/>
              <a:buChar char="Ø"/>
            </a:pPr>
            <a:r>
              <a:rPr lang="en-US" altLang="en-US" dirty="0"/>
              <a:t>A government that has been limited in power by a constitution, or written agreement.</a:t>
            </a:r>
          </a:p>
          <a:p>
            <a:pPr lvl="1">
              <a:buFont typeface="Wingdings" panose="05000000000000000000" pitchFamily="2" charset="2"/>
              <a:buChar char="Ø"/>
            </a:pPr>
            <a:endParaRPr lang="en-US" altLang="en-US" dirty="0"/>
          </a:p>
          <a:p>
            <a:pPr marL="0" indent="0">
              <a:buNone/>
            </a:pPr>
            <a:r>
              <a:rPr lang="en-US" altLang="en-US" b="1" u="sng" dirty="0" smtClean="0"/>
              <a:t>Rights</a:t>
            </a:r>
            <a:endParaRPr lang="en-US" altLang="en-US" b="1" u="sng" dirty="0"/>
          </a:p>
          <a:p>
            <a:pPr lvl="1">
              <a:buFont typeface="Wingdings" panose="05000000000000000000" pitchFamily="2" charset="2"/>
              <a:buChar char="Ø"/>
            </a:pPr>
            <a:r>
              <a:rPr lang="en-US" altLang="en-US" dirty="0" smtClean="0"/>
              <a:t>Guarantees or protections for our freedoms</a:t>
            </a:r>
          </a:p>
          <a:p>
            <a:pPr lvl="1">
              <a:buFont typeface="Wingdings" panose="05000000000000000000" pitchFamily="2" charset="2"/>
              <a:buChar char="Ø"/>
            </a:pPr>
            <a:endParaRPr lang="en-US" altLang="en-US" dirty="0"/>
          </a:p>
          <a:p>
            <a:pPr marL="0" indent="0">
              <a:buNone/>
            </a:pPr>
            <a:r>
              <a:rPr lang="en-US" altLang="en-US" b="1" u="sng" dirty="0" smtClean="0"/>
              <a:t>Social Contract</a:t>
            </a:r>
            <a:endParaRPr lang="en-US" altLang="en-US" b="1" u="sng" dirty="0"/>
          </a:p>
          <a:p>
            <a:pPr lvl="1">
              <a:buFont typeface="Wingdings" panose="05000000000000000000" pitchFamily="2" charset="2"/>
              <a:buChar char="Ø"/>
            </a:pPr>
            <a:r>
              <a:rPr lang="en-US" dirty="0"/>
              <a:t>An agreement among the people to set up a government and obey its laws</a:t>
            </a:r>
            <a:r>
              <a:rPr lang="en-US" dirty="0" smtClean="0"/>
              <a:t>.</a:t>
            </a:r>
          </a:p>
          <a:p>
            <a:pPr lvl="1">
              <a:buFont typeface="Wingdings" panose="05000000000000000000" pitchFamily="2" charset="2"/>
              <a:buChar char="Ø"/>
            </a:pPr>
            <a:r>
              <a:rPr lang="en-US" dirty="0" smtClean="0"/>
              <a:t>John Locke</a:t>
            </a:r>
          </a:p>
          <a:p>
            <a:pPr lvl="1">
              <a:buFont typeface="Wingdings" panose="05000000000000000000" pitchFamily="2" charset="2"/>
              <a:buChar char="Ø"/>
            </a:pPr>
            <a:endParaRPr lang="en-US" altLang="en-US" dirty="0"/>
          </a:p>
          <a:p>
            <a:endParaRPr lang="en-US" dirty="0"/>
          </a:p>
        </p:txBody>
      </p:sp>
    </p:spTree>
    <p:extLst>
      <p:ext uri="{BB962C8B-B14F-4D97-AF65-F5344CB8AC3E}">
        <p14:creationId xmlns:p14="http://schemas.microsoft.com/office/powerpoint/2010/main" val="3361290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024744" cy="1143000"/>
          </a:xfrm>
        </p:spPr>
        <p:txBody>
          <a:bodyPr>
            <a:normAutofit/>
          </a:bodyPr>
          <a:lstStyle/>
          <a:p>
            <a:r>
              <a:rPr lang="en-US" sz="5400" dirty="0"/>
              <a:t>Magna </a:t>
            </a:r>
            <a:r>
              <a:rPr lang="en-US" sz="5400" dirty="0" err="1"/>
              <a:t>Carta</a:t>
            </a:r>
            <a:endParaRPr lang="en-US" sz="5400" dirty="0"/>
          </a:p>
        </p:txBody>
      </p:sp>
      <p:sp>
        <p:nvSpPr>
          <p:cNvPr id="3" name="Content Placeholder 2"/>
          <p:cNvSpPr>
            <a:spLocks noGrp="1"/>
          </p:cNvSpPr>
          <p:nvPr>
            <p:ph idx="1"/>
          </p:nvPr>
        </p:nvSpPr>
        <p:spPr>
          <a:xfrm>
            <a:off x="2819400" y="1942652"/>
            <a:ext cx="5638800" cy="3924748"/>
          </a:xfrm>
        </p:spPr>
        <p:txBody>
          <a:bodyPr>
            <a:normAutofit fontScale="70000" lnSpcReduction="20000"/>
          </a:bodyPr>
          <a:lstStyle/>
          <a:p>
            <a:r>
              <a:rPr lang="en-US" dirty="0" smtClean="0"/>
              <a:t>Written in 1215 in England</a:t>
            </a:r>
          </a:p>
          <a:p>
            <a:r>
              <a:rPr lang="en-US" dirty="0" smtClean="0"/>
              <a:t>Also known as the “Great Charter”</a:t>
            </a:r>
          </a:p>
          <a:p>
            <a:r>
              <a:rPr lang="en-US" dirty="0" smtClean="0"/>
              <a:t>Written by the English nobles (the wealthy princes and dukes of England who were, in theory, loyal to the king) </a:t>
            </a:r>
            <a:r>
              <a:rPr lang="en-US" dirty="0" smtClean="0">
                <a:sym typeface="Wingdings" panose="05000000000000000000" pitchFamily="2" charset="2"/>
              </a:rPr>
              <a:t> </a:t>
            </a:r>
            <a:r>
              <a:rPr lang="en-US" dirty="0" err="1" smtClean="0">
                <a:sym typeface="Wingdings" panose="05000000000000000000" pitchFamily="2" charset="2"/>
              </a:rPr>
              <a:t>govt</a:t>
            </a:r>
            <a:r>
              <a:rPr lang="en-US" dirty="0" smtClean="0">
                <a:sym typeface="Wingdings" panose="05000000000000000000" pitchFamily="2" charset="2"/>
              </a:rPr>
              <a:t> document</a:t>
            </a:r>
            <a:endParaRPr lang="en-US" dirty="0" smtClean="0"/>
          </a:p>
          <a:p>
            <a:r>
              <a:rPr lang="en-US" dirty="0" smtClean="0"/>
              <a:t>Granted certain rights and liberties to English nobles:</a:t>
            </a:r>
          </a:p>
          <a:p>
            <a:pPr lvl="1"/>
            <a:r>
              <a:rPr lang="en-US" dirty="0" smtClean="0"/>
              <a:t>Right to a jury and speedy trial </a:t>
            </a:r>
          </a:p>
          <a:p>
            <a:pPr lvl="1"/>
            <a:r>
              <a:rPr lang="en-US" dirty="0" smtClean="0"/>
              <a:t>Guarantees against the loss of life, liberty, or property </a:t>
            </a:r>
          </a:p>
          <a:p>
            <a:r>
              <a:rPr lang="en-US" dirty="0" smtClean="0"/>
              <a:t>Was agreed to by King John of England – no one was above the law</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43000"/>
            <a:ext cx="2179320" cy="405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381000" y="5463234"/>
            <a:ext cx="8229600" cy="11430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algn="ctr">
              <a:buFont typeface="Wingdings 2" pitchFamily="18" charset="2"/>
              <a:buNone/>
            </a:pPr>
            <a:r>
              <a:rPr lang="en-US" i="1" dirty="0" smtClean="0"/>
              <a:t>"To no one will We sell, to no one will We deny or delay, right or justice.“</a:t>
            </a:r>
          </a:p>
        </p:txBody>
      </p:sp>
      <p:sp>
        <p:nvSpPr>
          <p:cNvPr id="6" name="TextBox 5"/>
          <p:cNvSpPr txBox="1"/>
          <p:nvPr/>
        </p:nvSpPr>
        <p:spPr>
          <a:xfrm>
            <a:off x="228600" y="6248400"/>
            <a:ext cx="6705600" cy="415498"/>
          </a:xfrm>
          <a:prstGeom prst="rect">
            <a:avLst/>
          </a:prstGeom>
          <a:noFill/>
        </p:spPr>
        <p:txBody>
          <a:bodyPr wrap="square" rtlCol="0">
            <a:spAutoFit/>
          </a:bodyPr>
          <a:lstStyle/>
          <a:p>
            <a:r>
              <a:rPr lang="en-US" sz="1050" dirty="0" smtClean="0"/>
              <a:t>National Archives and Records Administration. "Featured Document: The Magna </a:t>
            </a:r>
            <a:r>
              <a:rPr lang="en-US" sz="1050" dirty="0" err="1" smtClean="0"/>
              <a:t>Carta</a:t>
            </a:r>
            <a:r>
              <a:rPr lang="en-US" sz="1050" dirty="0" smtClean="0"/>
              <a:t>." </a:t>
            </a:r>
            <a:r>
              <a:rPr lang="en-US" sz="1050" i="1" dirty="0" smtClean="0"/>
              <a:t>National Archives and Records Administration</a:t>
            </a:r>
            <a:r>
              <a:rPr lang="en-US" sz="1050" dirty="0" smtClean="0"/>
              <a:t>. Web. 28 Mar. 2012. &lt;http://www.archives.gov/exhibits/featured_documents/magna_carta/&gt;.</a:t>
            </a:r>
            <a:endParaRPr lang="en-US" sz="1050" dirty="0"/>
          </a:p>
        </p:txBody>
      </p:sp>
    </p:spTree>
    <p:extLst>
      <p:ext uri="{BB962C8B-B14F-4D97-AF65-F5344CB8AC3E}">
        <p14:creationId xmlns:p14="http://schemas.microsoft.com/office/powerpoint/2010/main" val="22141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89" y="304800"/>
            <a:ext cx="7024744" cy="1143000"/>
          </a:xfrm>
        </p:spPr>
        <p:txBody>
          <a:bodyPr>
            <a:normAutofit/>
          </a:bodyPr>
          <a:lstStyle/>
          <a:p>
            <a:r>
              <a:rPr lang="en-US" sz="4400" dirty="0" smtClean="0"/>
              <a:t>Magna </a:t>
            </a:r>
            <a:r>
              <a:rPr lang="en-US" sz="4400" dirty="0" err="1" smtClean="0"/>
              <a:t>Carta</a:t>
            </a:r>
            <a:endParaRPr lang="en-US" sz="4400" dirty="0"/>
          </a:p>
        </p:txBody>
      </p:sp>
      <p:sp>
        <p:nvSpPr>
          <p:cNvPr id="6" name="Cloud Callout 5"/>
          <p:cNvSpPr/>
          <p:nvPr/>
        </p:nvSpPr>
        <p:spPr>
          <a:xfrm>
            <a:off x="2341418" y="2286000"/>
            <a:ext cx="6057900" cy="1752600"/>
          </a:xfrm>
          <a:prstGeom prst="cloudCallout">
            <a:avLst>
              <a:gd name="adj1" fmla="val -20388"/>
              <a:gd name="adj2" fmla="val -77168"/>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109089" y="2546747"/>
            <a:ext cx="6477000" cy="1231106"/>
          </a:xfrm>
          <a:prstGeom prst="rect">
            <a:avLst/>
          </a:prstGeom>
          <a:noFill/>
        </p:spPr>
        <p:txBody>
          <a:bodyPr wrap="square" rtlCol="0">
            <a:spAutoFit/>
          </a:bodyPr>
          <a:lstStyle/>
          <a:p>
            <a:pPr algn="ctr"/>
            <a:r>
              <a:rPr lang="en-US" sz="2800" b="1" dirty="0" smtClean="0">
                <a:solidFill>
                  <a:schemeClr val="bg1"/>
                </a:solidFill>
              </a:rPr>
              <a:t>This was the first example </a:t>
            </a:r>
          </a:p>
          <a:p>
            <a:pPr algn="ctr"/>
            <a:r>
              <a:rPr lang="en-US" sz="2800" b="1" dirty="0" smtClean="0">
                <a:solidFill>
                  <a:schemeClr val="bg1"/>
                </a:solidFill>
              </a:rPr>
              <a:t>of </a:t>
            </a:r>
            <a:r>
              <a:rPr lang="en-US" sz="2800" b="1" i="1" dirty="0" smtClean="0">
                <a:solidFill>
                  <a:schemeClr val="accent1"/>
                </a:solidFill>
              </a:rPr>
              <a:t>limited government</a:t>
            </a:r>
            <a:r>
              <a:rPr lang="en-US" sz="2800" b="1" i="1" dirty="0" smtClean="0">
                <a:solidFill>
                  <a:schemeClr val="accent3"/>
                </a:solidFill>
              </a:rPr>
              <a:t>. </a:t>
            </a:r>
            <a:endParaRPr lang="en-US" sz="2800" b="1" dirty="0" smtClean="0">
              <a:solidFill>
                <a:schemeClr val="accent3"/>
              </a:solidFill>
            </a:endParaRPr>
          </a:p>
          <a:p>
            <a:endParaRPr lang="en-US" b="1" dirty="0">
              <a:solidFill>
                <a:schemeClr val="bg1"/>
              </a:solidFill>
            </a:endParaRPr>
          </a:p>
        </p:txBody>
      </p:sp>
      <p:sp>
        <p:nvSpPr>
          <p:cNvPr id="7" name="TextBox 6"/>
          <p:cNvSpPr txBox="1"/>
          <p:nvPr/>
        </p:nvSpPr>
        <p:spPr>
          <a:xfrm>
            <a:off x="508889" y="4907340"/>
            <a:ext cx="8077200" cy="1569660"/>
          </a:xfrm>
          <a:prstGeom prst="rect">
            <a:avLst/>
          </a:prstGeom>
          <a:noFill/>
        </p:spPr>
        <p:txBody>
          <a:bodyPr wrap="square" rtlCol="0">
            <a:spAutoFit/>
          </a:bodyPr>
          <a:lstStyle/>
          <a:p>
            <a:pPr algn="ctr"/>
            <a:r>
              <a:rPr lang="en-US" sz="2400" dirty="0" smtClean="0"/>
              <a:t>Why is the concept of “limited government” important? </a:t>
            </a:r>
          </a:p>
          <a:p>
            <a:pPr algn="ctr"/>
            <a:endParaRPr lang="en-US" sz="2400" dirty="0"/>
          </a:p>
          <a:p>
            <a:pPr algn="ctr"/>
            <a:r>
              <a:rPr lang="en-US" sz="2400" dirty="0" smtClean="0"/>
              <a:t>What would a government without limits be like? </a:t>
            </a:r>
            <a:endParaRPr lang="en-US" sz="2400" dirty="0"/>
          </a:p>
        </p:txBody>
      </p:sp>
      <p:sp>
        <p:nvSpPr>
          <p:cNvPr id="3" name="Cloud Callout 2"/>
          <p:cNvSpPr/>
          <p:nvPr/>
        </p:nvSpPr>
        <p:spPr>
          <a:xfrm>
            <a:off x="322118" y="4044464"/>
            <a:ext cx="6096000" cy="756136"/>
          </a:xfrm>
          <a:prstGeom prst="cloudCallout">
            <a:avLst>
              <a:gd name="adj1" fmla="val 26225"/>
              <a:gd name="adj2" fmla="val -115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2118" y="4185047"/>
            <a:ext cx="5673437" cy="400110"/>
          </a:xfrm>
          <a:prstGeom prst="rect">
            <a:avLst/>
          </a:prstGeom>
          <a:noFill/>
        </p:spPr>
        <p:txBody>
          <a:bodyPr wrap="square" rtlCol="0">
            <a:spAutoFit/>
          </a:bodyPr>
          <a:lstStyle/>
          <a:p>
            <a:pPr algn="ctr"/>
            <a:r>
              <a:rPr lang="en-US" sz="2000" b="1" dirty="0" smtClean="0">
                <a:solidFill>
                  <a:schemeClr val="bg1"/>
                </a:solidFill>
              </a:rPr>
              <a:t>Specifically, a limited monarchy</a:t>
            </a:r>
            <a:endParaRPr lang="en-US" sz="1400" b="1" dirty="0">
              <a:solidFill>
                <a:schemeClr val="bg1"/>
              </a:solidFill>
            </a:endParaRPr>
          </a:p>
        </p:txBody>
      </p:sp>
    </p:spTree>
    <p:extLst>
      <p:ext uri="{BB962C8B-B14F-4D97-AF65-F5344CB8AC3E}">
        <p14:creationId xmlns:p14="http://schemas.microsoft.com/office/powerpoint/2010/main" val="15106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3"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48" y="418699"/>
            <a:ext cx="8113116" cy="1143000"/>
          </a:xfrm>
        </p:spPr>
        <p:txBody>
          <a:bodyPr>
            <a:normAutofit fontScale="90000"/>
          </a:bodyPr>
          <a:lstStyle/>
          <a:p>
            <a:r>
              <a:rPr lang="en-US" dirty="0" smtClean="0"/>
              <a:t>The Magna </a:t>
            </a:r>
            <a:r>
              <a:rPr lang="en-US" dirty="0" err="1" smtClean="0"/>
              <a:t>Carta</a:t>
            </a:r>
            <a:r>
              <a:rPr lang="en-US" dirty="0" smtClean="0"/>
              <a:t> also addressed the “Rule of Law”</a:t>
            </a:r>
            <a:endParaRPr lang="en-US" dirty="0"/>
          </a:p>
        </p:txBody>
      </p:sp>
      <p:sp>
        <p:nvSpPr>
          <p:cNvPr id="3" name="Content Placeholder 2"/>
          <p:cNvSpPr>
            <a:spLocks noGrp="1"/>
          </p:cNvSpPr>
          <p:nvPr>
            <p:ph idx="1"/>
          </p:nvPr>
        </p:nvSpPr>
        <p:spPr>
          <a:xfrm>
            <a:off x="398311" y="1574216"/>
            <a:ext cx="7907489" cy="3508977"/>
          </a:xfrm>
        </p:spPr>
        <p:txBody>
          <a:bodyPr/>
          <a:lstStyle/>
          <a:p>
            <a:r>
              <a:rPr lang="en-US" dirty="0" smtClean="0"/>
              <a:t>What do you think “Rule of Law” means?</a:t>
            </a:r>
          </a:p>
          <a:p>
            <a:pPr lvl="1"/>
            <a:r>
              <a:rPr lang="en-US" dirty="0" smtClean="0"/>
              <a:t>No one – not the King, the President, celebrities, you, the teacher, the principal – is above the law. </a:t>
            </a:r>
          </a:p>
          <a:p>
            <a:pPr lvl="1"/>
            <a:r>
              <a:rPr lang="en-US" dirty="0" smtClean="0"/>
              <a:t>Everyone is equal under the law</a:t>
            </a:r>
            <a:endParaRPr lang="en-US" dirty="0"/>
          </a:p>
        </p:txBody>
      </p:sp>
      <p:pic>
        <p:nvPicPr>
          <p:cNvPr id="2053" name="Picture 5" descr="C:\Documents and Settings\flrea\Local Settings\Temporary Internet Files\Content.IE5\ERK1T08N\MP90041182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7831" y="4809078"/>
            <a:ext cx="2504406" cy="17034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Documents and Settings\flrea\Local Settings\Temporary Internet Files\Content.IE5\53OAU1L4\MP900407479[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972" y="4829830"/>
            <a:ext cx="1108517" cy="166196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Documents and Settings\flrea\Local Settings\Temporary Internet Files\Content.IE5\L83GLD2Q\MC900231078[2].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200" y="4848885"/>
            <a:ext cx="2031888" cy="15519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Documents and Settings\flrea\Local Settings\Temporary Internet Files\Content.IE5\7BHSJT2H\MP900341641[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7082" y="4809078"/>
            <a:ext cx="1329571" cy="164599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Documents and Settings\flrea\Local Settings\Temporary Internet Files\Content.IE5\6QWJWNTB\MC900136699[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2206" y="4893118"/>
            <a:ext cx="2030994" cy="15619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590799" y="2743200"/>
            <a:ext cx="3710601" cy="3651074"/>
            <a:chOff x="2564299" y="2321472"/>
            <a:chExt cx="3710601" cy="3651074"/>
          </a:xfrm>
        </p:grpSpPr>
        <p:pic>
          <p:nvPicPr>
            <p:cNvPr id="2050" name="Picture 2" descr="C:\Documents and Settings\flrea\Local Settings\Temporary Internet Files\Content.IE5\J53TWFJT\MC900290924[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491448">
              <a:off x="2564299" y="2321472"/>
              <a:ext cx="3710601" cy="36510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43200" y="3962400"/>
              <a:ext cx="3352800" cy="523220"/>
            </a:xfrm>
            <a:prstGeom prst="rect">
              <a:avLst/>
            </a:prstGeom>
            <a:solidFill>
              <a:srgbClr val="F9BB1F"/>
            </a:solidFill>
          </p:spPr>
          <p:txBody>
            <a:bodyPr wrap="square" rtlCol="0">
              <a:spAutoFit/>
            </a:bodyPr>
            <a:lstStyle/>
            <a:p>
              <a:pPr algn="ctr"/>
              <a:r>
                <a:rPr lang="en-US" sz="2800" b="1" dirty="0" smtClean="0"/>
                <a:t>RULE OF LAW </a:t>
              </a:r>
              <a:endParaRPr lang="en-US" sz="2800" b="1" dirty="0"/>
            </a:p>
          </p:txBody>
        </p:sp>
      </p:grpSp>
    </p:spTree>
    <p:extLst>
      <p:ext uri="{BB962C8B-B14F-4D97-AF65-F5344CB8AC3E}">
        <p14:creationId xmlns:p14="http://schemas.microsoft.com/office/powerpoint/2010/main" val="9928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3"/>
                                        </p:tgtEl>
                                        <p:attrNameLst>
                                          <p:attrName>style.visibility</p:attrName>
                                        </p:attrNameLst>
                                      </p:cBhvr>
                                      <p:to>
                                        <p:strVal val="visible"/>
                                      </p:to>
                                    </p:set>
                                    <p:animEffect transition="in" filter="fade">
                                      <p:cBhvr>
                                        <p:cTn id="15" dur="500"/>
                                        <p:tgtEl>
                                          <p:spTgt spid="2053"/>
                                        </p:tgtEl>
                                      </p:cBhvr>
                                    </p:animEffect>
                                  </p:childTnLst>
                                </p:cTn>
                              </p:par>
                              <p:par>
                                <p:cTn id="16" presetID="10" presetClass="entr" presetSubtype="0"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fade">
                                      <p:cBhvr>
                                        <p:cTn id="18" dur="500"/>
                                        <p:tgtEl>
                                          <p:spTgt spid="2055"/>
                                        </p:tgtEl>
                                      </p:cBhvr>
                                    </p:animEffect>
                                  </p:childTnLst>
                                </p:cTn>
                              </p:par>
                              <p:par>
                                <p:cTn id="19" presetID="10" presetClass="entr" presetSubtype="0" fill="hold" nodeType="withEffect">
                                  <p:stCondLst>
                                    <p:cond delay="0"/>
                                  </p:stCondLst>
                                  <p:childTnLst>
                                    <p:set>
                                      <p:cBhvr>
                                        <p:cTn id="20" dur="1" fill="hold">
                                          <p:stCondLst>
                                            <p:cond delay="0"/>
                                          </p:stCondLst>
                                        </p:cTn>
                                        <p:tgtEl>
                                          <p:spTgt spid="2057"/>
                                        </p:tgtEl>
                                        <p:attrNameLst>
                                          <p:attrName>style.visibility</p:attrName>
                                        </p:attrNameLst>
                                      </p:cBhvr>
                                      <p:to>
                                        <p:strVal val="visible"/>
                                      </p:to>
                                    </p:set>
                                    <p:animEffect transition="in" filter="fade">
                                      <p:cBhvr>
                                        <p:cTn id="21" dur="500"/>
                                        <p:tgtEl>
                                          <p:spTgt spid="2057"/>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nodeType="with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1773</TotalTime>
  <Words>814</Words>
  <Application>Microsoft Office PowerPoint</Application>
  <PresentationFormat>On-screen Show (4:3)</PresentationFormat>
  <Paragraphs>94</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Bernard MT Condensed</vt:lpstr>
      <vt:lpstr>Calibri</vt:lpstr>
      <vt:lpstr>Cambria</vt:lpstr>
      <vt:lpstr>Comic Sans MS</vt:lpstr>
      <vt:lpstr>Wingdings</vt:lpstr>
      <vt:lpstr>Wingdings 2</vt:lpstr>
      <vt:lpstr>Curriculum Wheel</vt:lpstr>
      <vt:lpstr>Inspiration for a New Nation</vt:lpstr>
      <vt:lpstr>Bell Ringer</vt:lpstr>
      <vt:lpstr>Inspiration for a New Nation</vt:lpstr>
      <vt:lpstr>Influential Individuals </vt:lpstr>
      <vt:lpstr>Important Ideas</vt:lpstr>
      <vt:lpstr>Important Ideas</vt:lpstr>
      <vt:lpstr>Magna Carta</vt:lpstr>
      <vt:lpstr>Magna Carta</vt:lpstr>
      <vt:lpstr>The Magna Carta also addressed the “Rule of Law”</vt:lpstr>
      <vt:lpstr>PowerPoint Presentation</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 for a New Nation</dc:title>
  <dc:creator>Erin Crowe Watson</dc:creator>
  <cp:lastModifiedBy>Paul Burkart</cp:lastModifiedBy>
  <cp:revision>25</cp:revision>
  <dcterms:created xsi:type="dcterms:W3CDTF">2015-08-06T14:11:22Z</dcterms:created>
  <dcterms:modified xsi:type="dcterms:W3CDTF">2020-10-07T10:27:57Z</dcterms:modified>
</cp:coreProperties>
</file>