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2" r:id="rId3"/>
    <p:sldId id="259" r:id="rId4"/>
    <p:sldId id="283" r:id="rId5"/>
    <p:sldId id="280" r:id="rId6"/>
    <p:sldId id="281"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9" r:id="rId23"/>
    <p:sldId id="28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AEA1A"/>
    <a:srgbClr val="F8F83E"/>
    <a:srgbClr val="F8E23E"/>
    <a:srgbClr val="F5E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10/7/2020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students where they think</a:t>
            </a:r>
            <a:r>
              <a:rPr lang="en-US" baseline="0" dirty="0" smtClean="0"/>
              <a:t> the colonists and Founders got their ideas about our government. Discuss responses.</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2</a:t>
            </a:fld>
            <a:endParaRPr lang="en-US"/>
          </a:p>
        </p:txBody>
      </p:sp>
    </p:spTree>
    <p:extLst>
      <p:ext uri="{BB962C8B-B14F-4D97-AF65-F5344CB8AC3E}">
        <p14:creationId xmlns:p14="http://schemas.microsoft.com/office/powerpoint/2010/main" val="53040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main ideas of</a:t>
            </a:r>
            <a:r>
              <a:rPr lang="en-US" baseline="0" dirty="0" smtClean="0"/>
              <a:t> self government and consent of the governed (make connection to John Locke). Review what it would be like to live in a state without any government and discuss the need for government to maintain order and to protect the rights of those living under the government. </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12</a:t>
            </a:fld>
            <a:endParaRPr lang="en-US"/>
          </a:p>
        </p:txBody>
      </p:sp>
    </p:spTree>
    <p:extLst>
      <p:ext uri="{BB962C8B-B14F-4D97-AF65-F5344CB8AC3E}">
        <p14:creationId xmlns:p14="http://schemas.microsoft.com/office/powerpoint/2010/main" val="2740876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13</a:t>
            </a:fld>
            <a:endParaRPr lang="en-US"/>
          </a:p>
        </p:txBody>
      </p:sp>
    </p:spTree>
    <p:extLst>
      <p:ext uri="{BB962C8B-B14F-4D97-AF65-F5344CB8AC3E}">
        <p14:creationId xmlns:p14="http://schemas.microsoft.com/office/powerpoint/2010/main" val="3260572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facts about the English Bill</a:t>
            </a:r>
            <a:r>
              <a:rPr lang="en-US" baseline="0" dirty="0" smtClean="0"/>
              <a:t> of Rights.</a:t>
            </a:r>
          </a:p>
          <a:p>
            <a:endParaRPr lang="en-US" baseline="0" dirty="0" smtClean="0"/>
          </a:p>
          <a:p>
            <a:r>
              <a:rPr lang="en-US" baseline="0" dirty="0" smtClean="0"/>
              <a:t>Have student read the quotes aloud. Discuss the meaning on each quote.</a:t>
            </a:r>
          </a:p>
          <a:p>
            <a:endParaRPr lang="en-US" baseline="0" dirty="0" smtClean="0"/>
          </a:p>
          <a:p>
            <a:r>
              <a:rPr lang="en-US" baseline="0" dirty="0" smtClean="0"/>
              <a:t>Blue quote: no excessive bail or fines, no cruel and unusual punishment (later found in the Constitution)</a:t>
            </a:r>
          </a:p>
          <a:p>
            <a:endParaRPr lang="en-US" baseline="0" dirty="0" smtClean="0"/>
          </a:p>
          <a:p>
            <a:r>
              <a:rPr lang="en-US" baseline="0" dirty="0" smtClean="0"/>
              <a:t>Green Quote: Freedom of speech and debate in parliament is not to be limited or questioned out of parliament </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14</a:t>
            </a:fld>
            <a:endParaRPr lang="en-US"/>
          </a:p>
        </p:txBody>
      </p:sp>
    </p:spTree>
    <p:extLst>
      <p:ext uri="{BB962C8B-B14F-4D97-AF65-F5344CB8AC3E}">
        <p14:creationId xmlns:p14="http://schemas.microsoft.com/office/powerpoint/2010/main" val="379508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English Bill of Rights created a limited monarchy</a:t>
            </a:r>
            <a:r>
              <a:rPr lang="en-US" baseline="0" dirty="0" smtClean="0"/>
              <a:t> and thus, a limited government. It also reinforced the idea of Rule of Law. </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15</a:t>
            </a:fld>
            <a:endParaRPr lang="en-US"/>
          </a:p>
        </p:txBody>
      </p:sp>
    </p:spTree>
    <p:extLst>
      <p:ext uri="{BB962C8B-B14F-4D97-AF65-F5344CB8AC3E}">
        <p14:creationId xmlns:p14="http://schemas.microsoft.com/office/powerpoint/2010/main" val="3584208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446365-9254-47FB-AA87-934A23B5EBE2}" type="slidenum">
              <a:rPr lang="en-US" smtClean="0"/>
              <a:pPr/>
              <a:t>16</a:t>
            </a:fld>
            <a:endParaRPr lang="en-US"/>
          </a:p>
        </p:txBody>
      </p:sp>
    </p:spTree>
    <p:extLst>
      <p:ext uri="{BB962C8B-B14F-4D97-AF65-F5344CB8AC3E}">
        <p14:creationId xmlns:p14="http://schemas.microsoft.com/office/powerpoint/2010/main" val="308645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17</a:t>
            </a:fld>
            <a:endParaRPr lang="en-US"/>
          </a:p>
        </p:txBody>
      </p:sp>
    </p:spTree>
    <p:extLst>
      <p:ext uri="{BB962C8B-B14F-4D97-AF65-F5344CB8AC3E}">
        <p14:creationId xmlns:p14="http://schemas.microsoft.com/office/powerpoint/2010/main" val="376604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a:t>
            </a:r>
            <a:r>
              <a:rPr lang="en-US" baseline="0" dirty="0" smtClean="0"/>
              <a:t> should write information about Common Sense in the appropriate section on their foldable note taker. </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18</a:t>
            </a:fld>
            <a:endParaRPr lang="en-US"/>
          </a:p>
        </p:txBody>
      </p:sp>
    </p:spTree>
    <p:extLst>
      <p:ext uri="{BB962C8B-B14F-4D97-AF65-F5344CB8AC3E}">
        <p14:creationId xmlns:p14="http://schemas.microsoft.com/office/powerpoint/2010/main" val="36048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students read the quote aloud</a:t>
            </a:r>
            <a:r>
              <a:rPr lang="en-US" baseline="0" dirty="0" smtClean="0"/>
              <a:t>. Discuss the key points highlighted. </a:t>
            </a:r>
          </a:p>
          <a:p>
            <a:endParaRPr lang="en-US" baseline="0" dirty="0" smtClean="0"/>
          </a:p>
          <a:p>
            <a:r>
              <a:rPr lang="en-US" baseline="0" dirty="0" smtClean="0"/>
              <a:t>The main function of government is to provide security for the people with the least expense to the people (not sacrificing their rights) and the greatest benefit to all. </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19</a:t>
            </a:fld>
            <a:endParaRPr lang="en-US"/>
          </a:p>
        </p:txBody>
      </p:sp>
    </p:spTree>
    <p:extLst>
      <p:ext uri="{BB962C8B-B14F-4D97-AF65-F5344CB8AC3E}">
        <p14:creationId xmlns:p14="http://schemas.microsoft.com/office/powerpoint/2010/main" val="877183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20</a:t>
            </a:fld>
            <a:endParaRPr lang="en-US"/>
          </a:p>
        </p:txBody>
      </p:sp>
    </p:spTree>
    <p:extLst>
      <p:ext uri="{BB962C8B-B14F-4D97-AF65-F5344CB8AC3E}">
        <p14:creationId xmlns:p14="http://schemas.microsoft.com/office/powerpoint/2010/main" val="1727046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gives a brief</a:t>
            </a:r>
            <a:r>
              <a:rPr lang="en-US" baseline="0" dirty="0" smtClean="0"/>
              <a:t> overview and timeline of the documents that contributed to the Founders’ ideas about good government. Students should note the dates on their foldable. The Foldable is now a timeline study guide to remember the concepts from these key documents. </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21</a:t>
            </a:fld>
            <a:endParaRPr lang="en-US"/>
          </a:p>
        </p:txBody>
      </p:sp>
    </p:spTree>
    <p:extLst>
      <p:ext uri="{BB962C8B-B14F-4D97-AF65-F5344CB8AC3E}">
        <p14:creationId xmlns:p14="http://schemas.microsoft.com/office/powerpoint/2010/main" val="3123713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students where they think</a:t>
            </a:r>
            <a:r>
              <a:rPr lang="en-US" baseline="0" dirty="0" smtClean="0"/>
              <a:t> the colonists and Founders got their ideas about our government. Discuss responses.</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3</a:t>
            </a:fld>
            <a:endParaRPr lang="en-US"/>
          </a:p>
        </p:txBody>
      </p:sp>
    </p:spTree>
    <p:extLst>
      <p:ext uri="{BB962C8B-B14F-4D97-AF65-F5344CB8AC3E}">
        <p14:creationId xmlns:p14="http://schemas.microsoft.com/office/powerpoint/2010/main" val="348644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students where they think</a:t>
            </a:r>
            <a:r>
              <a:rPr lang="en-US" baseline="0" dirty="0" smtClean="0"/>
              <a:t> the colonists and Founders got their ideas about our government. Discuss responses.</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5</a:t>
            </a:fld>
            <a:endParaRPr lang="en-US"/>
          </a:p>
        </p:txBody>
      </p:sp>
    </p:spTree>
    <p:extLst>
      <p:ext uri="{BB962C8B-B14F-4D97-AF65-F5344CB8AC3E}">
        <p14:creationId xmlns:p14="http://schemas.microsoft.com/office/powerpoint/2010/main" val="121073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students where they think</a:t>
            </a:r>
            <a:r>
              <a:rPr lang="en-US" baseline="0" dirty="0" smtClean="0"/>
              <a:t> the colonists and Founders got their ideas about our government. Discuss responses.</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6</a:t>
            </a:fld>
            <a:endParaRPr lang="en-US"/>
          </a:p>
        </p:txBody>
      </p:sp>
    </p:spTree>
    <p:extLst>
      <p:ext uri="{BB962C8B-B14F-4D97-AF65-F5344CB8AC3E}">
        <p14:creationId xmlns:p14="http://schemas.microsoft.com/office/powerpoint/2010/main" val="1517730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facts about Magna </a:t>
            </a:r>
            <a:r>
              <a:rPr lang="en-US" baseline="0" dirty="0" err="1" smtClean="0"/>
              <a:t>Carta</a:t>
            </a:r>
            <a:r>
              <a:rPr lang="en-US" baseline="0" dirty="0" smtClean="0"/>
              <a:t> and instruct students to write information about the document in the appropriate section of their foldable note taker. </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7</a:t>
            </a:fld>
            <a:endParaRPr lang="en-US"/>
          </a:p>
        </p:txBody>
      </p:sp>
    </p:spTree>
    <p:extLst>
      <p:ext uri="{BB962C8B-B14F-4D97-AF65-F5344CB8AC3E}">
        <p14:creationId xmlns:p14="http://schemas.microsoft.com/office/powerpoint/2010/main" val="394738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ideas</a:t>
            </a:r>
            <a:r>
              <a:rPr lang="en-US" baseline="0" dirty="0" smtClean="0"/>
              <a:t> in the Magna </a:t>
            </a:r>
            <a:r>
              <a:rPr lang="en-US" baseline="0" dirty="0" err="1" smtClean="0"/>
              <a:t>Carta</a:t>
            </a:r>
            <a:r>
              <a:rPr lang="en-US" baseline="0" dirty="0" smtClean="0"/>
              <a:t> are limited government and the Rule of Law. </a:t>
            </a:r>
          </a:p>
          <a:p>
            <a:endParaRPr lang="en-US" baseline="0" dirty="0" smtClean="0"/>
          </a:p>
          <a:p>
            <a:r>
              <a:rPr lang="en-US" baseline="0" dirty="0" smtClean="0"/>
              <a:t>Discuss why limited government is so important. Try to have students make a connection to Montesquieu and the separation of power and the need to check power. </a:t>
            </a:r>
          </a:p>
          <a:p>
            <a:endParaRPr lang="en-US" baseline="0" dirty="0" smtClean="0"/>
          </a:p>
          <a:p>
            <a:r>
              <a:rPr lang="en-US" baseline="0" dirty="0" smtClean="0"/>
              <a:t>Rule of Law will be further discussed on the following slide.</a:t>
            </a:r>
            <a:endParaRPr lang="en-US" dirty="0"/>
          </a:p>
        </p:txBody>
      </p:sp>
      <p:sp>
        <p:nvSpPr>
          <p:cNvPr id="4" name="Slide Number Placeholder 3"/>
          <p:cNvSpPr>
            <a:spLocks noGrp="1"/>
          </p:cNvSpPr>
          <p:nvPr>
            <p:ph type="sldNum" sz="quarter" idx="10"/>
          </p:nvPr>
        </p:nvSpPr>
        <p:spPr/>
        <p:txBody>
          <a:bodyPr/>
          <a:lstStyle/>
          <a:p>
            <a:fld id="{F5F09CD1-D7D9-484B-BD54-BC4C85467E92}" type="slidenum">
              <a:rPr lang="en-US" smtClean="0"/>
              <a:pPr/>
              <a:t>8</a:t>
            </a:fld>
            <a:endParaRPr lang="en-US"/>
          </a:p>
        </p:txBody>
      </p:sp>
    </p:spTree>
    <p:extLst>
      <p:ext uri="{BB962C8B-B14F-4D97-AF65-F5344CB8AC3E}">
        <p14:creationId xmlns:p14="http://schemas.microsoft.com/office/powerpoint/2010/main" val="419688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what they think “rule of law” means. Discuss responses. </a:t>
            </a:r>
          </a:p>
          <a:p>
            <a:endParaRPr lang="en-US" baseline="0" dirty="0" smtClean="0"/>
          </a:p>
          <a:p>
            <a:r>
              <a:rPr lang="en-US" baseline="0" dirty="0" smtClean="0"/>
              <a:t>The Rule of Law is that no one is above the law and the law applies to everyone. Ask students if they think this is important to outline in a government. If so, why? If not, why not?</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9</a:t>
            </a:fld>
            <a:endParaRPr lang="en-US"/>
          </a:p>
        </p:txBody>
      </p:sp>
    </p:spTree>
    <p:extLst>
      <p:ext uri="{BB962C8B-B14F-4D97-AF65-F5344CB8AC3E}">
        <p14:creationId xmlns:p14="http://schemas.microsoft.com/office/powerpoint/2010/main" val="777535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will appear multiple times to outline all of the main ideas from the documents</a:t>
            </a:r>
            <a:r>
              <a:rPr lang="en-US" baseline="0" dirty="0" smtClean="0"/>
              <a:t> the Founders used in moving towards declaring independence and utilizing in the creation of the new government. </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10</a:t>
            </a:fld>
            <a:endParaRPr lang="en-US"/>
          </a:p>
        </p:txBody>
      </p:sp>
    </p:spTree>
    <p:extLst>
      <p:ext uri="{BB962C8B-B14F-4D97-AF65-F5344CB8AC3E}">
        <p14:creationId xmlns:p14="http://schemas.microsoft.com/office/powerpoint/2010/main" val="112908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a:t>
            </a:r>
            <a:r>
              <a:rPr lang="en-US" baseline="0" dirty="0" smtClean="0"/>
              <a:t> should write facts about the Mayflower compact in the appropriate section of the foldable note taker.</a:t>
            </a:r>
          </a:p>
          <a:p>
            <a:endParaRPr lang="en-US" baseline="0" dirty="0" smtClean="0"/>
          </a:p>
          <a:p>
            <a:r>
              <a:rPr lang="en-US" baseline="0" dirty="0" smtClean="0"/>
              <a:t>Either read the quote aloud to the students or have multiple students read different sections. Discuss the quote with the students, focusing on the highlighted portions.</a:t>
            </a:r>
          </a:p>
          <a:p>
            <a:endParaRPr lang="en-US" baseline="0" dirty="0" smtClean="0"/>
          </a:p>
          <a:p>
            <a:r>
              <a:rPr lang="en-US" baseline="0" dirty="0" smtClean="0"/>
              <a:t>The highlighted portions discuss the ideas of self government, social contract, and the need for government to maintain order.</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11</a:t>
            </a:fld>
            <a:endParaRPr lang="en-US"/>
          </a:p>
        </p:txBody>
      </p:sp>
    </p:spTree>
    <p:extLst>
      <p:ext uri="{BB962C8B-B14F-4D97-AF65-F5344CB8AC3E}">
        <p14:creationId xmlns:p14="http://schemas.microsoft.com/office/powerpoint/2010/main" val="1485388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Benchmarks </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smtClean="0"/>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smtClean="0">
                <a:solidFill>
                  <a:schemeClr val="tx1">
                    <a:lumMod val="75000"/>
                    <a:lumOff val="25000"/>
                  </a:schemeClr>
                </a:solidFill>
                <a:latin typeface="Cambria" panose="02040503050406030204" pitchFamily="18" charset="0"/>
              </a:rPr>
              <a:t>Benchmarks</a:t>
            </a:r>
            <a:endParaRPr lang="en-US" sz="2400" b="1" dirty="0">
              <a:solidFill>
                <a:schemeClr val="tx1">
                  <a:lumMod val="75000"/>
                  <a:lumOff val="25000"/>
                </a:schemeClr>
              </a:solidFill>
              <a:latin typeface="Cambria" panose="02040503050406030204" pitchFamily="18" charset="0"/>
            </a:endParaRP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smtClean="0"/>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smtClean="0"/>
              <a:t>The Florida Law Related Education Association, Inc. © 2015</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smtClean="0"/>
              <a:t>Click icon to add picture</a:t>
            </a:r>
            <a:endParaRPr lang="en-US"/>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10/7/2020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ww.historyplace.com/unitedstates/revolution/revgfx/may-compact.jpg"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wmf"/><Relationship Id="rId7"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jpeg"/><Relationship Id="rId7"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wmf"/><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en-US" sz="2400" dirty="0"/>
              <a:t>SS.7.C.1.2 Trace the impact that the Magna Carta, </a:t>
            </a:r>
            <a:r>
              <a:rPr lang="en-US" sz="2400" dirty="0" smtClean="0"/>
              <a:t>English Bill </a:t>
            </a:r>
            <a:r>
              <a:rPr lang="en-US" sz="2400" dirty="0"/>
              <a:t>of Rights, Mayflower Compact, and Thomas Paine’s </a:t>
            </a:r>
            <a:r>
              <a:rPr lang="en-US" sz="2400" i="1" dirty="0" smtClean="0"/>
              <a:t>Common Sense </a:t>
            </a:r>
            <a:r>
              <a:rPr lang="en-US" sz="2400" dirty="0"/>
              <a:t>had on colonists’ views of government.</a:t>
            </a:r>
          </a:p>
        </p:txBody>
      </p:sp>
      <p:sp>
        <p:nvSpPr>
          <p:cNvPr id="3" name="Title 2"/>
          <p:cNvSpPr>
            <a:spLocks noGrp="1"/>
          </p:cNvSpPr>
          <p:nvPr>
            <p:ph type="ctrTitle"/>
          </p:nvPr>
        </p:nvSpPr>
        <p:spPr>
          <a:xfrm>
            <a:off x="381000" y="609600"/>
            <a:ext cx="4572000" cy="1219200"/>
          </a:xfrm>
        </p:spPr>
        <p:txBody>
          <a:bodyPr>
            <a:noAutofit/>
          </a:bodyPr>
          <a:lstStyle/>
          <a:p>
            <a:r>
              <a:rPr lang="en-US" dirty="0" smtClean="0"/>
              <a:t>Inspiration for a New Nation</a:t>
            </a:r>
            <a:endParaRPr lang="en-US" dirty="0"/>
          </a:p>
        </p:txBody>
      </p:sp>
      <p:sp>
        <p:nvSpPr>
          <p:cNvPr id="4" name="Text Placeholder 3"/>
          <p:cNvSpPr>
            <a:spLocks noGrp="1"/>
          </p:cNvSpPr>
          <p:nvPr>
            <p:ph type="body" sz="quarter" idx="10"/>
          </p:nvPr>
        </p:nvSpPr>
        <p:spPr>
          <a:xfrm>
            <a:off x="762000" y="2438400"/>
            <a:ext cx="4114800" cy="1371600"/>
          </a:xfrm>
        </p:spPr>
        <p:txBody>
          <a:bodyPr>
            <a:noAutofit/>
          </a:bodyPr>
          <a:lstStyle/>
          <a:p>
            <a:r>
              <a:rPr lang="en-US" sz="3200" dirty="0"/>
              <a:t>Historical Documents and Their Impact on the Founders </a:t>
            </a:r>
          </a:p>
          <a:p>
            <a:endParaRPr lang="en-US" sz="32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4267200"/>
            <a:ext cx="885722" cy="164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256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Documents and Settings\flrea\Local Settings\Temporary Internet Files\Content.IE5\FH0Z1Q3L\MP90040489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127" t="11077" r="29422" b="13308"/>
          <a:stretch/>
        </p:blipFill>
        <p:spPr bwMode="auto">
          <a:xfrm>
            <a:off x="2819398" y="381000"/>
            <a:ext cx="6248402" cy="554300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Documents and Settings\flrea\Local Settings\Temporary Internet Files\Content.IE5\1MQK6FTF\MC90014984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4270" y="3810000"/>
            <a:ext cx="3122241" cy="23950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0755208">
            <a:off x="3790240" y="1263398"/>
            <a:ext cx="2971800" cy="830997"/>
          </a:xfrm>
          <a:prstGeom prst="rect">
            <a:avLst/>
          </a:prstGeom>
          <a:noFill/>
        </p:spPr>
        <p:txBody>
          <a:bodyPr wrap="square" rtlCol="0">
            <a:spAutoFit/>
          </a:bodyPr>
          <a:lstStyle/>
          <a:p>
            <a:pPr algn="ctr"/>
            <a:r>
              <a:rPr lang="en-US" sz="2400" b="1" dirty="0" smtClean="0"/>
              <a:t>Inspiration for the Nation</a:t>
            </a:r>
            <a:endParaRPr lang="en-US" sz="2400" b="1" dirty="0"/>
          </a:p>
        </p:txBody>
      </p:sp>
      <p:sp>
        <p:nvSpPr>
          <p:cNvPr id="6" name="TextBox 5"/>
          <p:cNvSpPr txBox="1"/>
          <p:nvPr/>
        </p:nvSpPr>
        <p:spPr>
          <a:xfrm rot="20635824">
            <a:off x="4390848" y="1899760"/>
            <a:ext cx="2511343" cy="646331"/>
          </a:xfrm>
          <a:prstGeom prst="rect">
            <a:avLst/>
          </a:prstGeom>
          <a:noFill/>
        </p:spPr>
        <p:txBody>
          <a:bodyPr wrap="square" rtlCol="0">
            <a:spAutoFit/>
          </a:bodyPr>
          <a:lstStyle/>
          <a:p>
            <a:r>
              <a:rPr lang="en-US" b="1" dirty="0" smtClean="0"/>
              <a:t>Limited Government</a:t>
            </a:r>
          </a:p>
          <a:p>
            <a:r>
              <a:rPr lang="en-US" b="1" dirty="0" smtClean="0"/>
              <a:t>Rule of Law + Rights</a:t>
            </a:r>
            <a:endParaRPr lang="en-US" b="1" dirty="0"/>
          </a:p>
        </p:txBody>
      </p:sp>
      <p:sp>
        <p:nvSpPr>
          <p:cNvPr id="2" name="TextBox 1"/>
          <p:cNvSpPr txBox="1"/>
          <p:nvPr/>
        </p:nvSpPr>
        <p:spPr>
          <a:xfrm>
            <a:off x="508782" y="533400"/>
            <a:ext cx="2310616" cy="461665"/>
          </a:xfrm>
          <a:prstGeom prst="rect">
            <a:avLst/>
          </a:prstGeom>
          <a:noFill/>
        </p:spPr>
        <p:txBody>
          <a:bodyPr wrap="square" rtlCol="0">
            <a:spAutoFit/>
          </a:bodyPr>
          <a:lstStyle/>
          <a:p>
            <a:pPr algn="ctr"/>
            <a:r>
              <a:rPr lang="en-US" sz="2400" b="1" dirty="0" smtClean="0"/>
              <a:t>Magna </a:t>
            </a:r>
            <a:r>
              <a:rPr lang="en-US" sz="2400" b="1" dirty="0" err="1" smtClean="0"/>
              <a:t>Carta</a:t>
            </a:r>
            <a:endParaRPr lang="en-US" sz="2400" b="1" dirty="0"/>
          </a:p>
        </p:txBody>
      </p:sp>
      <p:sp>
        <p:nvSpPr>
          <p:cNvPr id="4" name="Left Brace 3"/>
          <p:cNvSpPr/>
          <p:nvPr/>
        </p:nvSpPr>
        <p:spPr>
          <a:xfrm rot="-1080000">
            <a:off x="4335366" y="2175801"/>
            <a:ext cx="280182" cy="74887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a:endCxn id="4" idx="1"/>
          </p:cNvCxnSpPr>
          <p:nvPr/>
        </p:nvCxnSpPr>
        <p:spPr>
          <a:xfrm>
            <a:off x="2590800" y="914399"/>
            <a:ext cx="1751423" cy="167913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02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flrea\Local Settings\Temporary Internet Files\Content.IE5\3WK9XAN9\MP900404890[1].jp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l="23187" t="10077" r="25604" b="12692"/>
          <a:stretch/>
        </p:blipFill>
        <p:spPr bwMode="auto">
          <a:xfrm>
            <a:off x="1676400" y="2286000"/>
            <a:ext cx="6172200" cy="34842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76200"/>
            <a:ext cx="7024744" cy="1143000"/>
          </a:xfrm>
        </p:spPr>
        <p:txBody>
          <a:bodyPr/>
          <a:lstStyle/>
          <a:p>
            <a:r>
              <a:rPr lang="en-US" dirty="0" smtClean="0"/>
              <a:t>Mayflower Compact</a:t>
            </a:r>
            <a:endParaRPr lang="en-US" dirty="0"/>
          </a:p>
        </p:txBody>
      </p:sp>
      <p:sp>
        <p:nvSpPr>
          <p:cNvPr id="3" name="Content Placeholder 2"/>
          <p:cNvSpPr>
            <a:spLocks noGrp="1"/>
          </p:cNvSpPr>
          <p:nvPr>
            <p:ph idx="1"/>
          </p:nvPr>
        </p:nvSpPr>
        <p:spPr>
          <a:xfrm>
            <a:off x="298041" y="1752600"/>
            <a:ext cx="5564876" cy="2438400"/>
          </a:xfrm>
        </p:spPr>
        <p:txBody>
          <a:bodyPr>
            <a:normAutofit fontScale="85000" lnSpcReduction="10000"/>
          </a:bodyPr>
          <a:lstStyle/>
          <a:p>
            <a:r>
              <a:rPr lang="en-US" dirty="0" smtClean="0"/>
              <a:t>Written aboard the </a:t>
            </a:r>
            <a:r>
              <a:rPr lang="en-US" i="1" dirty="0" smtClean="0"/>
              <a:t>Mayflower</a:t>
            </a:r>
            <a:r>
              <a:rPr lang="en-US" dirty="0" smtClean="0"/>
              <a:t> in 1620 before the ship landed in Plymouth, Massachusetts in 1620.</a:t>
            </a:r>
          </a:p>
          <a:p>
            <a:r>
              <a:rPr lang="en-US" dirty="0" smtClean="0"/>
              <a:t>Signed by most passengers on the voyage (the Pilgrims) </a:t>
            </a:r>
            <a:r>
              <a:rPr lang="en-US" dirty="0" smtClean="0">
                <a:sym typeface="Wingdings" panose="05000000000000000000" pitchFamily="2" charset="2"/>
              </a:rPr>
              <a:t> agreement of individuals</a:t>
            </a:r>
            <a:endParaRPr lang="en-US" dirty="0"/>
          </a:p>
        </p:txBody>
      </p:sp>
      <p:sp>
        <p:nvSpPr>
          <p:cNvPr id="4" name="TextBox 3"/>
          <p:cNvSpPr txBox="1"/>
          <p:nvPr/>
        </p:nvSpPr>
        <p:spPr>
          <a:xfrm>
            <a:off x="457200" y="4204063"/>
            <a:ext cx="8079475" cy="2031325"/>
          </a:xfrm>
          <a:prstGeom prst="rect">
            <a:avLst/>
          </a:prstGeom>
          <a:noFill/>
        </p:spPr>
        <p:txBody>
          <a:bodyPr wrap="square" rtlCol="0">
            <a:spAutoFit/>
          </a:bodyPr>
          <a:lstStyle/>
          <a:p>
            <a:pPr algn="ctr"/>
            <a:r>
              <a:rPr lang="en-US" dirty="0" smtClean="0">
                <a:solidFill>
                  <a:schemeClr val="tx1">
                    <a:lumMod val="75000"/>
                    <a:lumOff val="25000"/>
                  </a:schemeClr>
                </a:solidFill>
                <a:latin typeface="Cambria" panose="02040503050406030204" pitchFamily="18" charset="0"/>
              </a:rPr>
              <a:t>“…Having undertaken…a Voyage to plant the First Colony in the Northern parts of Virginia, do by these present solemnly and </a:t>
            </a:r>
            <a:r>
              <a:rPr lang="en-US" b="1" dirty="0" smtClean="0">
                <a:solidFill>
                  <a:schemeClr val="tx1">
                    <a:lumMod val="75000"/>
                    <a:lumOff val="25000"/>
                  </a:schemeClr>
                </a:solidFill>
                <a:latin typeface="Cambria" panose="02040503050406030204" pitchFamily="18" charset="0"/>
              </a:rPr>
              <a:t>mutually in the presence of…one another</a:t>
            </a:r>
            <a:r>
              <a:rPr lang="en-US" dirty="0" smtClean="0">
                <a:solidFill>
                  <a:schemeClr val="tx1">
                    <a:lumMod val="75000"/>
                    <a:lumOff val="25000"/>
                  </a:schemeClr>
                </a:solidFill>
                <a:latin typeface="Cambria" panose="02040503050406030204" pitchFamily="18" charset="0"/>
              </a:rPr>
              <a:t>, Covenant and </a:t>
            </a:r>
            <a:r>
              <a:rPr lang="en-US" b="1" dirty="0" smtClean="0">
                <a:solidFill>
                  <a:schemeClr val="tx1">
                    <a:lumMod val="75000"/>
                    <a:lumOff val="25000"/>
                  </a:schemeClr>
                </a:solidFill>
                <a:latin typeface="Cambria" panose="02040503050406030204" pitchFamily="18" charset="0"/>
              </a:rPr>
              <a:t>Combine ourselves together into a Civil Body Politic</a:t>
            </a:r>
            <a:r>
              <a:rPr lang="en-US" dirty="0" smtClean="0">
                <a:solidFill>
                  <a:schemeClr val="tx1">
                    <a:lumMod val="75000"/>
                    <a:lumOff val="25000"/>
                  </a:schemeClr>
                </a:solidFill>
                <a:latin typeface="Cambria" panose="02040503050406030204" pitchFamily="18" charset="0"/>
              </a:rPr>
              <a:t>, for our </a:t>
            </a:r>
            <a:r>
              <a:rPr lang="en-US" b="1" dirty="0" smtClean="0">
                <a:solidFill>
                  <a:schemeClr val="tx1">
                    <a:lumMod val="75000"/>
                    <a:lumOff val="25000"/>
                  </a:schemeClr>
                </a:solidFill>
                <a:latin typeface="Cambria" panose="02040503050406030204" pitchFamily="18" charset="0"/>
              </a:rPr>
              <a:t>better ordering</a:t>
            </a:r>
            <a:r>
              <a:rPr lang="en-US" dirty="0" smtClean="0">
                <a:solidFill>
                  <a:schemeClr val="tx1">
                    <a:lumMod val="75000"/>
                    <a:lumOff val="25000"/>
                  </a:schemeClr>
                </a:solidFill>
                <a:latin typeface="Cambria" panose="02040503050406030204" pitchFamily="18" charset="0"/>
              </a:rPr>
              <a:t> and </a:t>
            </a:r>
            <a:r>
              <a:rPr lang="en-US" b="1" dirty="0" smtClean="0">
                <a:solidFill>
                  <a:schemeClr val="tx1">
                    <a:lumMod val="75000"/>
                    <a:lumOff val="25000"/>
                  </a:schemeClr>
                </a:solidFill>
                <a:latin typeface="Cambria" panose="02040503050406030204" pitchFamily="18" charset="0"/>
              </a:rPr>
              <a:t>preservation…to enact constitute, and frame such just and equal Laws, Ordinances, Acts, Constitutions, and offices </a:t>
            </a:r>
            <a:r>
              <a:rPr lang="en-US" dirty="0" smtClean="0">
                <a:solidFill>
                  <a:schemeClr val="tx1">
                    <a:lumMod val="75000"/>
                    <a:lumOff val="25000"/>
                  </a:schemeClr>
                </a:solidFill>
                <a:latin typeface="Cambria" panose="02040503050406030204" pitchFamily="18" charset="0"/>
              </a:rPr>
              <a:t>from time to time , as shall be </a:t>
            </a:r>
            <a:r>
              <a:rPr lang="en-US" b="1" dirty="0" smtClean="0">
                <a:solidFill>
                  <a:schemeClr val="tx1">
                    <a:lumMod val="75000"/>
                    <a:lumOff val="25000"/>
                  </a:schemeClr>
                </a:solidFill>
                <a:latin typeface="Cambria" panose="02040503050406030204" pitchFamily="18" charset="0"/>
              </a:rPr>
              <a:t>thought most meet and convenient for the general good of the colony</a:t>
            </a:r>
            <a:r>
              <a:rPr lang="en-US" dirty="0" smtClean="0">
                <a:solidFill>
                  <a:schemeClr val="tx1">
                    <a:lumMod val="75000"/>
                    <a:lumOff val="25000"/>
                  </a:schemeClr>
                </a:solidFill>
                <a:latin typeface="Cambria" panose="02040503050406030204" pitchFamily="18" charset="0"/>
              </a:rPr>
              <a:t>…”</a:t>
            </a:r>
            <a:endParaRPr lang="en-US" dirty="0">
              <a:solidFill>
                <a:schemeClr val="tx1">
                  <a:lumMod val="75000"/>
                  <a:lumOff val="25000"/>
                </a:schemeClr>
              </a:solidFill>
              <a:latin typeface="Cambria" panose="02040503050406030204" pitchFamily="18" charset="0"/>
            </a:endParaRPr>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1390174"/>
            <a:ext cx="2776537" cy="20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019800" y="3452336"/>
            <a:ext cx="2776537" cy="738664"/>
          </a:xfrm>
          <a:prstGeom prst="rect">
            <a:avLst/>
          </a:prstGeom>
          <a:noFill/>
        </p:spPr>
        <p:txBody>
          <a:bodyPr wrap="square" rtlCol="0">
            <a:spAutoFit/>
          </a:bodyPr>
          <a:lstStyle/>
          <a:p>
            <a:pPr algn="ctr"/>
            <a:r>
              <a:rPr lang="en-US" sz="800" dirty="0"/>
              <a:t>Image </a:t>
            </a:r>
            <a:r>
              <a:rPr lang="en-US" sz="800" dirty="0" smtClean="0"/>
              <a:t>from </a:t>
            </a:r>
            <a:r>
              <a:rPr lang="en-US" sz="800" dirty="0" smtClean="0">
                <a:hlinkClick r:id="rId5"/>
              </a:rPr>
              <a:t>http</a:t>
            </a:r>
            <a:r>
              <a:rPr lang="en-US" sz="800" dirty="0">
                <a:hlinkClick r:id="rId5"/>
              </a:rPr>
              <a:t>://</a:t>
            </a:r>
            <a:r>
              <a:rPr lang="en-US" sz="800" dirty="0" smtClean="0">
                <a:hlinkClick r:id="rId5"/>
              </a:rPr>
              <a:t>www.historyplace.com/unitedstates/revolution/revgfx/may-compact.jpg</a:t>
            </a:r>
            <a:endParaRPr lang="en-US" sz="800" dirty="0" smtClean="0"/>
          </a:p>
          <a:p>
            <a:endParaRPr lang="en-US" dirty="0"/>
          </a:p>
        </p:txBody>
      </p:sp>
    </p:spTree>
    <p:extLst>
      <p:ext uri="{BB962C8B-B14F-4D97-AF65-F5344CB8AC3E}">
        <p14:creationId xmlns:p14="http://schemas.microsoft.com/office/powerpoint/2010/main" val="46756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28" y="76200"/>
            <a:ext cx="7024744" cy="1143000"/>
          </a:xfrm>
        </p:spPr>
        <p:txBody>
          <a:bodyPr/>
          <a:lstStyle/>
          <a:p>
            <a:r>
              <a:rPr lang="en-US" b="1" dirty="0" smtClean="0"/>
              <a:t>Mayflower Compact</a:t>
            </a:r>
            <a:endParaRPr lang="en-US" b="1" dirty="0"/>
          </a:p>
        </p:txBody>
      </p:sp>
      <p:grpSp>
        <p:nvGrpSpPr>
          <p:cNvPr id="7" name="Group 6"/>
          <p:cNvGrpSpPr/>
          <p:nvPr/>
        </p:nvGrpSpPr>
        <p:grpSpPr>
          <a:xfrm>
            <a:off x="457201" y="1173404"/>
            <a:ext cx="8229600" cy="1493596"/>
            <a:chOff x="2285845" y="786067"/>
            <a:chExt cx="3886200" cy="2556560"/>
          </a:xfrm>
        </p:grpSpPr>
        <p:sp>
          <p:nvSpPr>
            <p:cNvPr id="5" name="Cloud Callout 4"/>
            <p:cNvSpPr/>
            <p:nvPr/>
          </p:nvSpPr>
          <p:spPr>
            <a:xfrm>
              <a:off x="2285845" y="786067"/>
              <a:ext cx="3886200" cy="2556560"/>
            </a:xfrm>
            <a:prstGeom prst="cloudCallout">
              <a:avLst>
                <a:gd name="adj1" fmla="val -4500"/>
                <a:gd name="adj2" fmla="val -62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34768" y="1012050"/>
              <a:ext cx="3200400" cy="1422402"/>
            </a:xfrm>
            <a:prstGeom prst="rect">
              <a:avLst/>
            </a:prstGeom>
            <a:noFill/>
          </p:spPr>
          <p:txBody>
            <a:bodyPr wrap="square" rtlCol="0">
              <a:spAutoFit/>
            </a:bodyPr>
            <a:lstStyle/>
            <a:p>
              <a:pPr algn="ctr"/>
              <a:r>
                <a:rPr lang="en-US" sz="2400" b="1" dirty="0" smtClean="0">
                  <a:solidFill>
                    <a:schemeClr val="bg1"/>
                  </a:solidFill>
                </a:rPr>
                <a:t>This document served as an example of </a:t>
              </a:r>
              <a:r>
                <a:rPr lang="en-US" sz="2400" b="1" i="1" dirty="0" smtClean="0">
                  <a:solidFill>
                    <a:schemeClr val="accent3"/>
                  </a:solidFill>
                </a:rPr>
                <a:t>self -government </a:t>
              </a:r>
              <a:r>
                <a:rPr lang="en-US" sz="2400" b="1" dirty="0" smtClean="0">
                  <a:solidFill>
                    <a:schemeClr val="bg1"/>
                  </a:solidFill>
                </a:rPr>
                <a:t>and John Locke’s </a:t>
              </a:r>
              <a:r>
                <a:rPr lang="en-US" sz="2400" b="1" i="1" dirty="0" smtClean="0">
                  <a:solidFill>
                    <a:schemeClr val="accent3"/>
                  </a:solidFill>
                </a:rPr>
                <a:t>social contract</a:t>
              </a:r>
              <a:r>
                <a:rPr lang="en-US" sz="2400" b="1" dirty="0" smtClean="0">
                  <a:solidFill>
                    <a:schemeClr val="bg1"/>
                  </a:solidFill>
                </a:rPr>
                <a:t>. </a:t>
              </a:r>
              <a:endParaRPr lang="en-US" sz="2400" b="1" dirty="0">
                <a:solidFill>
                  <a:schemeClr val="bg1"/>
                </a:solidFill>
              </a:endParaRPr>
            </a:p>
          </p:txBody>
        </p:sp>
      </p:grpSp>
      <p:sp>
        <p:nvSpPr>
          <p:cNvPr id="8" name="TextBox 7"/>
          <p:cNvSpPr txBox="1"/>
          <p:nvPr/>
        </p:nvSpPr>
        <p:spPr>
          <a:xfrm>
            <a:off x="1066800" y="2785408"/>
            <a:ext cx="3657600" cy="1938992"/>
          </a:xfrm>
          <a:prstGeom prst="rect">
            <a:avLst/>
          </a:prstGeom>
          <a:noFill/>
        </p:spPr>
        <p:txBody>
          <a:bodyPr wrap="square" rtlCol="0">
            <a:spAutoFit/>
          </a:bodyPr>
          <a:lstStyle/>
          <a:p>
            <a:pPr algn="ctr"/>
            <a:r>
              <a:rPr lang="en-US" sz="2000" b="1" dirty="0" smtClean="0"/>
              <a:t>Why would the colonists want to create a document establishing self government?</a:t>
            </a:r>
          </a:p>
          <a:p>
            <a:endParaRPr lang="en-US" sz="2000" b="1" dirty="0"/>
          </a:p>
          <a:p>
            <a:endParaRPr lang="en-US" sz="2000" b="1" dirty="0" smtClean="0"/>
          </a:p>
        </p:txBody>
      </p:sp>
      <p:sp>
        <p:nvSpPr>
          <p:cNvPr id="10" name="TextBox 9"/>
          <p:cNvSpPr txBox="1"/>
          <p:nvPr/>
        </p:nvSpPr>
        <p:spPr>
          <a:xfrm>
            <a:off x="-76200" y="4001630"/>
            <a:ext cx="3733800" cy="1323439"/>
          </a:xfrm>
          <a:prstGeom prst="rect">
            <a:avLst/>
          </a:prstGeom>
          <a:noFill/>
        </p:spPr>
        <p:txBody>
          <a:bodyPr wrap="square" rtlCol="0">
            <a:spAutoFit/>
          </a:bodyPr>
          <a:lstStyle/>
          <a:p>
            <a:pPr algn="ctr"/>
            <a:r>
              <a:rPr lang="en-US" sz="2000" b="1" dirty="0"/>
              <a:t>Why would government be necessary according to the Mayflower Compact? </a:t>
            </a:r>
          </a:p>
          <a:p>
            <a:pPr algn="ctr"/>
            <a:endParaRPr lang="en-US" sz="2000" b="1" dirty="0"/>
          </a:p>
        </p:txBody>
      </p:sp>
      <p:grpSp>
        <p:nvGrpSpPr>
          <p:cNvPr id="4" name="Group 3"/>
          <p:cNvGrpSpPr/>
          <p:nvPr/>
        </p:nvGrpSpPr>
        <p:grpSpPr>
          <a:xfrm>
            <a:off x="3810000" y="2133600"/>
            <a:ext cx="5181600" cy="4391026"/>
            <a:chOff x="3810000" y="2133600"/>
            <a:chExt cx="5181600" cy="4391026"/>
          </a:xfrm>
        </p:grpSpPr>
        <p:pic>
          <p:nvPicPr>
            <p:cNvPr id="2050" name="Picture 2" descr="http://content.mycutegraphics.com/graphics/thanksgiving/mayflower-thanksgiv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133600"/>
              <a:ext cx="5181600" cy="43910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20406280">
              <a:off x="4991099" y="3776203"/>
              <a:ext cx="1143000" cy="523220"/>
            </a:xfrm>
            <a:prstGeom prst="rect">
              <a:avLst/>
            </a:prstGeom>
            <a:noFill/>
          </p:spPr>
          <p:txBody>
            <a:bodyPr wrap="square" rtlCol="0">
              <a:spAutoFit/>
            </a:bodyPr>
            <a:lstStyle/>
            <a:p>
              <a:pPr algn="ctr"/>
              <a:r>
                <a:rPr lang="en-US" sz="2800" b="1" dirty="0" smtClean="0"/>
                <a:t>SELF </a:t>
              </a:r>
              <a:endParaRPr lang="en-US" sz="2800" b="1" dirty="0"/>
            </a:p>
          </p:txBody>
        </p:sp>
        <p:sp>
          <p:nvSpPr>
            <p:cNvPr id="13" name="TextBox 12"/>
            <p:cNvSpPr txBox="1"/>
            <p:nvPr/>
          </p:nvSpPr>
          <p:spPr>
            <a:xfrm rot="20607706">
              <a:off x="6268581" y="3393787"/>
              <a:ext cx="1777440" cy="400110"/>
            </a:xfrm>
            <a:prstGeom prst="rect">
              <a:avLst/>
            </a:prstGeom>
            <a:noFill/>
          </p:spPr>
          <p:txBody>
            <a:bodyPr wrap="square" rtlCol="0">
              <a:spAutoFit/>
            </a:bodyPr>
            <a:lstStyle/>
            <a:p>
              <a:r>
                <a:rPr lang="en-US" sz="2000" b="1" dirty="0" smtClean="0"/>
                <a:t>GOVERNMENT </a:t>
              </a:r>
              <a:endParaRPr lang="en-US" sz="2000" b="1" dirty="0"/>
            </a:p>
          </p:txBody>
        </p:sp>
      </p:grpSp>
      <p:sp>
        <p:nvSpPr>
          <p:cNvPr id="14" name="TextBox 13"/>
          <p:cNvSpPr txBox="1"/>
          <p:nvPr/>
        </p:nvSpPr>
        <p:spPr>
          <a:xfrm>
            <a:off x="4114800" y="5029200"/>
            <a:ext cx="4572000" cy="954107"/>
          </a:xfrm>
          <a:prstGeom prst="rect">
            <a:avLst/>
          </a:prstGeom>
          <a:noFill/>
        </p:spPr>
        <p:txBody>
          <a:bodyPr wrap="square" rtlCol="0">
            <a:spAutoFit/>
          </a:bodyPr>
          <a:lstStyle/>
          <a:p>
            <a:pPr algn="ctr"/>
            <a:r>
              <a:rPr lang="en-US" sz="2800" b="1" dirty="0" smtClean="0">
                <a:solidFill>
                  <a:schemeClr val="bg1"/>
                </a:solidFill>
              </a:rPr>
              <a:t>“…For our better ordering and preservation…” </a:t>
            </a:r>
            <a:endParaRPr lang="en-US" sz="2800" b="1" dirty="0">
              <a:solidFill>
                <a:schemeClr val="bg1"/>
              </a:solidFill>
            </a:endParaRPr>
          </a:p>
        </p:txBody>
      </p:sp>
    </p:spTree>
    <p:extLst>
      <p:ext uri="{BB962C8B-B14F-4D97-AF65-F5344CB8AC3E}">
        <p14:creationId xmlns:p14="http://schemas.microsoft.com/office/powerpoint/2010/main" val="146381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2" presetClass="entr" presetSubtype="2"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500" fill="hold"/>
                                        <p:tgtEl>
                                          <p:spTgt spid="4"/>
                                        </p:tgtEl>
                                        <p:attrNameLst>
                                          <p:attrName>ppt_x</p:attrName>
                                        </p:attrNameLst>
                                      </p:cBhvr>
                                      <p:tavLst>
                                        <p:tav tm="0">
                                          <p:val>
                                            <p:strVal val="1+#ppt_w/2"/>
                                          </p:val>
                                        </p:tav>
                                        <p:tav tm="100000">
                                          <p:val>
                                            <p:strVal val="#ppt_x"/>
                                          </p:val>
                                        </p:tav>
                                      </p:tavLst>
                                    </p:anim>
                                    <p:anim calcmode="lin" valueType="num">
                                      <p:cBhvr additive="base">
                                        <p:cTn id="13" dur="1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Documents and Settings\flrea\Local Settings\Temporary Internet Files\Content.IE5\FH0Z1Q3L\MP90040489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127" t="11077" r="29422" b="13308"/>
          <a:stretch/>
        </p:blipFill>
        <p:spPr bwMode="auto">
          <a:xfrm>
            <a:off x="2819398" y="381000"/>
            <a:ext cx="6324602" cy="554300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Documents and Settings\flrea\Local Settings\Temporary Internet Files\Content.IE5\1MQK6FTF\MC90014984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2" y="3581399"/>
            <a:ext cx="3886200" cy="29811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0755208">
            <a:off x="3790240" y="1263398"/>
            <a:ext cx="2971800" cy="830997"/>
          </a:xfrm>
          <a:prstGeom prst="rect">
            <a:avLst/>
          </a:prstGeom>
          <a:noFill/>
        </p:spPr>
        <p:txBody>
          <a:bodyPr wrap="square" rtlCol="0">
            <a:spAutoFit/>
          </a:bodyPr>
          <a:lstStyle/>
          <a:p>
            <a:pPr algn="ctr"/>
            <a:r>
              <a:rPr lang="en-US" sz="2400" b="1" dirty="0" smtClean="0"/>
              <a:t>Inspiration for the Nation</a:t>
            </a:r>
            <a:endParaRPr lang="en-US" sz="2400" b="1" dirty="0"/>
          </a:p>
        </p:txBody>
      </p:sp>
      <p:sp>
        <p:nvSpPr>
          <p:cNvPr id="6" name="TextBox 5"/>
          <p:cNvSpPr txBox="1"/>
          <p:nvPr/>
        </p:nvSpPr>
        <p:spPr>
          <a:xfrm rot="20509877">
            <a:off x="4912468" y="2421483"/>
            <a:ext cx="2511343" cy="1754326"/>
          </a:xfrm>
          <a:prstGeom prst="rect">
            <a:avLst/>
          </a:prstGeom>
          <a:noFill/>
        </p:spPr>
        <p:txBody>
          <a:bodyPr wrap="square" rtlCol="0">
            <a:spAutoFit/>
          </a:bodyPr>
          <a:lstStyle/>
          <a:p>
            <a:pPr algn="ctr"/>
            <a:r>
              <a:rPr lang="en-US" b="1" dirty="0" smtClean="0"/>
              <a:t>Limited Government</a:t>
            </a:r>
          </a:p>
          <a:p>
            <a:pPr algn="ctr"/>
            <a:r>
              <a:rPr lang="en-US" b="1" dirty="0" smtClean="0"/>
              <a:t>Rule of Law + Rights</a:t>
            </a:r>
          </a:p>
          <a:p>
            <a:pPr algn="ctr"/>
            <a:endParaRPr lang="en-US" b="1" dirty="0" smtClean="0"/>
          </a:p>
          <a:p>
            <a:pPr algn="ctr"/>
            <a:r>
              <a:rPr lang="en-US" b="1" dirty="0" smtClean="0"/>
              <a:t>Self-government</a:t>
            </a:r>
          </a:p>
          <a:p>
            <a:pPr algn="ctr"/>
            <a:r>
              <a:rPr lang="en-US" b="1" dirty="0" smtClean="0"/>
              <a:t>Social contract  </a:t>
            </a:r>
          </a:p>
          <a:p>
            <a:pPr algn="ctr"/>
            <a:endParaRPr lang="en-US" b="1" dirty="0"/>
          </a:p>
        </p:txBody>
      </p:sp>
      <p:sp>
        <p:nvSpPr>
          <p:cNvPr id="7" name="TextBox 6"/>
          <p:cNvSpPr txBox="1"/>
          <p:nvPr/>
        </p:nvSpPr>
        <p:spPr>
          <a:xfrm>
            <a:off x="508782" y="995065"/>
            <a:ext cx="2310616" cy="461665"/>
          </a:xfrm>
          <a:prstGeom prst="rect">
            <a:avLst/>
          </a:prstGeom>
          <a:noFill/>
        </p:spPr>
        <p:txBody>
          <a:bodyPr wrap="square" rtlCol="0">
            <a:spAutoFit/>
          </a:bodyPr>
          <a:lstStyle/>
          <a:p>
            <a:pPr algn="ctr"/>
            <a:r>
              <a:rPr lang="en-US" sz="2400" b="1" dirty="0" smtClean="0"/>
              <a:t>Magna </a:t>
            </a:r>
            <a:r>
              <a:rPr lang="en-US" sz="2400" b="1" dirty="0" err="1" smtClean="0"/>
              <a:t>Carta</a:t>
            </a:r>
            <a:endParaRPr lang="en-US" sz="2400" b="1" dirty="0"/>
          </a:p>
        </p:txBody>
      </p:sp>
      <p:sp>
        <p:nvSpPr>
          <p:cNvPr id="8" name="Left Brace 7"/>
          <p:cNvSpPr/>
          <p:nvPr/>
        </p:nvSpPr>
        <p:spPr>
          <a:xfrm rot="-1080000">
            <a:off x="4833252" y="2655160"/>
            <a:ext cx="280182" cy="74887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a:endCxn id="8" idx="1"/>
          </p:cNvCxnSpPr>
          <p:nvPr/>
        </p:nvCxnSpPr>
        <p:spPr>
          <a:xfrm>
            <a:off x="2644968" y="1371600"/>
            <a:ext cx="2195141" cy="17012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rot="-1080000">
            <a:off x="5145477" y="3453964"/>
            <a:ext cx="280182" cy="748875"/>
          </a:xfrm>
          <a:prstGeom prst="leftBrace">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p:nvPr/>
        </p:nvCxnSpPr>
        <p:spPr>
          <a:xfrm>
            <a:off x="2451882" y="2544881"/>
            <a:ext cx="2729718" cy="1341319"/>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2362" y="2226155"/>
            <a:ext cx="2310616" cy="830997"/>
          </a:xfrm>
          <a:prstGeom prst="rect">
            <a:avLst/>
          </a:prstGeom>
          <a:noFill/>
        </p:spPr>
        <p:txBody>
          <a:bodyPr wrap="square" rtlCol="0">
            <a:spAutoFit/>
          </a:bodyPr>
          <a:lstStyle/>
          <a:p>
            <a:pPr algn="ctr"/>
            <a:r>
              <a:rPr lang="en-US" sz="2400" b="1" dirty="0" smtClean="0"/>
              <a:t>Mayflower Compact</a:t>
            </a:r>
            <a:endParaRPr lang="en-US" sz="2400" b="1" dirty="0"/>
          </a:p>
        </p:txBody>
      </p:sp>
    </p:spTree>
    <p:extLst>
      <p:ext uri="{BB962C8B-B14F-4D97-AF65-F5344CB8AC3E}">
        <p14:creationId xmlns:p14="http://schemas.microsoft.com/office/powerpoint/2010/main" val="413630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500"/>
                                        <p:tgtEl>
                                          <p:spTgt spid="6">
                                            <p:txEl>
                                              <p:pRg st="3" end="3"/>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fade">
                                      <p:cBhvr>
                                        <p:cTn id="3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4" grpId="0" animBg="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024744" cy="1143000"/>
          </a:xfrm>
        </p:spPr>
        <p:txBody>
          <a:bodyPr/>
          <a:lstStyle/>
          <a:p>
            <a:r>
              <a:rPr lang="en-US" b="1" dirty="0" smtClean="0"/>
              <a:t>English Bill of Rights </a:t>
            </a:r>
            <a:endParaRPr lang="en-US" b="1" dirty="0"/>
          </a:p>
        </p:txBody>
      </p:sp>
      <p:sp>
        <p:nvSpPr>
          <p:cNvPr id="3" name="Content Placeholder 2"/>
          <p:cNvSpPr>
            <a:spLocks noGrp="1"/>
          </p:cNvSpPr>
          <p:nvPr>
            <p:ph idx="1"/>
          </p:nvPr>
        </p:nvSpPr>
        <p:spPr>
          <a:xfrm>
            <a:off x="541020" y="1752600"/>
            <a:ext cx="8153400" cy="2362200"/>
          </a:xfrm>
        </p:spPr>
        <p:txBody>
          <a:bodyPr>
            <a:normAutofit fontScale="85000" lnSpcReduction="20000"/>
          </a:bodyPr>
          <a:lstStyle/>
          <a:p>
            <a:r>
              <a:rPr lang="en-US" dirty="0" smtClean="0"/>
              <a:t>Written in 1689 in England</a:t>
            </a:r>
          </a:p>
          <a:p>
            <a:r>
              <a:rPr lang="en-US" dirty="0" smtClean="0"/>
              <a:t>Authored by members of Parliament (the legislative branch, or the branch that makes laws)</a:t>
            </a:r>
          </a:p>
          <a:p>
            <a:r>
              <a:rPr lang="en-US" dirty="0" smtClean="0"/>
              <a:t>This government document established a limited monarchy (king) and gave more power to Parliament. </a:t>
            </a:r>
          </a:p>
        </p:txBody>
      </p:sp>
      <p:sp>
        <p:nvSpPr>
          <p:cNvPr id="4" name="Cloud Callout 3"/>
          <p:cNvSpPr/>
          <p:nvPr/>
        </p:nvSpPr>
        <p:spPr>
          <a:xfrm>
            <a:off x="554875" y="4043801"/>
            <a:ext cx="3415145" cy="2821126"/>
          </a:xfrm>
          <a:prstGeom prst="cloudCallout">
            <a:avLst>
              <a:gd name="adj1" fmla="val -58485"/>
              <a:gd name="adj2" fmla="val -480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Callout 4"/>
          <p:cNvSpPr/>
          <p:nvPr/>
        </p:nvSpPr>
        <p:spPr>
          <a:xfrm>
            <a:off x="3970020" y="3891401"/>
            <a:ext cx="4831080" cy="2350025"/>
          </a:xfrm>
          <a:prstGeom prst="cloudCallout">
            <a:avLst>
              <a:gd name="adj1" fmla="val 37839"/>
              <a:gd name="adj2" fmla="val -8406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17220" y="4348601"/>
            <a:ext cx="2895600" cy="2031325"/>
          </a:xfrm>
          <a:prstGeom prst="rect">
            <a:avLst/>
          </a:prstGeom>
        </p:spPr>
        <p:txBody>
          <a:bodyPr wrap="square">
            <a:spAutoFit/>
          </a:bodyPr>
          <a:lstStyle/>
          <a:p>
            <a:pPr marL="320040" lvl="1" indent="0" algn="ctr">
              <a:buNone/>
            </a:pPr>
            <a:r>
              <a:rPr lang="en-US" b="1" i="1" dirty="0" smtClean="0">
                <a:solidFill>
                  <a:schemeClr val="tx1"/>
                </a:solidFill>
              </a:rPr>
              <a:t>That excessive bail ought not to be required, nor excessive fines imposed; nor cruel and unusual punishments inflicted.</a:t>
            </a:r>
            <a:endParaRPr lang="en-US" b="1" i="1" dirty="0">
              <a:solidFill>
                <a:schemeClr val="tx1"/>
              </a:solidFill>
            </a:endParaRPr>
          </a:p>
        </p:txBody>
      </p:sp>
      <p:sp>
        <p:nvSpPr>
          <p:cNvPr id="7" name="TextBox 6"/>
          <p:cNvSpPr txBox="1"/>
          <p:nvPr/>
        </p:nvSpPr>
        <p:spPr>
          <a:xfrm>
            <a:off x="4244340" y="4348601"/>
            <a:ext cx="4450080" cy="1754326"/>
          </a:xfrm>
          <a:prstGeom prst="rect">
            <a:avLst/>
          </a:prstGeom>
          <a:noFill/>
        </p:spPr>
        <p:txBody>
          <a:bodyPr wrap="square" rtlCol="0">
            <a:spAutoFit/>
          </a:bodyPr>
          <a:lstStyle/>
          <a:p>
            <a:pPr marL="0" lvl="1" algn="ctr"/>
            <a:r>
              <a:rPr lang="en-US" b="1" i="1" dirty="0" smtClean="0">
                <a:solidFill>
                  <a:schemeClr val="tx1"/>
                </a:solidFill>
              </a:rPr>
              <a:t>“That the freedom of speech, and debates or proceedings in parliament, ought not to be impeached or questioned in any court or place out of parliament.”</a:t>
            </a:r>
          </a:p>
          <a:p>
            <a:pPr algn="ctr"/>
            <a:endParaRPr lang="en-US" dirty="0"/>
          </a:p>
        </p:txBody>
      </p:sp>
    </p:spTree>
    <p:extLst>
      <p:ext uri="{BB962C8B-B14F-4D97-AF65-F5344CB8AC3E}">
        <p14:creationId xmlns:p14="http://schemas.microsoft.com/office/powerpoint/2010/main" val="257799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1+#ppt_w/2"/>
                                          </p:val>
                                        </p:tav>
                                        <p:tav tm="100000">
                                          <p:val>
                                            <p:strVal val="#ppt_x"/>
                                          </p:val>
                                        </p:tav>
                                      </p:tavLst>
                                    </p:anim>
                                    <p:anim calcmode="lin" valueType="num">
                                      <p:cBhvr additive="base">
                                        <p:cTn id="3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024744" cy="1143000"/>
          </a:xfrm>
        </p:spPr>
        <p:txBody>
          <a:bodyPr/>
          <a:lstStyle/>
          <a:p>
            <a:r>
              <a:rPr lang="en-US" b="1" dirty="0"/>
              <a:t>English Bill of Rights </a:t>
            </a:r>
            <a:endParaRPr lang="en-US" dirty="0"/>
          </a:p>
        </p:txBody>
      </p:sp>
      <p:sp>
        <p:nvSpPr>
          <p:cNvPr id="3" name="Content Placeholder 2"/>
          <p:cNvSpPr>
            <a:spLocks noGrp="1"/>
          </p:cNvSpPr>
          <p:nvPr>
            <p:ph idx="1"/>
          </p:nvPr>
        </p:nvSpPr>
        <p:spPr>
          <a:xfrm>
            <a:off x="-152400" y="1676400"/>
            <a:ext cx="5600700" cy="3508977"/>
          </a:xfrm>
        </p:spPr>
        <p:txBody>
          <a:bodyPr>
            <a:normAutofit fontScale="92500" lnSpcReduction="10000"/>
          </a:bodyPr>
          <a:lstStyle/>
          <a:p>
            <a:pPr lvl="1"/>
            <a:r>
              <a:rPr lang="en-US" sz="2400" dirty="0"/>
              <a:t>The monarchy was not allowed to:</a:t>
            </a:r>
          </a:p>
          <a:p>
            <a:pPr lvl="2"/>
            <a:r>
              <a:rPr lang="en-US" sz="2000" dirty="0"/>
              <a:t>Collect taxes without consent of Parliament </a:t>
            </a:r>
          </a:p>
          <a:p>
            <a:pPr lvl="2"/>
            <a:r>
              <a:rPr lang="en-US" sz="2000" dirty="0"/>
              <a:t>Interfere with the right to free speech and debate in Parliament</a:t>
            </a:r>
          </a:p>
          <a:p>
            <a:pPr lvl="2"/>
            <a:r>
              <a:rPr lang="en-US" sz="2000" dirty="0"/>
              <a:t>Maintain an army in peace time </a:t>
            </a:r>
          </a:p>
          <a:p>
            <a:pPr lvl="2"/>
            <a:r>
              <a:rPr lang="en-US" sz="2000" dirty="0"/>
              <a:t>Require excessive bail or cruel punishments for those accused or convicted of crimes</a:t>
            </a:r>
          </a:p>
          <a:p>
            <a:pPr lvl="2"/>
            <a:r>
              <a:rPr lang="en-US" sz="2000" dirty="0"/>
              <a:t>Declare laws made by Parliament should not be obeyed</a:t>
            </a:r>
          </a:p>
          <a:p>
            <a:endParaRPr lang="en-US" sz="2800" dirty="0"/>
          </a:p>
        </p:txBody>
      </p:sp>
      <p:sp>
        <p:nvSpPr>
          <p:cNvPr id="9" name="Cloud Callout 8"/>
          <p:cNvSpPr/>
          <p:nvPr/>
        </p:nvSpPr>
        <p:spPr>
          <a:xfrm>
            <a:off x="1905000" y="4648200"/>
            <a:ext cx="6934200" cy="1752600"/>
          </a:xfrm>
          <a:prstGeom prst="cloudCallout">
            <a:avLst>
              <a:gd name="adj1" fmla="val 46017"/>
              <a:gd name="adj2" fmla="val -92283"/>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09800" y="5061347"/>
            <a:ext cx="6477000" cy="1231106"/>
          </a:xfrm>
          <a:prstGeom prst="rect">
            <a:avLst/>
          </a:prstGeom>
          <a:noFill/>
        </p:spPr>
        <p:txBody>
          <a:bodyPr wrap="square" rtlCol="0">
            <a:spAutoFit/>
          </a:bodyPr>
          <a:lstStyle/>
          <a:p>
            <a:pPr algn="ctr"/>
            <a:r>
              <a:rPr lang="en-US" sz="2800" b="1" dirty="0" smtClean="0">
                <a:solidFill>
                  <a:schemeClr val="bg1"/>
                </a:solidFill>
              </a:rPr>
              <a:t>Here we have another example of  </a:t>
            </a:r>
            <a:r>
              <a:rPr lang="en-US" sz="2800" b="1" i="1" dirty="0" smtClean="0">
                <a:solidFill>
                  <a:schemeClr val="accent1"/>
                </a:solidFill>
              </a:rPr>
              <a:t>limited government</a:t>
            </a:r>
            <a:r>
              <a:rPr lang="en-US" sz="2800" b="1" i="1" dirty="0" smtClean="0">
                <a:solidFill>
                  <a:schemeClr val="accent3"/>
                </a:solidFill>
              </a:rPr>
              <a:t>. </a:t>
            </a:r>
            <a:endParaRPr lang="en-US" sz="2800" b="1" dirty="0" smtClean="0">
              <a:solidFill>
                <a:schemeClr val="accent3"/>
              </a:solidFill>
            </a:endParaRPr>
          </a:p>
          <a:p>
            <a:endParaRPr lang="en-US" b="1" dirty="0">
              <a:solidFill>
                <a:schemeClr val="bg1"/>
              </a:solidFill>
            </a:endParaRPr>
          </a:p>
        </p:txBody>
      </p:sp>
      <p:sp>
        <p:nvSpPr>
          <p:cNvPr id="11" name="Cloud Callout 10"/>
          <p:cNvSpPr/>
          <p:nvPr/>
        </p:nvSpPr>
        <p:spPr>
          <a:xfrm>
            <a:off x="381000" y="6019800"/>
            <a:ext cx="5410200" cy="756136"/>
          </a:xfrm>
          <a:prstGeom prst="cloudCallout">
            <a:avLst>
              <a:gd name="adj1" fmla="val 19414"/>
              <a:gd name="adj2" fmla="val -106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9050" y="6205862"/>
            <a:ext cx="5673437" cy="400110"/>
          </a:xfrm>
          <a:prstGeom prst="rect">
            <a:avLst/>
          </a:prstGeom>
          <a:noFill/>
        </p:spPr>
        <p:txBody>
          <a:bodyPr wrap="square" rtlCol="0">
            <a:spAutoFit/>
          </a:bodyPr>
          <a:lstStyle/>
          <a:p>
            <a:pPr algn="ctr"/>
            <a:r>
              <a:rPr lang="en-US" sz="2000" b="1" dirty="0" smtClean="0">
                <a:solidFill>
                  <a:schemeClr val="bg1"/>
                </a:solidFill>
              </a:rPr>
              <a:t>Specifically, a limited monarchy</a:t>
            </a:r>
            <a:endParaRPr lang="en-US" sz="1400" b="1" dirty="0">
              <a:solidFill>
                <a:schemeClr val="bg1"/>
              </a:solidFill>
            </a:endParaRPr>
          </a:p>
        </p:txBody>
      </p:sp>
      <p:pic>
        <p:nvPicPr>
          <p:cNvPr id="3076" name="Picture 4" descr="http://i870.photobucket.com/albums/ab270/mlutzcv/Period%209%20Cartoons/VocabCartoons02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8300" y="1828800"/>
            <a:ext cx="313428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05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right)">
                                      <p:cBhvr>
                                        <p:cTn id="37" dur="500"/>
                                        <p:tgtEl>
                                          <p:spTgt spid="10"/>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righ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1000"/>
                                        <p:tgtEl>
                                          <p:spTgt spid="12"/>
                                        </p:tgtEl>
                                      </p:cBhvr>
                                    </p:animEffect>
                                    <p:anim calcmode="lin" valueType="num">
                                      <p:cBhvr>
                                        <p:cTn id="51" dur="1000" fill="hold"/>
                                        <p:tgtEl>
                                          <p:spTgt spid="12"/>
                                        </p:tgtEl>
                                        <p:attrNameLst>
                                          <p:attrName>ppt_x</p:attrName>
                                        </p:attrNameLst>
                                      </p:cBhvr>
                                      <p:tavLst>
                                        <p:tav tm="0">
                                          <p:val>
                                            <p:strVal val="#ppt_x"/>
                                          </p:val>
                                        </p:tav>
                                        <p:tav tm="100000">
                                          <p:val>
                                            <p:strVal val="#ppt_x"/>
                                          </p:val>
                                        </p:tav>
                                      </p:tavLst>
                                    </p:anim>
                                    <p:anim calcmode="lin" valueType="num">
                                      <p:cBhvr>
                                        <p:cTn id="5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37" y="381000"/>
            <a:ext cx="7719510" cy="1143000"/>
          </a:xfrm>
        </p:spPr>
        <p:txBody>
          <a:bodyPr>
            <a:normAutofit/>
          </a:bodyPr>
          <a:lstStyle/>
          <a:p>
            <a:r>
              <a:rPr lang="en-US" dirty="0" smtClean="0"/>
              <a:t>Also in the English Bill of Rights …</a:t>
            </a:r>
            <a:endParaRPr lang="en-US" dirty="0"/>
          </a:p>
        </p:txBody>
      </p:sp>
      <p:pic>
        <p:nvPicPr>
          <p:cNvPr id="4" name="Picture 2" descr="C:\Documents and Settings\flrea\Local Settings\Temporary Internet Files\Content.IE5\J53TWFJT\MC90029092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491448">
            <a:off x="2577990" y="681410"/>
            <a:ext cx="3710601" cy="36510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48456" y="2310966"/>
            <a:ext cx="3352800" cy="523220"/>
          </a:xfrm>
          <a:prstGeom prst="rect">
            <a:avLst/>
          </a:prstGeom>
          <a:solidFill>
            <a:srgbClr val="F9BB1F"/>
          </a:solidFill>
        </p:spPr>
        <p:txBody>
          <a:bodyPr wrap="square" rtlCol="0">
            <a:spAutoFit/>
          </a:bodyPr>
          <a:lstStyle/>
          <a:p>
            <a:pPr algn="ctr"/>
            <a:r>
              <a:rPr lang="en-US" sz="2800" b="1" dirty="0" smtClean="0"/>
              <a:t>RULE OF LAW </a:t>
            </a:r>
            <a:endParaRPr lang="en-US" sz="2800" b="1" dirty="0"/>
          </a:p>
        </p:txBody>
      </p:sp>
      <p:sp>
        <p:nvSpPr>
          <p:cNvPr id="9" name="Title 1"/>
          <p:cNvSpPr txBox="1">
            <a:spLocks/>
          </p:cNvSpPr>
          <p:nvPr/>
        </p:nvSpPr>
        <p:spPr>
          <a:xfrm>
            <a:off x="685800" y="4953000"/>
            <a:ext cx="7719510" cy="114300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The English Bill of Rights included limits on the power of the king. </a:t>
            </a:r>
            <a:endParaRPr lang="en-US" dirty="0"/>
          </a:p>
        </p:txBody>
      </p:sp>
      <p:pic>
        <p:nvPicPr>
          <p:cNvPr id="10" name="Picture 5" descr="C:\Documents and Settings\flrea\Local Settings\Temporary Internet Files\Content.IE5\ERK1T08N\MP90041182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9438" y="3095653"/>
            <a:ext cx="2504406" cy="17034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Documents and Settings\flrea\Local Settings\Temporary Internet Files\Content.IE5\53OAU1L4\MP900407479[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579" y="3116405"/>
            <a:ext cx="1108517" cy="16619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C:\Documents and Settings\flrea\Local Settings\Temporary Internet Files\Content.IE5\L83GLD2Q\MC900231078[2].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34807" y="3135460"/>
            <a:ext cx="2031888" cy="15519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C:\Documents and Settings\flrea\Local Settings\Temporary Internet Files\Content.IE5\7BHSJT2H\MP900341641[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08689" y="3095653"/>
            <a:ext cx="1329571" cy="16459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C:\Documents and Settings\flrea\Local Settings\Temporary Internet Files\Content.IE5\6QWJWNTB\MC90013669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3813" y="3179693"/>
            <a:ext cx="2030994" cy="15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36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Documents and Settings\flrea\Local Settings\Temporary Internet Files\Content.IE5\FH0Z1Q3L\MP90040489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127" t="11077" r="29422" b="13308"/>
          <a:stretch/>
        </p:blipFill>
        <p:spPr bwMode="auto">
          <a:xfrm>
            <a:off x="2743200" y="404648"/>
            <a:ext cx="6172202" cy="554300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Documents and Settings\flrea\Local Settings\Temporary Internet Files\Content.IE5\1MQK6FTF\MC90014984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21" y="3635650"/>
            <a:ext cx="3530464" cy="27082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0755208">
            <a:off x="3790240" y="1263398"/>
            <a:ext cx="2971800" cy="830997"/>
          </a:xfrm>
          <a:prstGeom prst="rect">
            <a:avLst/>
          </a:prstGeom>
          <a:noFill/>
        </p:spPr>
        <p:txBody>
          <a:bodyPr wrap="square" rtlCol="0">
            <a:spAutoFit/>
          </a:bodyPr>
          <a:lstStyle/>
          <a:p>
            <a:pPr algn="ctr"/>
            <a:r>
              <a:rPr lang="en-US" sz="2400" b="1" dirty="0" smtClean="0"/>
              <a:t>Inspiration for the Nation</a:t>
            </a:r>
            <a:endParaRPr lang="en-US" sz="2400" b="1" dirty="0"/>
          </a:p>
        </p:txBody>
      </p:sp>
      <p:sp>
        <p:nvSpPr>
          <p:cNvPr id="6" name="TextBox 5"/>
          <p:cNvSpPr txBox="1"/>
          <p:nvPr/>
        </p:nvSpPr>
        <p:spPr>
          <a:xfrm rot="20467656">
            <a:off x="4843530" y="1849940"/>
            <a:ext cx="2511343" cy="2585323"/>
          </a:xfrm>
          <a:prstGeom prst="rect">
            <a:avLst/>
          </a:prstGeom>
          <a:noFill/>
        </p:spPr>
        <p:txBody>
          <a:bodyPr wrap="square" rtlCol="0">
            <a:spAutoFit/>
          </a:bodyPr>
          <a:lstStyle/>
          <a:p>
            <a:r>
              <a:rPr lang="en-US" b="1" dirty="0" smtClean="0"/>
              <a:t>Limited Government</a:t>
            </a:r>
          </a:p>
          <a:p>
            <a:r>
              <a:rPr lang="en-US" b="1" dirty="0" smtClean="0"/>
              <a:t>Rule of Law + Rights</a:t>
            </a:r>
          </a:p>
          <a:p>
            <a:pPr algn="ctr"/>
            <a:endParaRPr lang="en-US" b="1" dirty="0" smtClean="0"/>
          </a:p>
          <a:p>
            <a:pPr algn="ctr"/>
            <a:r>
              <a:rPr lang="en-US" b="1" dirty="0" smtClean="0"/>
              <a:t>Self-government</a:t>
            </a:r>
            <a:endParaRPr lang="en-US" b="1" dirty="0"/>
          </a:p>
          <a:p>
            <a:pPr algn="ctr"/>
            <a:r>
              <a:rPr lang="en-US" b="1" dirty="0" smtClean="0"/>
              <a:t>Social contract  </a:t>
            </a:r>
          </a:p>
          <a:p>
            <a:endParaRPr lang="en-US" b="1" dirty="0" smtClean="0"/>
          </a:p>
          <a:p>
            <a:r>
              <a:rPr lang="en-US" b="1" dirty="0" smtClean="0"/>
              <a:t>   Limited Government</a:t>
            </a:r>
          </a:p>
          <a:p>
            <a:r>
              <a:rPr lang="en-US" b="1" dirty="0"/>
              <a:t> </a:t>
            </a:r>
            <a:r>
              <a:rPr lang="en-US" b="1" dirty="0" smtClean="0"/>
              <a:t>       Rule of Law + Rights</a:t>
            </a:r>
          </a:p>
          <a:p>
            <a:endParaRPr lang="en-US" b="1" dirty="0"/>
          </a:p>
        </p:txBody>
      </p:sp>
      <p:sp>
        <p:nvSpPr>
          <p:cNvPr id="7" name="TextBox 6"/>
          <p:cNvSpPr txBox="1"/>
          <p:nvPr/>
        </p:nvSpPr>
        <p:spPr>
          <a:xfrm>
            <a:off x="508782" y="533400"/>
            <a:ext cx="2310616" cy="461665"/>
          </a:xfrm>
          <a:prstGeom prst="rect">
            <a:avLst/>
          </a:prstGeom>
          <a:noFill/>
        </p:spPr>
        <p:txBody>
          <a:bodyPr wrap="square" rtlCol="0">
            <a:spAutoFit/>
          </a:bodyPr>
          <a:lstStyle/>
          <a:p>
            <a:pPr algn="ctr"/>
            <a:r>
              <a:rPr lang="en-US" sz="2400" b="1" dirty="0" smtClean="0"/>
              <a:t>Magna </a:t>
            </a:r>
            <a:r>
              <a:rPr lang="en-US" sz="2400" b="1" dirty="0" err="1" smtClean="0"/>
              <a:t>Carta</a:t>
            </a:r>
            <a:endParaRPr lang="en-US" sz="2400" b="1" dirty="0"/>
          </a:p>
        </p:txBody>
      </p:sp>
      <p:sp>
        <p:nvSpPr>
          <p:cNvPr id="8" name="Left Brace 7"/>
          <p:cNvSpPr/>
          <p:nvPr/>
        </p:nvSpPr>
        <p:spPr>
          <a:xfrm rot="-1080000">
            <a:off x="4504791" y="2368836"/>
            <a:ext cx="210617" cy="58473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a:endCxn id="8" idx="1"/>
          </p:cNvCxnSpPr>
          <p:nvPr/>
        </p:nvCxnSpPr>
        <p:spPr>
          <a:xfrm>
            <a:off x="2451882" y="1071265"/>
            <a:ext cx="2058063" cy="16224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1184" y="2639255"/>
            <a:ext cx="2310616" cy="830997"/>
          </a:xfrm>
          <a:prstGeom prst="rect">
            <a:avLst/>
          </a:prstGeom>
          <a:noFill/>
        </p:spPr>
        <p:txBody>
          <a:bodyPr wrap="square" rtlCol="0">
            <a:spAutoFit/>
          </a:bodyPr>
          <a:lstStyle/>
          <a:p>
            <a:pPr algn="ctr"/>
            <a:r>
              <a:rPr lang="en-US" sz="2400" b="1" dirty="0" smtClean="0"/>
              <a:t>English Bill of Rights </a:t>
            </a:r>
            <a:endParaRPr lang="en-US" sz="2400" b="1" dirty="0"/>
          </a:p>
        </p:txBody>
      </p:sp>
      <p:sp>
        <p:nvSpPr>
          <p:cNvPr id="11" name="Left Brace 10"/>
          <p:cNvSpPr/>
          <p:nvPr/>
        </p:nvSpPr>
        <p:spPr>
          <a:xfrm rot="-1080000">
            <a:off x="5114863" y="3786124"/>
            <a:ext cx="437430" cy="623699"/>
          </a:xfrm>
          <a:prstGeom prst="leftBrace">
            <a:avLst/>
          </a:prstGeom>
          <a:noFill/>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endCxn id="11" idx="1"/>
          </p:cNvCxnSpPr>
          <p:nvPr/>
        </p:nvCxnSpPr>
        <p:spPr>
          <a:xfrm>
            <a:off x="2451882" y="3142601"/>
            <a:ext cx="2673686" cy="102296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rot="-1080000">
            <a:off x="5021166" y="2959960"/>
            <a:ext cx="280182" cy="748875"/>
          </a:xfrm>
          <a:prstGeom prst="leftBrace">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Connector 15"/>
          <p:cNvCxnSpPr>
            <a:endCxn id="15" idx="1"/>
          </p:cNvCxnSpPr>
          <p:nvPr/>
        </p:nvCxnSpPr>
        <p:spPr>
          <a:xfrm>
            <a:off x="2298836" y="2160390"/>
            <a:ext cx="2729187" cy="1217298"/>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6916" y="1649869"/>
            <a:ext cx="2310616" cy="830997"/>
          </a:xfrm>
          <a:prstGeom prst="rect">
            <a:avLst/>
          </a:prstGeom>
          <a:noFill/>
        </p:spPr>
        <p:txBody>
          <a:bodyPr wrap="square" rtlCol="0">
            <a:spAutoFit/>
          </a:bodyPr>
          <a:lstStyle/>
          <a:p>
            <a:pPr algn="ctr"/>
            <a:r>
              <a:rPr lang="en-US" sz="2400" b="1" dirty="0" smtClean="0"/>
              <a:t>Mayflower Compact</a:t>
            </a:r>
            <a:endParaRPr lang="en-US" sz="2400" b="1" dirty="0"/>
          </a:p>
        </p:txBody>
      </p:sp>
    </p:spTree>
    <p:extLst>
      <p:ext uri="{BB962C8B-B14F-4D97-AF65-F5344CB8AC3E}">
        <p14:creationId xmlns:p14="http://schemas.microsoft.com/office/powerpoint/2010/main" val="219841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500"/>
                                        <p:tgtEl>
                                          <p:spTgt spid="6">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500"/>
                                        <p:tgtEl>
                                          <p:spTgt spid="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Effect transition="in" filter="fade">
                                      <p:cBhvr>
                                        <p:cTn id="50" dur="500"/>
                                        <p:tgtEl>
                                          <p:spTgt spid="6">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animEffect transition="in" filter="fade">
                                      <p:cBhvr>
                                        <p:cTn id="5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P spid="11" grpId="0" animBg="1"/>
      <p:bldP spid="15"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024744" cy="1143000"/>
          </a:xfrm>
        </p:spPr>
        <p:txBody>
          <a:bodyPr/>
          <a:lstStyle/>
          <a:p>
            <a:r>
              <a:rPr lang="en-US" dirty="0" smtClean="0"/>
              <a:t>“Common Sense” </a:t>
            </a:r>
            <a:endParaRPr lang="en-US" dirty="0"/>
          </a:p>
        </p:txBody>
      </p:sp>
      <p:sp>
        <p:nvSpPr>
          <p:cNvPr id="3" name="Content Placeholder 2"/>
          <p:cNvSpPr>
            <a:spLocks noGrp="1"/>
          </p:cNvSpPr>
          <p:nvPr>
            <p:ph idx="1"/>
          </p:nvPr>
        </p:nvSpPr>
        <p:spPr>
          <a:xfrm>
            <a:off x="304800" y="1752600"/>
            <a:ext cx="5638800" cy="3962400"/>
          </a:xfrm>
        </p:spPr>
        <p:txBody>
          <a:bodyPr>
            <a:noAutofit/>
          </a:bodyPr>
          <a:lstStyle/>
          <a:p>
            <a:r>
              <a:rPr lang="en-US" sz="2200" dirty="0" smtClean="0"/>
              <a:t>A pamphlet written by Thomas Paine</a:t>
            </a:r>
          </a:p>
          <a:p>
            <a:r>
              <a:rPr lang="en-US" sz="2200" dirty="0" smtClean="0"/>
              <a:t>Published in 1776 in the American colonies</a:t>
            </a:r>
          </a:p>
          <a:p>
            <a:r>
              <a:rPr lang="en-US" sz="2200" dirty="0" smtClean="0"/>
              <a:t>Challenged </a:t>
            </a:r>
            <a:r>
              <a:rPr lang="en-US" sz="2200" dirty="0"/>
              <a:t>the authority of the British government and the royal monarchy. </a:t>
            </a:r>
            <a:endParaRPr lang="en-US" sz="2200" dirty="0" smtClean="0"/>
          </a:p>
          <a:p>
            <a:r>
              <a:rPr lang="en-US" sz="2200" dirty="0" smtClean="0"/>
              <a:t>First </a:t>
            </a:r>
            <a:r>
              <a:rPr lang="en-US" sz="2200" dirty="0"/>
              <a:t>work to openly ask for independence from Great Britain</a:t>
            </a:r>
            <a:r>
              <a:rPr lang="en-US" sz="2200" dirty="0" smtClean="0"/>
              <a:t>.</a:t>
            </a:r>
          </a:p>
          <a:p>
            <a:r>
              <a:rPr lang="en-US" sz="2200" dirty="0" smtClean="0"/>
              <a:t>Discussed the purpose of government and the need for independence from Great Britain.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6290" y="2232181"/>
            <a:ext cx="252412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36290" y="5632606"/>
            <a:ext cx="2524125" cy="338554"/>
          </a:xfrm>
          <a:prstGeom prst="rect">
            <a:avLst/>
          </a:prstGeom>
          <a:noFill/>
        </p:spPr>
        <p:txBody>
          <a:bodyPr wrap="square" rtlCol="0">
            <a:spAutoFit/>
          </a:bodyPr>
          <a:lstStyle/>
          <a:p>
            <a:pPr algn="ctr"/>
            <a:r>
              <a:rPr lang="en-US" sz="800" dirty="0"/>
              <a:t>Oil painting by </a:t>
            </a:r>
            <a:r>
              <a:rPr lang="en-US" sz="800" dirty="0" err="1"/>
              <a:t>Auguste</a:t>
            </a:r>
            <a:r>
              <a:rPr lang="en-US" sz="800" dirty="0"/>
              <a:t> </a:t>
            </a:r>
            <a:r>
              <a:rPr lang="en-US" sz="800" dirty="0" err="1"/>
              <a:t>Millière</a:t>
            </a:r>
            <a:r>
              <a:rPr lang="en-US" sz="800" dirty="0"/>
              <a:t> (1880) from http://en.wikipedia.org/wiki/Thomas_Paine</a:t>
            </a:r>
          </a:p>
        </p:txBody>
      </p:sp>
      <p:sp>
        <p:nvSpPr>
          <p:cNvPr id="4" name="Rectangular Callout 3"/>
          <p:cNvSpPr/>
          <p:nvPr/>
        </p:nvSpPr>
        <p:spPr>
          <a:xfrm>
            <a:off x="1143000" y="5632606"/>
            <a:ext cx="5236190" cy="822247"/>
          </a:xfrm>
          <a:prstGeom prst="wedgeRectCallout">
            <a:avLst>
              <a:gd name="adj1" fmla="val 57762"/>
              <a:gd name="adj2" fmla="val -2167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Because these things were COMMON SENSE! </a:t>
            </a:r>
            <a:endParaRPr lang="en-US" sz="2400" b="1" dirty="0">
              <a:latin typeface="Cambria" panose="02040503050406030204" pitchFamily="18" charset="0"/>
            </a:endParaRPr>
          </a:p>
        </p:txBody>
      </p:sp>
    </p:spTree>
    <p:extLst>
      <p:ext uri="{BB962C8B-B14F-4D97-AF65-F5344CB8AC3E}">
        <p14:creationId xmlns:p14="http://schemas.microsoft.com/office/powerpoint/2010/main" val="23358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5" presetClass="emph" presetSubtype="0" nodeType="clickEffect">
                                  <p:stCondLst>
                                    <p:cond delay="0"/>
                                  </p:stCondLst>
                                  <p:iterate type="lt">
                                    <p:tmAbs val="25"/>
                                  </p:iterate>
                                  <p:childTnLst>
                                    <p:set>
                                      <p:cBhvr override="childStyle">
                                        <p:cTn id="31" dur="indefinite"/>
                                        <p:tgtEl>
                                          <p:spTgt spid="3">
                                            <p:txEl>
                                              <p:pRg st="4" end="4"/>
                                            </p:txEl>
                                          </p:spTgt>
                                        </p:tgtEl>
                                        <p:attrNameLst>
                                          <p:attrName>style.fontWeight</p:attrName>
                                        </p:attrNameLst>
                                      </p:cBhvr>
                                      <p:to>
                                        <p:strVal val="bold"/>
                                      </p:to>
                                    </p:set>
                                  </p:childTnLst>
                                </p:cTn>
                              </p:par>
                              <p:par>
                                <p:cTn id="32" presetID="47"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609600" y="1427018"/>
            <a:ext cx="8305800" cy="5029200"/>
          </a:xfrm>
          <a:prstGeom prst="cloudCallout">
            <a:avLst>
              <a:gd name="adj1" fmla="val -50568"/>
              <a:gd name="adj2" fmla="val 5266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64845" y="284018"/>
            <a:ext cx="4442910" cy="1143000"/>
          </a:xfrm>
        </p:spPr>
        <p:txBody>
          <a:bodyPr/>
          <a:lstStyle/>
          <a:p>
            <a:r>
              <a:rPr lang="en-US" dirty="0" smtClean="0"/>
              <a:t>Common Sense </a:t>
            </a:r>
            <a:endParaRPr lang="en-US" dirty="0"/>
          </a:p>
        </p:txBody>
      </p:sp>
      <p:sp>
        <p:nvSpPr>
          <p:cNvPr id="4" name="TextBox 3"/>
          <p:cNvSpPr txBox="1"/>
          <p:nvPr/>
        </p:nvSpPr>
        <p:spPr>
          <a:xfrm>
            <a:off x="1752600" y="2029691"/>
            <a:ext cx="5867400" cy="3785652"/>
          </a:xfrm>
          <a:prstGeom prst="rect">
            <a:avLst/>
          </a:prstGeom>
          <a:noFill/>
        </p:spPr>
        <p:txBody>
          <a:bodyPr wrap="square" rtlCol="0">
            <a:spAutoFit/>
          </a:bodyPr>
          <a:lstStyle/>
          <a:p>
            <a:pPr algn="ctr"/>
            <a:r>
              <a:rPr lang="en-US" sz="2400" dirty="0"/>
              <a:t>Society in every state is a blessing, but </a:t>
            </a:r>
            <a:r>
              <a:rPr lang="en-US" sz="2400" b="1" dirty="0"/>
              <a:t>Government</a:t>
            </a:r>
            <a:r>
              <a:rPr lang="en-US" sz="2400" dirty="0"/>
              <a:t>, even in its best state, </a:t>
            </a:r>
            <a:r>
              <a:rPr lang="en-US" sz="2400" b="1" dirty="0"/>
              <a:t>is but a necessary evil</a:t>
            </a:r>
            <a:r>
              <a:rPr lang="en-US" sz="2400" dirty="0"/>
              <a:t>…Wherefore, </a:t>
            </a:r>
            <a:r>
              <a:rPr lang="en-US" sz="2400" b="1" dirty="0"/>
              <a:t>security being the true design and end of government</a:t>
            </a:r>
            <a:r>
              <a:rPr lang="en-US" sz="2400" dirty="0"/>
              <a:t>, it unanswerably follows that whatever form thereof appears most likely to ensure it to us, </a:t>
            </a:r>
            <a:r>
              <a:rPr lang="en-US" sz="2400" b="1" dirty="0"/>
              <a:t>with the least expense and greatest benefit</a:t>
            </a:r>
            <a:r>
              <a:rPr lang="en-US" sz="2400" dirty="0"/>
              <a:t>, is preferable to all others.</a:t>
            </a:r>
          </a:p>
          <a:p>
            <a:pPr algn="ctr"/>
            <a:endParaRPr lang="en-US" sz="2400" dirty="0"/>
          </a:p>
        </p:txBody>
      </p:sp>
    </p:spTree>
    <p:extLst>
      <p:ext uri="{BB962C8B-B14F-4D97-AF65-F5344CB8AC3E}">
        <p14:creationId xmlns:p14="http://schemas.microsoft.com/office/powerpoint/2010/main" val="352164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normAutofit/>
          </a:bodyPr>
          <a:lstStyle/>
          <a:p>
            <a:r>
              <a:rPr lang="en-US" dirty="0" smtClean="0"/>
              <a:t>Bell Ringer</a:t>
            </a:r>
            <a:endParaRPr lang="en-US" dirty="0"/>
          </a:p>
        </p:txBody>
      </p:sp>
      <p:sp>
        <p:nvSpPr>
          <p:cNvPr id="3" name="Content Placeholder 2"/>
          <p:cNvSpPr>
            <a:spLocks noGrp="1"/>
          </p:cNvSpPr>
          <p:nvPr>
            <p:ph idx="1"/>
          </p:nvPr>
        </p:nvSpPr>
        <p:spPr>
          <a:xfrm>
            <a:off x="381000" y="1828800"/>
            <a:ext cx="8229600" cy="4267200"/>
          </a:xfrm>
        </p:spPr>
        <p:txBody>
          <a:bodyPr>
            <a:normAutofit fontScale="62500" lnSpcReduction="20000"/>
          </a:bodyPr>
          <a:lstStyle/>
          <a:p>
            <a:pPr marL="0" marR="0" indent="0">
              <a:lnSpc>
                <a:spcPct val="100000"/>
              </a:lnSpc>
              <a:spcBef>
                <a:spcPts val="0"/>
              </a:spcBef>
              <a:spcAft>
                <a:spcPts val="0"/>
              </a:spcAft>
              <a:buNone/>
            </a:pPr>
            <a:r>
              <a:rPr lang="en-US" i="1" dirty="0">
                <a:latin typeface="Arial" panose="020B0604020202020204" pitchFamily="34" charset="0"/>
                <a:ea typeface="Calibri" panose="020F0502020204030204" pitchFamily="34" charset="0"/>
                <a:cs typeface="Arial" panose="020B0604020202020204" pitchFamily="34" charset="0"/>
              </a:rPr>
              <a:t>Imagine you are on a cruise with a group of 20+ friends when all of a sudden the boat is lost in a storm. You finally spot land in the distance and the group makes its way towards it. As you get closer, you quickly realize there is no civilization on the island. Hungry and exhausted, everyone begins to argue. You all decide that rules have to be made for everyone’s protection and benefit</a:t>
            </a:r>
            <a:r>
              <a:rPr lang="en-US" dirty="0">
                <a:latin typeface="Arial" panose="020B0604020202020204" pitchFamily="34" charset="0"/>
                <a:ea typeface="Calibri" panose="020F0502020204030204" pitchFamily="34" charset="0"/>
                <a:cs typeface="Arial" panose="020B0604020202020204" pitchFamily="34" charset="0"/>
              </a:rPr>
              <a:t>.</a:t>
            </a:r>
          </a:p>
          <a:p>
            <a:pPr marL="0" marR="0" indent="0">
              <a:lnSpc>
                <a:spcPct val="107000"/>
              </a:lnSpc>
              <a:spcBef>
                <a:spcPts val="0"/>
              </a:spcBef>
              <a:spcAft>
                <a:spcPts val="800"/>
              </a:spcAft>
              <a:buNone/>
            </a:pPr>
            <a:endParaRPr lang="en-US" dirty="0">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u="sng" dirty="0" smtClean="0">
                <a:latin typeface="Arial" panose="020B0604020202020204" pitchFamily="34" charset="0"/>
                <a:ea typeface="Calibri" panose="020F0502020204030204" pitchFamily="34" charset="0"/>
                <a:cs typeface="Arial" panose="020B0604020202020204" pitchFamily="34" charset="0"/>
              </a:rPr>
              <a:t>Brainstorm about </a:t>
            </a:r>
            <a:r>
              <a:rPr lang="en-US" u="sng" dirty="0">
                <a:latin typeface="Arial" panose="020B0604020202020204" pitchFamily="34" charset="0"/>
                <a:ea typeface="Calibri" panose="020F0502020204030204" pitchFamily="34" charset="0"/>
                <a:cs typeface="Arial" panose="020B0604020202020204" pitchFamily="34" charset="0"/>
              </a:rPr>
              <a:t>what you and your friends would do.</a:t>
            </a:r>
          </a:p>
          <a:p>
            <a:pPr lvl="0">
              <a:lnSpc>
                <a:spcPct val="115000"/>
              </a:lnSpc>
              <a:spcBef>
                <a:spcPts val="0"/>
              </a:spcBef>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What rules do you think you and your friends would make? Come up with at least 3.</a:t>
            </a:r>
          </a:p>
          <a:p>
            <a:pPr lvl="0">
              <a:lnSpc>
                <a:spcPct val="115000"/>
              </a:lnSpc>
              <a:spcBef>
                <a:spcPts val="0"/>
              </a:spcBef>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Would you make these rules before or after you arrive onto the island? Why?</a:t>
            </a:r>
          </a:p>
          <a:p>
            <a:pPr lvl="0">
              <a:lnSpc>
                <a:spcPct val="115000"/>
              </a:lnSpc>
              <a:spcBef>
                <a:spcPts val="0"/>
              </a:spcBef>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Would there be a single leader or group of leaders? How would you choose them? Explain.</a:t>
            </a:r>
            <a:endParaRPr 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76022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Documents and Settings\flrea\Local Settings\Temporary Internet Files\Content.IE5\FH0Z1Q3L\MP90040489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127" t="11077" r="29422" b="13308"/>
          <a:stretch/>
        </p:blipFill>
        <p:spPr bwMode="auto">
          <a:xfrm>
            <a:off x="2057400" y="381000"/>
            <a:ext cx="7201289" cy="618153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Documents and Settings\flrea\Local Settings\Temporary Internet Files\Content.IE5\1MQK6FTF\MC90014984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2" y="4380866"/>
            <a:ext cx="2844018" cy="21816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1018667">
            <a:off x="3675356" y="1454904"/>
            <a:ext cx="2971800" cy="707886"/>
          </a:xfrm>
          <a:prstGeom prst="rect">
            <a:avLst/>
          </a:prstGeom>
          <a:noFill/>
        </p:spPr>
        <p:txBody>
          <a:bodyPr wrap="square" rtlCol="0">
            <a:spAutoFit/>
          </a:bodyPr>
          <a:lstStyle/>
          <a:p>
            <a:pPr algn="ctr"/>
            <a:r>
              <a:rPr lang="en-US" sz="2000" b="1" dirty="0" smtClean="0"/>
              <a:t>Inspiration for the Nation</a:t>
            </a:r>
            <a:endParaRPr lang="en-US" sz="2000" b="1" dirty="0"/>
          </a:p>
        </p:txBody>
      </p:sp>
      <p:sp>
        <p:nvSpPr>
          <p:cNvPr id="7" name="TextBox 6"/>
          <p:cNvSpPr txBox="1"/>
          <p:nvPr/>
        </p:nvSpPr>
        <p:spPr>
          <a:xfrm>
            <a:off x="212783" y="546538"/>
            <a:ext cx="2310616" cy="830997"/>
          </a:xfrm>
          <a:prstGeom prst="rect">
            <a:avLst/>
          </a:prstGeom>
          <a:noFill/>
        </p:spPr>
        <p:txBody>
          <a:bodyPr wrap="square" rtlCol="0">
            <a:spAutoFit/>
          </a:bodyPr>
          <a:lstStyle/>
          <a:p>
            <a:pPr algn="ctr"/>
            <a:r>
              <a:rPr lang="en-US" sz="2400" b="1" dirty="0" smtClean="0"/>
              <a:t>Magna </a:t>
            </a:r>
          </a:p>
          <a:p>
            <a:pPr algn="ctr"/>
            <a:r>
              <a:rPr lang="en-US" sz="2400" b="1" dirty="0" err="1" smtClean="0"/>
              <a:t>Carta</a:t>
            </a:r>
            <a:endParaRPr lang="en-US" sz="2400" b="1" dirty="0"/>
          </a:p>
        </p:txBody>
      </p:sp>
      <p:sp>
        <p:nvSpPr>
          <p:cNvPr id="8" name="Left Brace 7"/>
          <p:cNvSpPr/>
          <p:nvPr/>
        </p:nvSpPr>
        <p:spPr>
          <a:xfrm rot="-1080000">
            <a:off x="4504791" y="2368836"/>
            <a:ext cx="210617" cy="58473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a:endCxn id="8" idx="1"/>
          </p:cNvCxnSpPr>
          <p:nvPr/>
        </p:nvCxnSpPr>
        <p:spPr>
          <a:xfrm>
            <a:off x="1816492" y="1207603"/>
            <a:ext cx="2693453" cy="148614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8782" y="2667660"/>
            <a:ext cx="2310616" cy="830997"/>
          </a:xfrm>
          <a:prstGeom prst="rect">
            <a:avLst/>
          </a:prstGeom>
          <a:noFill/>
        </p:spPr>
        <p:txBody>
          <a:bodyPr wrap="square" rtlCol="0">
            <a:spAutoFit/>
          </a:bodyPr>
          <a:lstStyle/>
          <a:p>
            <a:pPr algn="ctr"/>
            <a:r>
              <a:rPr lang="en-US" sz="2400" b="1" dirty="0" smtClean="0"/>
              <a:t>English Bill of Rights </a:t>
            </a:r>
            <a:endParaRPr lang="en-US" sz="2400" b="1" dirty="0"/>
          </a:p>
        </p:txBody>
      </p:sp>
      <p:sp>
        <p:nvSpPr>
          <p:cNvPr id="11" name="Left Brace 10"/>
          <p:cNvSpPr/>
          <p:nvPr/>
        </p:nvSpPr>
        <p:spPr>
          <a:xfrm rot="-1080000">
            <a:off x="5184027" y="3978850"/>
            <a:ext cx="281482" cy="415146"/>
          </a:xfrm>
          <a:prstGeom prst="leftBrace">
            <a:avLst/>
          </a:prstGeom>
          <a:noFill/>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p:nvPr/>
        </p:nvCxnSpPr>
        <p:spPr>
          <a:xfrm>
            <a:off x="2514600" y="3048000"/>
            <a:ext cx="2643383" cy="115218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rot="-1080000">
            <a:off x="5097366" y="2959960"/>
            <a:ext cx="280182" cy="748875"/>
          </a:xfrm>
          <a:prstGeom prst="leftBrace">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p:nvPr/>
        </p:nvCxnSpPr>
        <p:spPr>
          <a:xfrm>
            <a:off x="2362200" y="2160390"/>
            <a:ext cx="2729187" cy="1217298"/>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6916" y="1649869"/>
            <a:ext cx="2310616" cy="830997"/>
          </a:xfrm>
          <a:prstGeom prst="rect">
            <a:avLst/>
          </a:prstGeom>
          <a:noFill/>
        </p:spPr>
        <p:txBody>
          <a:bodyPr wrap="square" rtlCol="0">
            <a:spAutoFit/>
          </a:bodyPr>
          <a:lstStyle/>
          <a:p>
            <a:pPr algn="ctr"/>
            <a:r>
              <a:rPr lang="en-US" sz="2400" b="1" dirty="0" smtClean="0"/>
              <a:t>Mayflower Compact</a:t>
            </a:r>
            <a:endParaRPr lang="en-US" sz="2400" b="1" dirty="0"/>
          </a:p>
        </p:txBody>
      </p:sp>
      <p:sp>
        <p:nvSpPr>
          <p:cNvPr id="16" name="TextBox 15"/>
          <p:cNvSpPr txBox="1"/>
          <p:nvPr/>
        </p:nvSpPr>
        <p:spPr>
          <a:xfrm rot="20467656">
            <a:off x="5045050" y="1836116"/>
            <a:ext cx="2956716" cy="3416320"/>
          </a:xfrm>
          <a:prstGeom prst="rect">
            <a:avLst/>
          </a:prstGeom>
          <a:noFill/>
        </p:spPr>
        <p:txBody>
          <a:bodyPr wrap="square" rtlCol="0">
            <a:spAutoFit/>
          </a:bodyPr>
          <a:lstStyle/>
          <a:p>
            <a:r>
              <a:rPr lang="en-US" b="1" dirty="0" smtClean="0"/>
              <a:t>Limited Government</a:t>
            </a:r>
          </a:p>
          <a:p>
            <a:r>
              <a:rPr lang="en-US" b="1" dirty="0" smtClean="0"/>
              <a:t>Rule of Law</a:t>
            </a:r>
          </a:p>
          <a:p>
            <a:pPr algn="ctr"/>
            <a:endParaRPr lang="en-US" b="1" dirty="0" smtClean="0"/>
          </a:p>
          <a:p>
            <a:pPr algn="ctr"/>
            <a:r>
              <a:rPr lang="en-US" b="1" dirty="0" smtClean="0"/>
              <a:t>Self-government</a:t>
            </a:r>
            <a:endParaRPr lang="en-US" b="1" dirty="0"/>
          </a:p>
          <a:p>
            <a:pPr algn="ctr"/>
            <a:r>
              <a:rPr lang="en-US" b="1" dirty="0" smtClean="0"/>
              <a:t>Social contract </a:t>
            </a:r>
          </a:p>
          <a:p>
            <a:endParaRPr lang="en-US" b="1" dirty="0" smtClean="0"/>
          </a:p>
          <a:p>
            <a:r>
              <a:rPr lang="en-US" b="1" dirty="0" smtClean="0"/>
              <a:t>   Limited Government</a:t>
            </a:r>
          </a:p>
          <a:p>
            <a:r>
              <a:rPr lang="en-US" b="1" dirty="0" smtClean="0"/>
              <a:t>      Rule of Law</a:t>
            </a:r>
          </a:p>
          <a:p>
            <a:endParaRPr lang="en-US" b="1" dirty="0"/>
          </a:p>
          <a:p>
            <a:r>
              <a:rPr lang="en-US" b="1" dirty="0" smtClean="0"/>
              <a:t>Self-government</a:t>
            </a:r>
          </a:p>
          <a:p>
            <a:r>
              <a:rPr lang="en-US" b="1" dirty="0" smtClean="0"/>
              <a:t>Social contract</a:t>
            </a:r>
          </a:p>
          <a:p>
            <a:endParaRPr lang="en-US" b="1" dirty="0"/>
          </a:p>
        </p:txBody>
      </p:sp>
      <p:sp>
        <p:nvSpPr>
          <p:cNvPr id="17" name="TextBox 16"/>
          <p:cNvSpPr txBox="1"/>
          <p:nvPr/>
        </p:nvSpPr>
        <p:spPr>
          <a:xfrm>
            <a:off x="775483" y="3551027"/>
            <a:ext cx="2310616" cy="830997"/>
          </a:xfrm>
          <a:prstGeom prst="rect">
            <a:avLst/>
          </a:prstGeom>
          <a:noFill/>
        </p:spPr>
        <p:txBody>
          <a:bodyPr wrap="square" rtlCol="0">
            <a:spAutoFit/>
          </a:bodyPr>
          <a:lstStyle/>
          <a:p>
            <a:pPr algn="ctr"/>
            <a:r>
              <a:rPr lang="en-US" sz="2400" b="1" dirty="0" smtClean="0"/>
              <a:t>Common Sense</a:t>
            </a:r>
            <a:endParaRPr lang="en-US" sz="2400" b="1" dirty="0"/>
          </a:p>
        </p:txBody>
      </p:sp>
      <p:sp>
        <p:nvSpPr>
          <p:cNvPr id="18" name="Left Brace 17"/>
          <p:cNvSpPr/>
          <p:nvPr/>
        </p:nvSpPr>
        <p:spPr>
          <a:xfrm rot="-1080000">
            <a:off x="5224865" y="4558502"/>
            <a:ext cx="446869" cy="843974"/>
          </a:xfrm>
          <a:prstGeom prst="leftBrace">
            <a:avLst/>
          </a:prstGeom>
          <a:noFill/>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a:endCxn id="18" idx="1"/>
          </p:cNvCxnSpPr>
          <p:nvPr/>
        </p:nvCxnSpPr>
        <p:spPr>
          <a:xfrm>
            <a:off x="2668167" y="3945518"/>
            <a:ext cx="2567634" cy="110401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50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animEffect transition="in" filter="fade">
                                      <p:cBhvr>
                                        <p:cTn id="19" dur="500"/>
                                        <p:tgtEl>
                                          <p:spTgt spid="1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xEl>
                                              <p:pRg st="3" end="3"/>
                                            </p:txEl>
                                          </p:spTgt>
                                        </p:tgtEl>
                                        <p:attrNameLst>
                                          <p:attrName>style.visibility</p:attrName>
                                        </p:attrNameLst>
                                      </p:cBhvr>
                                      <p:to>
                                        <p:strVal val="visible"/>
                                      </p:to>
                                    </p:set>
                                    <p:animEffect transition="in" filter="fade">
                                      <p:cBhvr>
                                        <p:cTn id="33" dur="500"/>
                                        <p:tgtEl>
                                          <p:spTgt spid="16">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xEl>
                                              <p:pRg st="4" end="4"/>
                                            </p:txEl>
                                          </p:spTgt>
                                        </p:tgtEl>
                                        <p:attrNameLst>
                                          <p:attrName>style.visibility</p:attrName>
                                        </p:attrNameLst>
                                      </p:cBhvr>
                                      <p:to>
                                        <p:strVal val="visible"/>
                                      </p:to>
                                    </p:set>
                                    <p:animEffect transition="in" filter="fade">
                                      <p:cBhvr>
                                        <p:cTn id="36" dur="500"/>
                                        <p:tgtEl>
                                          <p:spTgt spid="1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nodeType="withEffect">
                                  <p:stCondLst>
                                    <p:cond delay="0"/>
                                  </p:stCondLst>
                                  <p:childTnLst>
                                    <p:set>
                                      <p:cBhvr>
                                        <p:cTn id="49" dur="1" fill="hold">
                                          <p:stCondLst>
                                            <p:cond delay="0"/>
                                          </p:stCondLst>
                                        </p:cTn>
                                        <p:tgtEl>
                                          <p:spTgt spid="16">
                                            <p:txEl>
                                              <p:pRg st="6" end="6"/>
                                            </p:txEl>
                                          </p:spTgt>
                                        </p:tgtEl>
                                        <p:attrNameLst>
                                          <p:attrName>style.visibility</p:attrName>
                                        </p:attrNameLst>
                                      </p:cBhvr>
                                      <p:to>
                                        <p:strVal val="visible"/>
                                      </p:to>
                                    </p:set>
                                    <p:animEffect transition="in" filter="fade">
                                      <p:cBhvr>
                                        <p:cTn id="50" dur="500"/>
                                        <p:tgtEl>
                                          <p:spTgt spid="16">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6">
                                            <p:txEl>
                                              <p:pRg st="7" end="7"/>
                                            </p:txEl>
                                          </p:spTgt>
                                        </p:tgtEl>
                                        <p:attrNameLst>
                                          <p:attrName>style.visibility</p:attrName>
                                        </p:attrNameLst>
                                      </p:cBhvr>
                                      <p:to>
                                        <p:strVal val="visible"/>
                                      </p:to>
                                    </p:set>
                                    <p:animEffect transition="in" filter="fade">
                                      <p:cBhvr>
                                        <p:cTn id="53" dur="500"/>
                                        <p:tgtEl>
                                          <p:spTgt spid="16">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nodeType="withEffect">
                                  <p:stCondLst>
                                    <p:cond delay="0"/>
                                  </p:stCondLst>
                                  <p:childTnLst>
                                    <p:set>
                                      <p:cBhvr>
                                        <p:cTn id="66" dur="1" fill="hold">
                                          <p:stCondLst>
                                            <p:cond delay="0"/>
                                          </p:stCondLst>
                                        </p:cTn>
                                        <p:tgtEl>
                                          <p:spTgt spid="16">
                                            <p:txEl>
                                              <p:pRg st="9" end="9"/>
                                            </p:txEl>
                                          </p:spTgt>
                                        </p:tgtEl>
                                        <p:attrNameLst>
                                          <p:attrName>style.visibility</p:attrName>
                                        </p:attrNameLst>
                                      </p:cBhvr>
                                      <p:to>
                                        <p:strVal val="visible"/>
                                      </p:to>
                                    </p:set>
                                    <p:animEffect transition="in" filter="fade">
                                      <p:cBhvr>
                                        <p:cTn id="67" dur="500"/>
                                        <p:tgtEl>
                                          <p:spTgt spid="16">
                                            <p:txEl>
                                              <p:pRg st="9" end="9"/>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6">
                                            <p:txEl>
                                              <p:pRg st="10" end="10"/>
                                            </p:txEl>
                                          </p:spTgt>
                                        </p:tgtEl>
                                        <p:attrNameLst>
                                          <p:attrName>style.visibility</p:attrName>
                                        </p:attrNameLst>
                                      </p:cBhvr>
                                      <p:to>
                                        <p:strVal val="visible"/>
                                      </p:to>
                                    </p:set>
                                    <p:animEffect transition="in" filter="fade">
                                      <p:cBhvr>
                                        <p:cTn id="70" dur="500"/>
                                        <p:tgtEl>
                                          <p:spTgt spid="1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P spid="11" grpId="0" animBg="1"/>
      <p:bldP spid="13" grpId="0" animBg="1"/>
      <p:bldP spid="15" grpId="0"/>
      <p:bldP spid="17" grpId="0"/>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487" y="533400"/>
            <a:ext cx="5105400" cy="722864"/>
          </a:xfrm>
        </p:spPr>
        <p:txBody>
          <a:bodyPr>
            <a:normAutofit fontScale="90000"/>
          </a:bodyPr>
          <a:lstStyle/>
          <a:p>
            <a:r>
              <a:rPr lang="en-US" dirty="0" smtClean="0"/>
              <a:t>Document Timeline</a:t>
            </a:r>
            <a:endParaRPr lang="en-US" dirty="0"/>
          </a:p>
        </p:txBody>
      </p:sp>
      <p:cxnSp>
        <p:nvCxnSpPr>
          <p:cNvPr id="5" name="Straight Connector 4"/>
          <p:cNvCxnSpPr/>
          <p:nvPr/>
        </p:nvCxnSpPr>
        <p:spPr>
          <a:xfrm>
            <a:off x="609600" y="3678248"/>
            <a:ext cx="8001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3221048"/>
            <a:ext cx="0" cy="457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9000" y="3678248"/>
            <a:ext cx="0" cy="457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2600" y="3202291"/>
            <a:ext cx="0" cy="457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315200" y="3678248"/>
            <a:ext cx="0" cy="4572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400" y="2089428"/>
            <a:ext cx="3429000" cy="1415772"/>
          </a:xfrm>
          <a:prstGeom prst="rect">
            <a:avLst/>
          </a:prstGeom>
          <a:noFill/>
        </p:spPr>
        <p:txBody>
          <a:bodyPr wrap="square" rtlCol="0">
            <a:spAutoFit/>
          </a:bodyPr>
          <a:lstStyle/>
          <a:p>
            <a:pPr algn="ctr"/>
            <a:r>
              <a:rPr lang="en-US" b="1" dirty="0" smtClean="0"/>
              <a:t>Magna </a:t>
            </a:r>
            <a:r>
              <a:rPr lang="en-US" b="1" dirty="0" err="1" smtClean="0"/>
              <a:t>Carta</a:t>
            </a:r>
            <a:r>
              <a:rPr lang="en-US" b="1" dirty="0" smtClean="0"/>
              <a:t> </a:t>
            </a:r>
          </a:p>
          <a:p>
            <a:pPr algn="ctr"/>
            <a:r>
              <a:rPr lang="en-US" dirty="0" smtClean="0"/>
              <a:t>1215</a:t>
            </a:r>
          </a:p>
          <a:p>
            <a:pPr algn="ctr"/>
            <a:r>
              <a:rPr lang="en-US" sz="1600" dirty="0" smtClean="0"/>
              <a:t>Created the first example of a </a:t>
            </a:r>
            <a:r>
              <a:rPr lang="en-US" sz="1600" b="1" dirty="0" smtClean="0"/>
              <a:t>limited monarchy and the rule of law</a:t>
            </a:r>
            <a:r>
              <a:rPr lang="en-US" sz="1600" dirty="0" smtClean="0"/>
              <a:t>.</a:t>
            </a:r>
          </a:p>
          <a:p>
            <a:pPr algn="ctr"/>
            <a:endParaRPr lang="en-US" dirty="0"/>
          </a:p>
        </p:txBody>
      </p:sp>
      <p:sp>
        <p:nvSpPr>
          <p:cNvPr id="19" name="TextBox 18"/>
          <p:cNvSpPr txBox="1"/>
          <p:nvPr/>
        </p:nvSpPr>
        <p:spPr>
          <a:xfrm>
            <a:off x="3668444" y="1768898"/>
            <a:ext cx="4027756" cy="1708160"/>
          </a:xfrm>
          <a:prstGeom prst="rect">
            <a:avLst/>
          </a:prstGeom>
          <a:noFill/>
        </p:spPr>
        <p:txBody>
          <a:bodyPr wrap="square" rtlCol="0">
            <a:spAutoFit/>
          </a:bodyPr>
          <a:lstStyle/>
          <a:p>
            <a:pPr algn="ctr"/>
            <a:r>
              <a:rPr lang="en-US" b="1" dirty="0" smtClean="0"/>
              <a:t>English Bill of Rights </a:t>
            </a:r>
          </a:p>
          <a:p>
            <a:pPr algn="ctr"/>
            <a:r>
              <a:rPr lang="en-US" dirty="0" smtClean="0"/>
              <a:t>1689</a:t>
            </a:r>
          </a:p>
          <a:p>
            <a:pPr algn="ctr"/>
            <a:r>
              <a:rPr lang="en-US" sz="1700" dirty="0" smtClean="0"/>
              <a:t>Established  a </a:t>
            </a:r>
            <a:r>
              <a:rPr lang="en-US" sz="1700" b="1" dirty="0" smtClean="0"/>
              <a:t>limited monarchy </a:t>
            </a:r>
            <a:r>
              <a:rPr lang="en-US" sz="1700" dirty="0" smtClean="0"/>
              <a:t>and gave power to the law making body . It also reinforced the idea of Rule of Law.</a:t>
            </a:r>
          </a:p>
          <a:p>
            <a:pPr algn="ctr"/>
            <a:endParaRPr lang="en-US" dirty="0"/>
          </a:p>
        </p:txBody>
      </p:sp>
      <p:sp>
        <p:nvSpPr>
          <p:cNvPr id="20" name="TextBox 19"/>
          <p:cNvSpPr txBox="1"/>
          <p:nvPr/>
        </p:nvSpPr>
        <p:spPr>
          <a:xfrm>
            <a:off x="1828800" y="4135448"/>
            <a:ext cx="3200400" cy="1754326"/>
          </a:xfrm>
          <a:prstGeom prst="rect">
            <a:avLst/>
          </a:prstGeom>
          <a:noFill/>
        </p:spPr>
        <p:txBody>
          <a:bodyPr wrap="square" rtlCol="0">
            <a:spAutoFit/>
          </a:bodyPr>
          <a:lstStyle/>
          <a:p>
            <a:pPr algn="ctr"/>
            <a:r>
              <a:rPr lang="en-US" b="1" dirty="0" smtClean="0"/>
              <a:t>Mayflower Compact </a:t>
            </a:r>
          </a:p>
          <a:p>
            <a:pPr algn="ctr"/>
            <a:r>
              <a:rPr lang="en-US" dirty="0" smtClean="0"/>
              <a:t>1620</a:t>
            </a:r>
          </a:p>
          <a:p>
            <a:pPr algn="ctr"/>
            <a:r>
              <a:rPr lang="en-US" sz="1700" dirty="0" smtClean="0"/>
              <a:t>Provided for the idea of </a:t>
            </a:r>
            <a:r>
              <a:rPr lang="en-US" sz="1700" b="1" dirty="0" smtClean="0"/>
              <a:t>self government </a:t>
            </a:r>
            <a:r>
              <a:rPr lang="en-US" sz="1700" dirty="0" smtClean="0"/>
              <a:t>and </a:t>
            </a:r>
            <a:r>
              <a:rPr lang="en-US" sz="1700" b="1" dirty="0" smtClean="0"/>
              <a:t>social contract </a:t>
            </a:r>
            <a:r>
              <a:rPr lang="en-US" sz="1700" dirty="0" smtClean="0"/>
              <a:t>among the colonists.</a:t>
            </a:r>
          </a:p>
          <a:p>
            <a:pPr algn="ctr"/>
            <a:endParaRPr lang="en-US" dirty="0"/>
          </a:p>
        </p:txBody>
      </p:sp>
      <p:sp>
        <p:nvSpPr>
          <p:cNvPr id="3" name="TextBox 2"/>
          <p:cNvSpPr txBox="1"/>
          <p:nvPr/>
        </p:nvSpPr>
        <p:spPr>
          <a:xfrm>
            <a:off x="5715000" y="4038600"/>
            <a:ext cx="3200400" cy="2031325"/>
          </a:xfrm>
          <a:prstGeom prst="rect">
            <a:avLst/>
          </a:prstGeom>
          <a:noFill/>
        </p:spPr>
        <p:txBody>
          <a:bodyPr wrap="square" rtlCol="0">
            <a:spAutoFit/>
          </a:bodyPr>
          <a:lstStyle/>
          <a:p>
            <a:pPr algn="ctr"/>
            <a:r>
              <a:rPr lang="en-US" b="1" dirty="0" smtClean="0"/>
              <a:t>Common Sense</a:t>
            </a:r>
          </a:p>
          <a:p>
            <a:pPr algn="ctr"/>
            <a:r>
              <a:rPr lang="en-US" dirty="0" smtClean="0"/>
              <a:t>1776</a:t>
            </a:r>
          </a:p>
          <a:p>
            <a:pPr algn="ctr"/>
            <a:r>
              <a:rPr lang="en-US" sz="1700" dirty="0" smtClean="0"/>
              <a:t>Discussed the </a:t>
            </a:r>
            <a:r>
              <a:rPr lang="en-US" sz="1700" b="1" dirty="0" smtClean="0"/>
              <a:t>purpose of government </a:t>
            </a:r>
            <a:r>
              <a:rPr lang="en-US" sz="1700" dirty="0" smtClean="0"/>
              <a:t>and the need for American </a:t>
            </a:r>
            <a:r>
              <a:rPr lang="en-US" sz="1700" b="1" dirty="0" smtClean="0"/>
              <a:t>independence</a:t>
            </a:r>
            <a:r>
              <a:rPr lang="en-US" sz="1700" dirty="0" smtClean="0"/>
              <a:t> from the British crown.</a:t>
            </a:r>
          </a:p>
          <a:p>
            <a:endParaRPr lang="en-US" dirty="0"/>
          </a:p>
        </p:txBody>
      </p:sp>
    </p:spTree>
    <p:extLst>
      <p:ext uri="{BB962C8B-B14F-4D97-AF65-F5344CB8AC3E}">
        <p14:creationId xmlns:p14="http://schemas.microsoft.com/office/powerpoint/2010/main" val="59761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Effect transition="in" filter="fade">
                                      <p:cBhvr>
                                        <p:cTn id="14" dur="1000"/>
                                        <p:tgtEl>
                                          <p:spTgt spid="17">
                                            <p:txEl>
                                              <p:pRg st="1" end="1"/>
                                            </p:txEl>
                                          </p:spTgt>
                                        </p:tgtEl>
                                      </p:cBhvr>
                                    </p:animEffect>
                                    <p:anim calcmode="lin" valueType="num">
                                      <p:cBhvr>
                                        <p:cTn id="15"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1000"/>
                                        <p:tgtEl>
                                          <p:spTgt spid="17">
                                            <p:txEl>
                                              <p:pRg st="2" end="2"/>
                                            </p:txEl>
                                          </p:spTgt>
                                        </p:tgtEl>
                                      </p:cBhvr>
                                    </p:animEffect>
                                    <p:anim calcmode="lin" valueType="num">
                                      <p:cBhvr>
                                        <p:cTn id="22"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1000"/>
                                        <p:tgtEl>
                                          <p:spTgt spid="20">
                                            <p:txEl>
                                              <p:pRg st="0" end="0"/>
                                            </p:txEl>
                                          </p:spTgt>
                                        </p:tgtEl>
                                      </p:cBhvr>
                                    </p:animEffect>
                                    <p:anim calcmode="lin" valueType="num">
                                      <p:cBhvr>
                                        <p:cTn id="29"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0">
                                            <p:txEl>
                                              <p:pRg st="1" end="1"/>
                                            </p:txEl>
                                          </p:spTgt>
                                        </p:tgtEl>
                                        <p:attrNameLst>
                                          <p:attrName>style.visibility</p:attrName>
                                        </p:attrNameLst>
                                      </p:cBhvr>
                                      <p:to>
                                        <p:strVal val="visible"/>
                                      </p:to>
                                    </p:set>
                                    <p:animEffect transition="in" filter="fade">
                                      <p:cBhvr>
                                        <p:cTn id="35" dur="1000"/>
                                        <p:tgtEl>
                                          <p:spTgt spid="20">
                                            <p:txEl>
                                              <p:pRg st="1" end="1"/>
                                            </p:txEl>
                                          </p:spTgt>
                                        </p:tgtEl>
                                      </p:cBhvr>
                                    </p:animEffect>
                                    <p:anim calcmode="lin" valueType="num">
                                      <p:cBhvr>
                                        <p:cTn id="36"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20">
                                            <p:txEl>
                                              <p:pRg st="2" end="2"/>
                                            </p:txEl>
                                          </p:spTgt>
                                        </p:tgtEl>
                                        <p:attrNameLst>
                                          <p:attrName>style.visibility</p:attrName>
                                        </p:attrNameLst>
                                      </p:cBhvr>
                                      <p:to>
                                        <p:strVal val="visible"/>
                                      </p:to>
                                    </p:set>
                                    <p:animEffect transition="in" filter="fade">
                                      <p:cBhvr>
                                        <p:cTn id="42" dur="1000"/>
                                        <p:tgtEl>
                                          <p:spTgt spid="20">
                                            <p:txEl>
                                              <p:pRg st="2" end="2"/>
                                            </p:txEl>
                                          </p:spTgt>
                                        </p:tgtEl>
                                      </p:cBhvr>
                                    </p:animEffect>
                                    <p:anim calcmode="lin" valueType="num">
                                      <p:cBhvr>
                                        <p:cTn id="43" dur="1000" fill="hold"/>
                                        <p:tgtEl>
                                          <p:spTgt spid="2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2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fade">
                                      <p:cBhvr>
                                        <p:cTn id="49" dur="1000"/>
                                        <p:tgtEl>
                                          <p:spTgt spid="19">
                                            <p:txEl>
                                              <p:pRg st="0" end="0"/>
                                            </p:txEl>
                                          </p:spTgt>
                                        </p:tgtEl>
                                      </p:cBhvr>
                                    </p:animEffect>
                                    <p:anim calcmode="lin" valueType="num">
                                      <p:cBhvr>
                                        <p:cTn id="50"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9">
                                            <p:txEl>
                                              <p:pRg st="1" end="1"/>
                                            </p:txEl>
                                          </p:spTgt>
                                        </p:tgtEl>
                                        <p:attrNameLst>
                                          <p:attrName>style.visibility</p:attrName>
                                        </p:attrNameLst>
                                      </p:cBhvr>
                                      <p:to>
                                        <p:strVal val="visible"/>
                                      </p:to>
                                    </p:set>
                                    <p:animEffect transition="in" filter="fade">
                                      <p:cBhvr>
                                        <p:cTn id="56" dur="1000"/>
                                        <p:tgtEl>
                                          <p:spTgt spid="19">
                                            <p:txEl>
                                              <p:pRg st="1" end="1"/>
                                            </p:txEl>
                                          </p:spTgt>
                                        </p:tgtEl>
                                      </p:cBhvr>
                                    </p:animEffect>
                                    <p:anim calcmode="lin" valueType="num">
                                      <p:cBhvr>
                                        <p:cTn id="57"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9">
                                            <p:txEl>
                                              <p:pRg st="2" end="2"/>
                                            </p:txEl>
                                          </p:spTgt>
                                        </p:tgtEl>
                                        <p:attrNameLst>
                                          <p:attrName>style.visibility</p:attrName>
                                        </p:attrNameLst>
                                      </p:cBhvr>
                                      <p:to>
                                        <p:strVal val="visible"/>
                                      </p:to>
                                    </p:set>
                                    <p:animEffect transition="in" filter="fade">
                                      <p:cBhvr>
                                        <p:cTn id="63" dur="1000"/>
                                        <p:tgtEl>
                                          <p:spTgt spid="19">
                                            <p:txEl>
                                              <p:pRg st="2" end="2"/>
                                            </p:txEl>
                                          </p:spTgt>
                                        </p:tgtEl>
                                      </p:cBhvr>
                                    </p:animEffect>
                                    <p:anim calcmode="lin" valueType="num">
                                      <p:cBhvr>
                                        <p:cTn id="64"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3">
                                            <p:txEl>
                                              <p:pRg st="0" end="0"/>
                                            </p:txEl>
                                          </p:spTgt>
                                        </p:tgtEl>
                                        <p:attrNameLst>
                                          <p:attrName>style.visibility</p:attrName>
                                        </p:attrNameLst>
                                      </p:cBhvr>
                                      <p:to>
                                        <p:strVal val="visible"/>
                                      </p:to>
                                    </p:set>
                                    <p:animEffect transition="in" filter="fade">
                                      <p:cBhvr>
                                        <p:cTn id="70" dur="1000"/>
                                        <p:tgtEl>
                                          <p:spTgt spid="3">
                                            <p:txEl>
                                              <p:pRg st="0" end="0"/>
                                            </p:txEl>
                                          </p:spTgt>
                                        </p:tgtEl>
                                      </p:cBhvr>
                                    </p:animEffect>
                                    <p:anim calcmode="lin" valueType="num">
                                      <p:cBhvr>
                                        <p:cTn id="7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grpId="0"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animEffect transition="in" filter="fade">
                                      <p:cBhvr>
                                        <p:cTn id="77" dur="1000"/>
                                        <p:tgtEl>
                                          <p:spTgt spid="3">
                                            <p:txEl>
                                              <p:pRg st="1" end="1"/>
                                            </p:txEl>
                                          </p:spTgt>
                                        </p:tgtEl>
                                      </p:cBhvr>
                                    </p:animEffect>
                                    <p:anim calcmode="lin" valueType="num">
                                      <p:cBhvr>
                                        <p:cTn id="7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3">
                                            <p:txEl>
                                              <p:pRg st="2" end="2"/>
                                            </p:txEl>
                                          </p:spTgt>
                                        </p:tgtEl>
                                        <p:attrNameLst>
                                          <p:attrName>style.visibility</p:attrName>
                                        </p:attrNameLst>
                                      </p:cBhvr>
                                      <p:to>
                                        <p:strVal val="visible"/>
                                      </p:to>
                                    </p:set>
                                    <p:animEffect transition="in" filter="fade">
                                      <p:cBhvr>
                                        <p:cTn id="84" dur="1000"/>
                                        <p:tgtEl>
                                          <p:spTgt spid="3">
                                            <p:txEl>
                                              <p:pRg st="2" end="2"/>
                                            </p:txEl>
                                          </p:spTgt>
                                        </p:tgtEl>
                                      </p:cBhvr>
                                    </p:animEffect>
                                    <p:anim calcmode="lin" valueType="num">
                                      <p:cBhvr>
                                        <p:cTn id="8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build="p"/>
      <p:bldP spid="20" grpId="0" build="p"/>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Meme</a:t>
            </a:r>
            <a:endParaRPr lang="en-US" dirty="0"/>
          </a:p>
        </p:txBody>
      </p:sp>
      <p:pic>
        <p:nvPicPr>
          <p:cNvPr id="7" name="Picture 2" descr="https://i.imgflip.com/3adm3c.jpg">
            <a:extLst>
              <a:ext uri="{FF2B5EF4-FFF2-40B4-BE49-F238E27FC236}">
                <a16:creationId xmlns:a16="http://schemas.microsoft.com/office/drawing/2014/main" xmlns="" id="{FFBBD76C-7483-454B-99B4-395B93540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600200"/>
            <a:ext cx="4838700"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217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41166" b="29417"/>
          <a:stretch/>
        </p:blipFill>
        <p:spPr>
          <a:xfrm>
            <a:off x="2172702" y="5254387"/>
            <a:ext cx="2466474" cy="336153"/>
          </a:xfrm>
          <a:prstGeom prst="rect">
            <a:avLst/>
          </a:prstGeom>
        </p:spPr>
      </p:pic>
      <p:sp>
        <p:nvSpPr>
          <p:cNvPr id="2" name="Title 1"/>
          <p:cNvSpPr>
            <a:spLocks noGrp="1"/>
          </p:cNvSpPr>
          <p:nvPr>
            <p:ph type="title"/>
          </p:nvPr>
        </p:nvSpPr>
        <p:spPr/>
        <p:txBody>
          <a:bodyPr/>
          <a:lstStyle/>
          <a:p>
            <a:r>
              <a:rPr lang="en-US" dirty="0" smtClean="0"/>
              <a:t>Checking for Understanding</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24000"/>
            <a:ext cx="7449553" cy="3048000"/>
          </a:xfrm>
          <a:prstGeom prst="rect">
            <a:avLst/>
          </a:prstGeo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801" y="4783971"/>
            <a:ext cx="2466474" cy="1142724"/>
          </a:xfrm>
          <a:prstGeom prst="rect">
            <a:avLst/>
          </a:prstGeom>
        </p:spPr>
      </p:pic>
    </p:spTree>
    <p:extLst>
      <p:ext uri="{BB962C8B-B14F-4D97-AF65-F5344CB8AC3E}">
        <p14:creationId xmlns:p14="http://schemas.microsoft.com/office/powerpoint/2010/main" val="11666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normAutofit/>
          </a:bodyPr>
          <a:lstStyle/>
          <a:p>
            <a:r>
              <a:rPr lang="en-US" dirty="0" smtClean="0"/>
              <a:t>Inspiration for a New Nation</a:t>
            </a:r>
            <a:endParaRPr lang="en-US" dirty="0"/>
          </a:p>
        </p:txBody>
      </p:sp>
      <p:sp>
        <p:nvSpPr>
          <p:cNvPr id="3" name="Content Placeholder 2"/>
          <p:cNvSpPr>
            <a:spLocks noGrp="1"/>
          </p:cNvSpPr>
          <p:nvPr>
            <p:ph idx="1"/>
          </p:nvPr>
        </p:nvSpPr>
        <p:spPr/>
        <p:txBody>
          <a:bodyPr/>
          <a:lstStyle/>
          <a:p>
            <a:r>
              <a:rPr lang="en-US" dirty="0" smtClean="0"/>
              <a:t>Where did the colonists and the Founding Fathers get their ideas about our government? </a:t>
            </a:r>
            <a:endParaRPr lang="en-US" dirty="0"/>
          </a:p>
        </p:txBody>
      </p:sp>
      <p:pic>
        <p:nvPicPr>
          <p:cNvPr id="1026" name="Picture 2" descr="C:\Documents and Settings\flrea\Local Settings\Temporary Internet Files\Content.IE5\7BHSJT2H\MP90040489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186" t="8629" r="28388" b="13097"/>
          <a:stretch/>
        </p:blipFill>
        <p:spPr bwMode="auto">
          <a:xfrm>
            <a:off x="3962400" y="3124200"/>
            <a:ext cx="2841356" cy="328047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Documents and Settings\flrea\Local Settings\Temporary Internet Files\Content.IE5\0B6R8VTI\MC900434859[1].png"/>
          <p:cNvPicPr>
            <a:picLocks noChangeAspect="1" noChangeArrowheads="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761854" y="3804188"/>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99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allarthd.com/wp-content/uploads/2014/09/Chain-And-Padlock-Macro-Wallpaper-Backg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814" y="4015403"/>
            <a:ext cx="3653861" cy="24369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Influential Individuals </a:t>
            </a:r>
            <a:endParaRPr lang="en-US" dirty="0"/>
          </a:p>
        </p:txBody>
      </p:sp>
      <p:sp>
        <p:nvSpPr>
          <p:cNvPr id="5" name="Text Placeholder 4"/>
          <p:cNvSpPr>
            <a:spLocks noGrp="1"/>
          </p:cNvSpPr>
          <p:nvPr>
            <p:ph type="body" idx="1"/>
          </p:nvPr>
        </p:nvSpPr>
        <p:spPr/>
        <p:txBody>
          <a:bodyPr>
            <a:normAutofit/>
          </a:bodyPr>
          <a:lstStyle/>
          <a:p>
            <a:pPr algn="ctr"/>
            <a:r>
              <a:rPr lang="en-US" sz="3200" dirty="0" smtClean="0"/>
              <a:t>Locke </a:t>
            </a:r>
            <a:endParaRPr lang="en-US" sz="3200" dirty="0"/>
          </a:p>
        </p:txBody>
      </p:sp>
      <p:sp>
        <p:nvSpPr>
          <p:cNvPr id="6" name="Content Placeholder 5"/>
          <p:cNvSpPr>
            <a:spLocks noGrp="1"/>
          </p:cNvSpPr>
          <p:nvPr>
            <p:ph sz="half" idx="2"/>
          </p:nvPr>
        </p:nvSpPr>
        <p:spPr/>
        <p:txBody>
          <a:bodyPr/>
          <a:lstStyle/>
          <a:p>
            <a:r>
              <a:rPr lang="en-US" dirty="0" smtClean="0"/>
              <a:t>Natural </a:t>
            </a:r>
            <a:r>
              <a:rPr lang="en-US" b="1" dirty="0" smtClean="0">
                <a:solidFill>
                  <a:srgbClr val="0A89E0"/>
                </a:solidFill>
              </a:rPr>
              <a:t>L</a:t>
            </a:r>
            <a:r>
              <a:rPr lang="en-US" dirty="0" smtClean="0"/>
              <a:t>aw</a:t>
            </a:r>
          </a:p>
          <a:p>
            <a:endParaRPr lang="en-US" dirty="0"/>
          </a:p>
          <a:p>
            <a:endParaRPr lang="en-US" dirty="0" smtClean="0"/>
          </a:p>
          <a:p>
            <a:endParaRPr lang="en-US" dirty="0"/>
          </a:p>
          <a:p>
            <a:r>
              <a:rPr lang="en-US" dirty="0" smtClean="0"/>
              <a:t>Locke’s social contract </a:t>
            </a:r>
            <a:endParaRPr lang="en-US" dirty="0"/>
          </a:p>
        </p:txBody>
      </p:sp>
      <p:sp>
        <p:nvSpPr>
          <p:cNvPr id="7" name="Text Placeholder 6"/>
          <p:cNvSpPr>
            <a:spLocks noGrp="1"/>
          </p:cNvSpPr>
          <p:nvPr>
            <p:ph type="body" sz="quarter" idx="3"/>
          </p:nvPr>
        </p:nvSpPr>
        <p:spPr/>
        <p:txBody>
          <a:bodyPr/>
          <a:lstStyle/>
          <a:p>
            <a:pPr algn="ctr"/>
            <a:r>
              <a:rPr lang="en-US" sz="3200" dirty="0" smtClean="0"/>
              <a:t>Montesquieu </a:t>
            </a:r>
            <a:endParaRPr lang="en-US" sz="3200" dirty="0"/>
          </a:p>
        </p:txBody>
      </p:sp>
      <p:sp>
        <p:nvSpPr>
          <p:cNvPr id="8" name="Content Placeholder 7"/>
          <p:cNvSpPr>
            <a:spLocks noGrp="1"/>
          </p:cNvSpPr>
          <p:nvPr>
            <p:ph sz="quarter" idx="4"/>
          </p:nvPr>
        </p:nvSpPr>
        <p:spPr>
          <a:xfrm>
            <a:off x="4645025" y="2174875"/>
            <a:ext cx="4041775" cy="720725"/>
          </a:xfrm>
        </p:spPr>
        <p:txBody>
          <a:bodyPr/>
          <a:lstStyle/>
          <a:p>
            <a:r>
              <a:rPr lang="en-US" dirty="0" smtClean="0"/>
              <a:t>Separation of Power </a:t>
            </a:r>
            <a:endParaRPr lang="en-US" dirty="0"/>
          </a:p>
        </p:txBody>
      </p:sp>
      <p:sp>
        <p:nvSpPr>
          <p:cNvPr id="9" name="TextBox 8"/>
          <p:cNvSpPr txBox="1"/>
          <p:nvPr/>
        </p:nvSpPr>
        <p:spPr>
          <a:xfrm>
            <a:off x="2994545" y="4896119"/>
            <a:ext cx="1371600" cy="369332"/>
          </a:xfrm>
          <a:prstGeom prst="rect">
            <a:avLst/>
          </a:prstGeom>
          <a:noFill/>
        </p:spPr>
        <p:txBody>
          <a:bodyPr wrap="square" rtlCol="0">
            <a:spAutoFit/>
          </a:bodyPr>
          <a:lstStyle/>
          <a:p>
            <a:r>
              <a:rPr lang="en-US" b="1" dirty="0" smtClean="0"/>
              <a:t>The people</a:t>
            </a:r>
            <a:endParaRPr lang="en-US" b="1" dirty="0"/>
          </a:p>
        </p:txBody>
      </p:sp>
      <p:sp>
        <p:nvSpPr>
          <p:cNvPr id="11" name="TextBox 10"/>
          <p:cNvSpPr txBox="1"/>
          <p:nvPr/>
        </p:nvSpPr>
        <p:spPr>
          <a:xfrm>
            <a:off x="327546" y="4757620"/>
            <a:ext cx="1524000" cy="646331"/>
          </a:xfrm>
          <a:prstGeom prst="rect">
            <a:avLst/>
          </a:prstGeom>
          <a:noFill/>
        </p:spPr>
        <p:txBody>
          <a:bodyPr wrap="square" rtlCol="0">
            <a:spAutoFit/>
          </a:bodyPr>
          <a:lstStyle/>
          <a:p>
            <a:r>
              <a:rPr lang="en-US" b="1" dirty="0" smtClean="0"/>
              <a:t>The Government </a:t>
            </a:r>
            <a:endParaRPr lang="en-US" b="1" dirty="0"/>
          </a:p>
        </p:txBody>
      </p:sp>
      <p:sp>
        <p:nvSpPr>
          <p:cNvPr id="12" name="TextBox 11"/>
          <p:cNvSpPr txBox="1"/>
          <p:nvPr/>
        </p:nvSpPr>
        <p:spPr>
          <a:xfrm>
            <a:off x="1645691" y="5389124"/>
            <a:ext cx="1371600" cy="707886"/>
          </a:xfrm>
          <a:prstGeom prst="rect">
            <a:avLst/>
          </a:prstGeom>
          <a:noFill/>
        </p:spPr>
        <p:txBody>
          <a:bodyPr wrap="square" rtlCol="0">
            <a:spAutoFit/>
          </a:bodyPr>
          <a:lstStyle/>
          <a:p>
            <a:pPr algn="ctr"/>
            <a:r>
              <a:rPr lang="en-US" sz="2000" b="1" dirty="0" smtClean="0"/>
              <a:t>Social </a:t>
            </a:r>
          </a:p>
          <a:p>
            <a:pPr algn="ctr"/>
            <a:r>
              <a:rPr lang="en-US" sz="2000" b="1" dirty="0" smtClean="0"/>
              <a:t>Contract </a:t>
            </a:r>
            <a:endParaRPr lang="en-US" sz="2000" b="1" dirty="0"/>
          </a:p>
        </p:txBody>
      </p:sp>
      <p:sp>
        <p:nvSpPr>
          <p:cNvPr id="10" name="TextBox 9"/>
          <p:cNvSpPr txBox="1"/>
          <p:nvPr/>
        </p:nvSpPr>
        <p:spPr>
          <a:xfrm>
            <a:off x="4876800" y="1440024"/>
            <a:ext cx="2514600" cy="4508927"/>
          </a:xfrm>
          <a:prstGeom prst="rect">
            <a:avLst/>
          </a:prstGeom>
          <a:noFill/>
        </p:spPr>
        <p:txBody>
          <a:bodyPr wrap="square" rtlCol="0">
            <a:spAutoFit/>
          </a:bodyPr>
          <a:lstStyle/>
          <a:p>
            <a:r>
              <a:rPr lang="en-US" sz="28700" dirty="0" smtClean="0"/>
              <a:t>M</a:t>
            </a:r>
            <a:endParaRPr lang="en-US" sz="28700" dirty="0"/>
          </a:p>
        </p:txBody>
      </p:sp>
      <p:sp>
        <p:nvSpPr>
          <p:cNvPr id="13" name="TextBox 12"/>
          <p:cNvSpPr txBox="1"/>
          <p:nvPr/>
        </p:nvSpPr>
        <p:spPr>
          <a:xfrm rot="2886177">
            <a:off x="5022269" y="5477268"/>
            <a:ext cx="2106897" cy="523220"/>
          </a:xfrm>
          <a:prstGeom prst="rect">
            <a:avLst/>
          </a:prstGeom>
          <a:noFill/>
        </p:spPr>
        <p:txBody>
          <a:bodyPr wrap="square" rtlCol="0">
            <a:spAutoFit/>
          </a:bodyPr>
          <a:lstStyle/>
          <a:p>
            <a:r>
              <a:rPr lang="en-US" sz="2800" b="1" dirty="0" smtClean="0"/>
              <a:t>Legislative </a:t>
            </a:r>
            <a:endParaRPr lang="en-US" sz="2800" b="1" dirty="0"/>
          </a:p>
        </p:txBody>
      </p:sp>
      <p:sp>
        <p:nvSpPr>
          <p:cNvPr id="16" name="TextBox 15"/>
          <p:cNvSpPr txBox="1"/>
          <p:nvPr/>
        </p:nvSpPr>
        <p:spPr>
          <a:xfrm rot="2886177">
            <a:off x="6228761" y="5259344"/>
            <a:ext cx="1726091" cy="523220"/>
          </a:xfrm>
          <a:prstGeom prst="rect">
            <a:avLst/>
          </a:prstGeom>
          <a:noFill/>
        </p:spPr>
        <p:txBody>
          <a:bodyPr wrap="square" rtlCol="0">
            <a:spAutoFit/>
          </a:bodyPr>
          <a:lstStyle/>
          <a:p>
            <a:r>
              <a:rPr lang="en-US" sz="2800" b="1" dirty="0" smtClean="0"/>
              <a:t>Executive </a:t>
            </a:r>
            <a:endParaRPr lang="en-US" sz="2800" b="1" dirty="0"/>
          </a:p>
        </p:txBody>
      </p:sp>
      <p:sp>
        <p:nvSpPr>
          <p:cNvPr id="17" name="TextBox 16"/>
          <p:cNvSpPr txBox="1"/>
          <p:nvPr/>
        </p:nvSpPr>
        <p:spPr>
          <a:xfrm rot="2886177">
            <a:off x="7352711" y="5259344"/>
            <a:ext cx="1726091" cy="523220"/>
          </a:xfrm>
          <a:prstGeom prst="rect">
            <a:avLst/>
          </a:prstGeom>
          <a:noFill/>
        </p:spPr>
        <p:txBody>
          <a:bodyPr wrap="square" rtlCol="0">
            <a:spAutoFit/>
          </a:bodyPr>
          <a:lstStyle/>
          <a:p>
            <a:r>
              <a:rPr lang="en-US" sz="2800" b="1" dirty="0" smtClean="0"/>
              <a:t>Judicial  </a:t>
            </a:r>
            <a:endParaRPr lang="en-US" sz="2800" b="1" dirty="0"/>
          </a:p>
        </p:txBody>
      </p:sp>
      <p:sp>
        <p:nvSpPr>
          <p:cNvPr id="14" name="TextBox 13"/>
          <p:cNvSpPr txBox="1"/>
          <p:nvPr/>
        </p:nvSpPr>
        <p:spPr>
          <a:xfrm>
            <a:off x="1752600" y="2415202"/>
            <a:ext cx="535468" cy="1600201"/>
          </a:xfrm>
          <a:prstGeom prst="rect">
            <a:avLst/>
          </a:prstGeom>
          <a:noFill/>
        </p:spPr>
        <p:txBody>
          <a:bodyPr vert="wordArtVert" wrap="square" rtlCol="0">
            <a:spAutoFit/>
          </a:bodyPr>
          <a:lstStyle/>
          <a:p>
            <a:r>
              <a:rPr lang="en-US" sz="2000" b="1" dirty="0" err="1" smtClean="0">
                <a:solidFill>
                  <a:srgbClr val="0A89E0"/>
                </a:solidFill>
                <a:latin typeface="Cambria" panose="02040503050406030204" pitchFamily="18" charset="0"/>
              </a:rPr>
              <a:t>ocke</a:t>
            </a:r>
            <a:endParaRPr lang="en-US" sz="2000" b="1" dirty="0">
              <a:solidFill>
                <a:srgbClr val="0A89E0"/>
              </a:solidFill>
              <a:latin typeface="Cambria" panose="02040503050406030204" pitchFamily="18" charset="0"/>
            </a:endParaRPr>
          </a:p>
        </p:txBody>
      </p:sp>
    </p:spTree>
    <p:extLst>
      <p:ext uri="{BB962C8B-B14F-4D97-AF65-F5344CB8AC3E}">
        <p14:creationId xmlns:p14="http://schemas.microsoft.com/office/powerpoint/2010/main" val="116149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1000"/>
                                        <p:tgtEl>
                                          <p:spTgt spid="6">
                                            <p:txEl>
                                              <p:pRg st="4" end="4"/>
                                            </p:txEl>
                                          </p:spTgt>
                                        </p:tgtEl>
                                      </p:cBhvr>
                                    </p:animEffect>
                                    <p:anim calcmode="lin" valueType="num">
                                      <p:cBhvr>
                                        <p:cTn id="2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1000"/>
                                        <p:tgtEl>
                                          <p:spTgt spid="1028"/>
                                        </p:tgtEl>
                                      </p:cBhvr>
                                    </p:animEffect>
                                    <p:anim calcmode="lin" valueType="num">
                                      <p:cBhvr>
                                        <p:cTn id="27" dur="1000" fill="hold"/>
                                        <p:tgtEl>
                                          <p:spTgt spid="1028"/>
                                        </p:tgtEl>
                                        <p:attrNameLst>
                                          <p:attrName>ppt_x</p:attrName>
                                        </p:attrNameLst>
                                      </p:cBhvr>
                                      <p:tavLst>
                                        <p:tav tm="0">
                                          <p:val>
                                            <p:strVal val="#ppt_x"/>
                                          </p:val>
                                        </p:tav>
                                        <p:tav tm="100000">
                                          <p:val>
                                            <p:strVal val="#ppt_x"/>
                                          </p:val>
                                        </p:tav>
                                      </p:tavLst>
                                    </p:anim>
                                    <p:anim calcmode="lin" valueType="num">
                                      <p:cBhvr>
                                        <p:cTn id="28"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1000"/>
                                        <p:tgtEl>
                                          <p:spTgt spid="8">
                                            <p:txEl>
                                              <p:pRg st="0" end="0"/>
                                            </p:txEl>
                                          </p:spTgt>
                                        </p:tgtEl>
                                      </p:cBhvr>
                                    </p:animEffect>
                                    <p:anim calcmode="lin" valueType="num">
                                      <p:cBhvr>
                                        <p:cTn id="4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up)">
                                      <p:cBhvr>
                                        <p:cTn id="54" dur="500"/>
                                        <p:tgtEl>
                                          <p:spTgt spid="1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up)">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1" grpId="0"/>
      <p:bldP spid="12" grpId="0"/>
      <p:bldP spid="10" grpId="0"/>
      <p:bldP spid="13" grpId="0"/>
      <p:bldP spid="16" grpId="0"/>
      <p:bldP spid="17"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normAutofit/>
          </a:bodyPr>
          <a:lstStyle/>
          <a:p>
            <a:r>
              <a:rPr lang="en-US" dirty="0" smtClean="0"/>
              <a:t>Important Ideas</a:t>
            </a:r>
            <a:endParaRPr lang="en-US" dirty="0"/>
          </a:p>
        </p:txBody>
      </p:sp>
      <p:sp>
        <p:nvSpPr>
          <p:cNvPr id="3" name="Content Placeholder 2"/>
          <p:cNvSpPr>
            <a:spLocks noGrp="1"/>
          </p:cNvSpPr>
          <p:nvPr>
            <p:ph idx="1"/>
          </p:nvPr>
        </p:nvSpPr>
        <p:spPr/>
        <p:txBody>
          <a:bodyPr/>
          <a:lstStyle/>
          <a:p>
            <a:pPr marL="0" indent="0">
              <a:buNone/>
            </a:pPr>
            <a:r>
              <a:rPr lang="en-US" b="1" u="sng" dirty="0" smtClean="0"/>
              <a:t>Rule of Law</a:t>
            </a:r>
          </a:p>
          <a:p>
            <a:pPr lvl="1">
              <a:buFont typeface="Wingdings" panose="05000000000000000000" pitchFamily="2" charset="2"/>
              <a:buChar char="Ø"/>
            </a:pPr>
            <a:r>
              <a:rPr lang="en-US" altLang="en-US" dirty="0"/>
              <a:t>All people must follow the laws, </a:t>
            </a:r>
            <a:r>
              <a:rPr lang="en-US" altLang="en-US" dirty="0" smtClean="0"/>
              <a:t>and </a:t>
            </a:r>
            <a:r>
              <a:rPr lang="en-US" altLang="en-US" dirty="0"/>
              <a:t>the </a:t>
            </a:r>
            <a:r>
              <a:rPr lang="en-US" altLang="en-US" dirty="0" smtClean="0"/>
              <a:t>laws </a:t>
            </a:r>
            <a:r>
              <a:rPr lang="en-US" altLang="en-US" dirty="0"/>
              <a:t>should be enforced </a:t>
            </a:r>
            <a:r>
              <a:rPr lang="en-US" altLang="en-US" dirty="0" smtClean="0"/>
              <a:t>fairly and equally.</a:t>
            </a:r>
          </a:p>
          <a:p>
            <a:pPr lvl="1">
              <a:buFont typeface="Wingdings" panose="05000000000000000000" pitchFamily="2" charset="2"/>
              <a:buChar char="Ø"/>
            </a:pPr>
            <a:endParaRPr lang="en-US" altLang="en-US" dirty="0"/>
          </a:p>
          <a:p>
            <a:pPr marL="0" indent="0">
              <a:buNone/>
            </a:pPr>
            <a:r>
              <a:rPr lang="en-US" altLang="en-US" b="1" u="sng" dirty="0" smtClean="0"/>
              <a:t>Self-Government</a:t>
            </a:r>
            <a:endParaRPr lang="en-US" altLang="en-US" b="1" u="sng" dirty="0"/>
          </a:p>
          <a:p>
            <a:pPr lvl="1">
              <a:buFont typeface="Wingdings" panose="05000000000000000000" pitchFamily="2" charset="2"/>
              <a:buChar char="Ø"/>
            </a:pPr>
            <a:r>
              <a:rPr lang="en-US" altLang="en-US" dirty="0"/>
              <a:t>People can make decisions on how their government should work.</a:t>
            </a:r>
          </a:p>
          <a:p>
            <a:pPr lvl="1">
              <a:buFont typeface="Wingdings" panose="05000000000000000000" pitchFamily="2" charset="2"/>
              <a:buChar char="Ø"/>
            </a:pPr>
            <a:endParaRPr lang="en-US" altLang="en-US" dirty="0"/>
          </a:p>
          <a:p>
            <a:endParaRPr lang="en-US" dirty="0"/>
          </a:p>
        </p:txBody>
      </p:sp>
    </p:spTree>
    <p:extLst>
      <p:ext uri="{BB962C8B-B14F-4D97-AF65-F5344CB8AC3E}">
        <p14:creationId xmlns:p14="http://schemas.microsoft.com/office/powerpoint/2010/main" val="3137192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normAutofit/>
          </a:bodyPr>
          <a:lstStyle/>
          <a:p>
            <a:r>
              <a:rPr lang="en-US" dirty="0" smtClean="0"/>
              <a:t>Important Ideas</a:t>
            </a:r>
            <a:endParaRPr lang="en-US" dirty="0"/>
          </a:p>
        </p:txBody>
      </p:sp>
      <p:sp>
        <p:nvSpPr>
          <p:cNvPr id="3" name="Content Placeholder 2"/>
          <p:cNvSpPr>
            <a:spLocks noGrp="1"/>
          </p:cNvSpPr>
          <p:nvPr>
            <p:ph idx="1"/>
          </p:nvPr>
        </p:nvSpPr>
        <p:spPr>
          <a:xfrm>
            <a:off x="381000" y="1752600"/>
            <a:ext cx="8229600" cy="4800600"/>
          </a:xfrm>
        </p:spPr>
        <p:txBody>
          <a:bodyPr>
            <a:normAutofit fontScale="92500" lnSpcReduction="20000"/>
          </a:bodyPr>
          <a:lstStyle/>
          <a:p>
            <a:pPr marL="0" indent="0">
              <a:buNone/>
            </a:pPr>
            <a:r>
              <a:rPr lang="en-US" b="1" u="sng" dirty="0" smtClean="0"/>
              <a:t>Limited Government</a:t>
            </a:r>
          </a:p>
          <a:p>
            <a:pPr lvl="1">
              <a:buFont typeface="Wingdings" panose="05000000000000000000" pitchFamily="2" charset="2"/>
              <a:buChar char="Ø"/>
            </a:pPr>
            <a:r>
              <a:rPr lang="en-US" altLang="en-US" dirty="0"/>
              <a:t>A government that has been limited in power by a constitution, or written agreement.</a:t>
            </a:r>
          </a:p>
          <a:p>
            <a:pPr lvl="1">
              <a:buFont typeface="Wingdings" panose="05000000000000000000" pitchFamily="2" charset="2"/>
              <a:buChar char="Ø"/>
            </a:pPr>
            <a:endParaRPr lang="en-US" altLang="en-US" dirty="0"/>
          </a:p>
          <a:p>
            <a:pPr marL="0" indent="0">
              <a:buNone/>
            </a:pPr>
            <a:r>
              <a:rPr lang="en-US" altLang="en-US" b="1" u="sng" dirty="0" smtClean="0"/>
              <a:t>Rights</a:t>
            </a:r>
            <a:endParaRPr lang="en-US" altLang="en-US" b="1" u="sng" dirty="0"/>
          </a:p>
          <a:p>
            <a:pPr lvl="1">
              <a:buFont typeface="Wingdings" panose="05000000000000000000" pitchFamily="2" charset="2"/>
              <a:buChar char="Ø"/>
            </a:pPr>
            <a:r>
              <a:rPr lang="en-US" altLang="en-US" dirty="0" smtClean="0"/>
              <a:t>Guarantees or protections for our freedoms</a:t>
            </a:r>
          </a:p>
          <a:p>
            <a:pPr lvl="1">
              <a:buFont typeface="Wingdings" panose="05000000000000000000" pitchFamily="2" charset="2"/>
              <a:buChar char="Ø"/>
            </a:pPr>
            <a:endParaRPr lang="en-US" altLang="en-US" dirty="0"/>
          </a:p>
          <a:p>
            <a:pPr marL="0" indent="0">
              <a:buNone/>
            </a:pPr>
            <a:r>
              <a:rPr lang="en-US" altLang="en-US" b="1" u="sng" dirty="0" smtClean="0"/>
              <a:t>Social Contract</a:t>
            </a:r>
            <a:endParaRPr lang="en-US" altLang="en-US" b="1" u="sng" dirty="0"/>
          </a:p>
          <a:p>
            <a:pPr lvl="1">
              <a:buFont typeface="Wingdings" panose="05000000000000000000" pitchFamily="2" charset="2"/>
              <a:buChar char="Ø"/>
            </a:pPr>
            <a:r>
              <a:rPr lang="en-US" dirty="0"/>
              <a:t>An agreement among the people to set up a government and obey its laws</a:t>
            </a:r>
            <a:r>
              <a:rPr lang="en-US" dirty="0" smtClean="0"/>
              <a:t>.</a:t>
            </a:r>
          </a:p>
          <a:p>
            <a:pPr lvl="1">
              <a:buFont typeface="Wingdings" panose="05000000000000000000" pitchFamily="2" charset="2"/>
              <a:buChar char="Ø"/>
            </a:pPr>
            <a:r>
              <a:rPr lang="en-US" dirty="0" smtClean="0"/>
              <a:t>John Locke</a:t>
            </a:r>
          </a:p>
          <a:p>
            <a:pPr lvl="1">
              <a:buFont typeface="Wingdings" panose="05000000000000000000" pitchFamily="2" charset="2"/>
              <a:buChar char="Ø"/>
            </a:pPr>
            <a:endParaRPr lang="en-US" altLang="en-US" dirty="0"/>
          </a:p>
          <a:p>
            <a:endParaRPr lang="en-US" dirty="0"/>
          </a:p>
        </p:txBody>
      </p:sp>
    </p:spTree>
    <p:extLst>
      <p:ext uri="{BB962C8B-B14F-4D97-AF65-F5344CB8AC3E}">
        <p14:creationId xmlns:p14="http://schemas.microsoft.com/office/powerpoint/2010/main" val="3361290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024744" cy="1143000"/>
          </a:xfrm>
        </p:spPr>
        <p:txBody>
          <a:bodyPr>
            <a:normAutofit/>
          </a:bodyPr>
          <a:lstStyle/>
          <a:p>
            <a:r>
              <a:rPr lang="en-US" sz="5400" dirty="0"/>
              <a:t>Magna </a:t>
            </a:r>
            <a:r>
              <a:rPr lang="en-US" sz="5400" dirty="0" err="1"/>
              <a:t>Carta</a:t>
            </a:r>
            <a:endParaRPr lang="en-US" sz="5400" dirty="0"/>
          </a:p>
        </p:txBody>
      </p:sp>
      <p:sp>
        <p:nvSpPr>
          <p:cNvPr id="3" name="Content Placeholder 2"/>
          <p:cNvSpPr>
            <a:spLocks noGrp="1"/>
          </p:cNvSpPr>
          <p:nvPr>
            <p:ph idx="1"/>
          </p:nvPr>
        </p:nvSpPr>
        <p:spPr>
          <a:xfrm>
            <a:off x="2819400" y="1942652"/>
            <a:ext cx="5638800" cy="3924748"/>
          </a:xfrm>
        </p:spPr>
        <p:txBody>
          <a:bodyPr>
            <a:normAutofit fontScale="70000" lnSpcReduction="20000"/>
          </a:bodyPr>
          <a:lstStyle/>
          <a:p>
            <a:r>
              <a:rPr lang="en-US" dirty="0" smtClean="0"/>
              <a:t>Written in 1215 in England</a:t>
            </a:r>
          </a:p>
          <a:p>
            <a:r>
              <a:rPr lang="en-US" dirty="0" smtClean="0"/>
              <a:t>Also known as the “Great Charter”</a:t>
            </a:r>
          </a:p>
          <a:p>
            <a:r>
              <a:rPr lang="en-US" dirty="0" smtClean="0"/>
              <a:t>Written by the English nobles (the wealthy princes and dukes of England who were, in theory, loyal to the king) </a:t>
            </a:r>
            <a:r>
              <a:rPr lang="en-US" dirty="0" smtClean="0">
                <a:sym typeface="Wingdings" panose="05000000000000000000" pitchFamily="2" charset="2"/>
              </a:rPr>
              <a:t> </a:t>
            </a:r>
            <a:r>
              <a:rPr lang="en-US" dirty="0" err="1" smtClean="0">
                <a:sym typeface="Wingdings" panose="05000000000000000000" pitchFamily="2" charset="2"/>
              </a:rPr>
              <a:t>govt</a:t>
            </a:r>
            <a:r>
              <a:rPr lang="en-US" dirty="0" smtClean="0">
                <a:sym typeface="Wingdings" panose="05000000000000000000" pitchFamily="2" charset="2"/>
              </a:rPr>
              <a:t> document</a:t>
            </a:r>
            <a:endParaRPr lang="en-US" dirty="0" smtClean="0"/>
          </a:p>
          <a:p>
            <a:r>
              <a:rPr lang="en-US" dirty="0" smtClean="0"/>
              <a:t>Granted certain rights and liberties to English nobles:</a:t>
            </a:r>
          </a:p>
          <a:p>
            <a:pPr lvl="1"/>
            <a:r>
              <a:rPr lang="en-US" dirty="0" smtClean="0"/>
              <a:t>Right to a jury and speedy trial </a:t>
            </a:r>
          </a:p>
          <a:p>
            <a:pPr lvl="1"/>
            <a:r>
              <a:rPr lang="en-US" dirty="0" smtClean="0"/>
              <a:t>Guarantees against the loss of life, liberty, or property </a:t>
            </a:r>
          </a:p>
          <a:p>
            <a:r>
              <a:rPr lang="en-US" dirty="0" smtClean="0"/>
              <a:t>Was agreed to by King John of England – no one was above the law</a:t>
            </a:r>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143000"/>
            <a:ext cx="2179320" cy="405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381000" y="5463234"/>
            <a:ext cx="8229600" cy="11430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indent="0" algn="ctr">
              <a:buFont typeface="Wingdings 2" pitchFamily="18" charset="2"/>
              <a:buNone/>
            </a:pPr>
            <a:r>
              <a:rPr lang="en-US" i="1" dirty="0" smtClean="0"/>
              <a:t>"To no one will We sell, to no one will We deny or delay, right or justice.“</a:t>
            </a:r>
          </a:p>
        </p:txBody>
      </p:sp>
      <p:sp>
        <p:nvSpPr>
          <p:cNvPr id="6" name="TextBox 5"/>
          <p:cNvSpPr txBox="1"/>
          <p:nvPr/>
        </p:nvSpPr>
        <p:spPr>
          <a:xfrm>
            <a:off x="228600" y="6248400"/>
            <a:ext cx="6705600" cy="415498"/>
          </a:xfrm>
          <a:prstGeom prst="rect">
            <a:avLst/>
          </a:prstGeom>
          <a:noFill/>
        </p:spPr>
        <p:txBody>
          <a:bodyPr wrap="square" rtlCol="0">
            <a:spAutoFit/>
          </a:bodyPr>
          <a:lstStyle/>
          <a:p>
            <a:r>
              <a:rPr lang="en-US" sz="1050" dirty="0" smtClean="0"/>
              <a:t>National Archives and Records Administration. "Featured Document: The Magna </a:t>
            </a:r>
            <a:r>
              <a:rPr lang="en-US" sz="1050" dirty="0" err="1" smtClean="0"/>
              <a:t>Carta</a:t>
            </a:r>
            <a:r>
              <a:rPr lang="en-US" sz="1050" dirty="0" smtClean="0"/>
              <a:t>." </a:t>
            </a:r>
            <a:r>
              <a:rPr lang="en-US" sz="1050" i="1" dirty="0" smtClean="0"/>
              <a:t>National Archives and Records Administration</a:t>
            </a:r>
            <a:r>
              <a:rPr lang="en-US" sz="1050" dirty="0" smtClean="0"/>
              <a:t>. Web. 28 Mar. 2012. &lt;http://www.archives.gov/exhibits/featured_documents/magna_carta/&gt;.</a:t>
            </a:r>
            <a:endParaRPr lang="en-US" sz="1050" dirty="0"/>
          </a:p>
        </p:txBody>
      </p:sp>
    </p:spTree>
    <p:extLst>
      <p:ext uri="{BB962C8B-B14F-4D97-AF65-F5344CB8AC3E}">
        <p14:creationId xmlns:p14="http://schemas.microsoft.com/office/powerpoint/2010/main" val="221418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89" y="304800"/>
            <a:ext cx="7024744" cy="1143000"/>
          </a:xfrm>
        </p:spPr>
        <p:txBody>
          <a:bodyPr>
            <a:normAutofit/>
          </a:bodyPr>
          <a:lstStyle/>
          <a:p>
            <a:r>
              <a:rPr lang="en-US" sz="4400" dirty="0" smtClean="0"/>
              <a:t>Magna </a:t>
            </a:r>
            <a:r>
              <a:rPr lang="en-US" sz="4400" dirty="0" err="1" smtClean="0"/>
              <a:t>Carta</a:t>
            </a:r>
            <a:endParaRPr lang="en-US" sz="4400" dirty="0"/>
          </a:p>
        </p:txBody>
      </p:sp>
      <p:sp>
        <p:nvSpPr>
          <p:cNvPr id="6" name="Cloud Callout 5"/>
          <p:cNvSpPr/>
          <p:nvPr/>
        </p:nvSpPr>
        <p:spPr>
          <a:xfrm>
            <a:off x="2341418" y="2286000"/>
            <a:ext cx="6057900" cy="1752600"/>
          </a:xfrm>
          <a:prstGeom prst="cloudCallout">
            <a:avLst>
              <a:gd name="adj1" fmla="val -20388"/>
              <a:gd name="adj2" fmla="val -77168"/>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109089" y="2546747"/>
            <a:ext cx="6477000" cy="1231106"/>
          </a:xfrm>
          <a:prstGeom prst="rect">
            <a:avLst/>
          </a:prstGeom>
          <a:noFill/>
        </p:spPr>
        <p:txBody>
          <a:bodyPr wrap="square" rtlCol="0">
            <a:spAutoFit/>
          </a:bodyPr>
          <a:lstStyle/>
          <a:p>
            <a:pPr algn="ctr"/>
            <a:r>
              <a:rPr lang="en-US" sz="2800" b="1" dirty="0" smtClean="0">
                <a:solidFill>
                  <a:schemeClr val="bg1"/>
                </a:solidFill>
              </a:rPr>
              <a:t>This was the first example </a:t>
            </a:r>
          </a:p>
          <a:p>
            <a:pPr algn="ctr"/>
            <a:r>
              <a:rPr lang="en-US" sz="2800" b="1" dirty="0" smtClean="0">
                <a:solidFill>
                  <a:schemeClr val="bg1"/>
                </a:solidFill>
              </a:rPr>
              <a:t>of </a:t>
            </a:r>
            <a:r>
              <a:rPr lang="en-US" sz="2800" b="1" i="1" dirty="0" smtClean="0">
                <a:solidFill>
                  <a:schemeClr val="accent1"/>
                </a:solidFill>
              </a:rPr>
              <a:t>limited government</a:t>
            </a:r>
            <a:r>
              <a:rPr lang="en-US" sz="2800" b="1" i="1" dirty="0" smtClean="0">
                <a:solidFill>
                  <a:schemeClr val="accent3"/>
                </a:solidFill>
              </a:rPr>
              <a:t>. </a:t>
            </a:r>
            <a:endParaRPr lang="en-US" sz="2800" b="1" dirty="0" smtClean="0">
              <a:solidFill>
                <a:schemeClr val="accent3"/>
              </a:solidFill>
            </a:endParaRPr>
          </a:p>
          <a:p>
            <a:endParaRPr lang="en-US" b="1" dirty="0">
              <a:solidFill>
                <a:schemeClr val="bg1"/>
              </a:solidFill>
            </a:endParaRPr>
          </a:p>
        </p:txBody>
      </p:sp>
      <p:sp>
        <p:nvSpPr>
          <p:cNvPr id="7" name="TextBox 6"/>
          <p:cNvSpPr txBox="1"/>
          <p:nvPr/>
        </p:nvSpPr>
        <p:spPr>
          <a:xfrm>
            <a:off x="508889" y="4907340"/>
            <a:ext cx="8077200" cy="1569660"/>
          </a:xfrm>
          <a:prstGeom prst="rect">
            <a:avLst/>
          </a:prstGeom>
          <a:noFill/>
        </p:spPr>
        <p:txBody>
          <a:bodyPr wrap="square" rtlCol="0">
            <a:spAutoFit/>
          </a:bodyPr>
          <a:lstStyle/>
          <a:p>
            <a:pPr algn="ctr"/>
            <a:r>
              <a:rPr lang="en-US" sz="2400" dirty="0" smtClean="0"/>
              <a:t>Why is the concept of “limited government” important? </a:t>
            </a:r>
          </a:p>
          <a:p>
            <a:pPr algn="ctr"/>
            <a:endParaRPr lang="en-US" sz="2400" dirty="0"/>
          </a:p>
          <a:p>
            <a:pPr algn="ctr"/>
            <a:r>
              <a:rPr lang="en-US" sz="2400" dirty="0" smtClean="0"/>
              <a:t>What would a government without limits be like? </a:t>
            </a:r>
            <a:endParaRPr lang="en-US" sz="2400" dirty="0"/>
          </a:p>
        </p:txBody>
      </p:sp>
      <p:sp>
        <p:nvSpPr>
          <p:cNvPr id="3" name="Cloud Callout 2"/>
          <p:cNvSpPr/>
          <p:nvPr/>
        </p:nvSpPr>
        <p:spPr>
          <a:xfrm>
            <a:off x="322118" y="4044464"/>
            <a:ext cx="6096000" cy="756136"/>
          </a:xfrm>
          <a:prstGeom prst="cloudCallout">
            <a:avLst>
              <a:gd name="adj1" fmla="val 26225"/>
              <a:gd name="adj2" fmla="val -115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2118" y="4185047"/>
            <a:ext cx="5673437" cy="400110"/>
          </a:xfrm>
          <a:prstGeom prst="rect">
            <a:avLst/>
          </a:prstGeom>
          <a:noFill/>
        </p:spPr>
        <p:txBody>
          <a:bodyPr wrap="square" rtlCol="0">
            <a:spAutoFit/>
          </a:bodyPr>
          <a:lstStyle/>
          <a:p>
            <a:pPr algn="ctr"/>
            <a:r>
              <a:rPr lang="en-US" sz="2000" b="1" dirty="0" smtClean="0">
                <a:solidFill>
                  <a:schemeClr val="bg1"/>
                </a:solidFill>
              </a:rPr>
              <a:t>Specifically, a limited monarchy</a:t>
            </a:r>
            <a:endParaRPr lang="en-US" sz="1400" b="1" dirty="0">
              <a:solidFill>
                <a:schemeClr val="bg1"/>
              </a:solidFill>
            </a:endParaRPr>
          </a:p>
        </p:txBody>
      </p:sp>
    </p:spTree>
    <p:extLst>
      <p:ext uri="{BB962C8B-B14F-4D97-AF65-F5344CB8AC3E}">
        <p14:creationId xmlns:p14="http://schemas.microsoft.com/office/powerpoint/2010/main" val="15106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3"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48" y="418699"/>
            <a:ext cx="8113116" cy="1143000"/>
          </a:xfrm>
        </p:spPr>
        <p:txBody>
          <a:bodyPr>
            <a:normAutofit fontScale="90000"/>
          </a:bodyPr>
          <a:lstStyle/>
          <a:p>
            <a:r>
              <a:rPr lang="en-US" dirty="0" smtClean="0"/>
              <a:t>The Magna </a:t>
            </a:r>
            <a:r>
              <a:rPr lang="en-US" dirty="0" err="1" smtClean="0"/>
              <a:t>Carta</a:t>
            </a:r>
            <a:r>
              <a:rPr lang="en-US" dirty="0" smtClean="0"/>
              <a:t> also addressed the “Rule of Law”</a:t>
            </a:r>
            <a:endParaRPr lang="en-US" dirty="0"/>
          </a:p>
        </p:txBody>
      </p:sp>
      <p:sp>
        <p:nvSpPr>
          <p:cNvPr id="3" name="Content Placeholder 2"/>
          <p:cNvSpPr>
            <a:spLocks noGrp="1"/>
          </p:cNvSpPr>
          <p:nvPr>
            <p:ph idx="1"/>
          </p:nvPr>
        </p:nvSpPr>
        <p:spPr>
          <a:xfrm>
            <a:off x="398311" y="1574216"/>
            <a:ext cx="7907489" cy="3508977"/>
          </a:xfrm>
        </p:spPr>
        <p:txBody>
          <a:bodyPr/>
          <a:lstStyle/>
          <a:p>
            <a:r>
              <a:rPr lang="en-US" dirty="0" smtClean="0"/>
              <a:t>What do you think “Rule of Law” means?</a:t>
            </a:r>
          </a:p>
          <a:p>
            <a:pPr lvl="1"/>
            <a:r>
              <a:rPr lang="en-US" dirty="0" smtClean="0"/>
              <a:t>No one – not the King, the President, celebrities, you, the teacher, the principal – is above the law. </a:t>
            </a:r>
          </a:p>
          <a:p>
            <a:pPr lvl="1"/>
            <a:r>
              <a:rPr lang="en-US" dirty="0" smtClean="0"/>
              <a:t>Everyone is equal under the law</a:t>
            </a:r>
            <a:endParaRPr lang="en-US" dirty="0"/>
          </a:p>
        </p:txBody>
      </p:sp>
      <p:pic>
        <p:nvPicPr>
          <p:cNvPr id="2053" name="Picture 5" descr="C:\Documents and Settings\flrea\Local Settings\Temporary Internet Files\Content.IE5\ERK1T08N\MP90041182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831" y="4809078"/>
            <a:ext cx="2504406" cy="17034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Documents and Settings\flrea\Local Settings\Temporary Internet Files\Content.IE5\53OAU1L4\MP90040747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972" y="4829830"/>
            <a:ext cx="1108517" cy="1661964"/>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Documents and Settings\flrea\Local Settings\Temporary Internet Files\Content.IE5\L83GLD2Q\MC900231078[2].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3200" y="4848885"/>
            <a:ext cx="2031888" cy="15519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Documents and Settings\flrea\Local Settings\Temporary Internet Files\Content.IE5\7BHSJT2H\MP900341641[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7082" y="4809078"/>
            <a:ext cx="1329571" cy="164599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Documents and Settings\flrea\Local Settings\Temporary Internet Files\Content.IE5\6QWJWNTB\MC900136699[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22206" y="4893118"/>
            <a:ext cx="2030994" cy="15619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590799" y="2743200"/>
            <a:ext cx="3710601" cy="3651074"/>
            <a:chOff x="2564299" y="2321472"/>
            <a:chExt cx="3710601" cy="3651074"/>
          </a:xfrm>
        </p:grpSpPr>
        <p:pic>
          <p:nvPicPr>
            <p:cNvPr id="2050" name="Picture 2" descr="C:\Documents and Settings\flrea\Local Settings\Temporary Internet Files\Content.IE5\J53TWFJT\MC900290924[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491448">
              <a:off x="2564299" y="2321472"/>
              <a:ext cx="3710601" cy="36510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43200" y="3962400"/>
              <a:ext cx="3352800" cy="523220"/>
            </a:xfrm>
            <a:prstGeom prst="rect">
              <a:avLst/>
            </a:prstGeom>
            <a:solidFill>
              <a:srgbClr val="F9BB1F"/>
            </a:solidFill>
          </p:spPr>
          <p:txBody>
            <a:bodyPr wrap="square" rtlCol="0">
              <a:spAutoFit/>
            </a:bodyPr>
            <a:lstStyle/>
            <a:p>
              <a:pPr algn="ctr"/>
              <a:r>
                <a:rPr lang="en-US" sz="2800" b="1" dirty="0" smtClean="0"/>
                <a:t>RULE OF LAW </a:t>
              </a:r>
              <a:endParaRPr lang="en-US" sz="2800" b="1" dirty="0"/>
            </a:p>
          </p:txBody>
        </p:sp>
      </p:grpSp>
    </p:spTree>
    <p:extLst>
      <p:ext uri="{BB962C8B-B14F-4D97-AF65-F5344CB8AC3E}">
        <p14:creationId xmlns:p14="http://schemas.microsoft.com/office/powerpoint/2010/main" val="9928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3"/>
                                        </p:tgtEl>
                                        <p:attrNameLst>
                                          <p:attrName>style.visibility</p:attrName>
                                        </p:attrNameLst>
                                      </p:cBhvr>
                                      <p:to>
                                        <p:strVal val="visible"/>
                                      </p:to>
                                    </p:set>
                                    <p:animEffect transition="in" filter="fade">
                                      <p:cBhvr>
                                        <p:cTn id="15" dur="500"/>
                                        <p:tgtEl>
                                          <p:spTgt spid="2053"/>
                                        </p:tgtEl>
                                      </p:cBhvr>
                                    </p:animEffect>
                                  </p:childTnLst>
                                </p:cTn>
                              </p:par>
                              <p:par>
                                <p:cTn id="16" presetID="10" presetClass="entr" presetSubtype="0" fill="hold" nodeType="with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fade">
                                      <p:cBhvr>
                                        <p:cTn id="18" dur="500"/>
                                        <p:tgtEl>
                                          <p:spTgt spid="2055"/>
                                        </p:tgtEl>
                                      </p:cBhvr>
                                    </p:animEffect>
                                  </p:childTnLst>
                                </p:cTn>
                              </p:par>
                              <p:par>
                                <p:cTn id="19" presetID="10" presetClass="entr" presetSubtype="0" fill="hold" nodeType="withEffect">
                                  <p:stCondLst>
                                    <p:cond delay="0"/>
                                  </p:stCondLst>
                                  <p:childTnLst>
                                    <p:set>
                                      <p:cBhvr>
                                        <p:cTn id="20" dur="1" fill="hold">
                                          <p:stCondLst>
                                            <p:cond delay="0"/>
                                          </p:stCondLst>
                                        </p:cTn>
                                        <p:tgtEl>
                                          <p:spTgt spid="2057"/>
                                        </p:tgtEl>
                                        <p:attrNameLst>
                                          <p:attrName>style.visibility</p:attrName>
                                        </p:attrNameLst>
                                      </p:cBhvr>
                                      <p:to>
                                        <p:strVal val="visible"/>
                                      </p:to>
                                    </p:set>
                                    <p:animEffect transition="in" filter="fade">
                                      <p:cBhvr>
                                        <p:cTn id="21" dur="500"/>
                                        <p:tgtEl>
                                          <p:spTgt spid="2057"/>
                                        </p:tgtEl>
                                      </p:cBhvr>
                                    </p:animEffect>
                                  </p:childTnLst>
                                </p:cTn>
                              </p:par>
                              <p:par>
                                <p:cTn id="22" presetID="10" presetClass="entr" presetSubtype="0" fill="hold" nodeType="with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500"/>
                                        <p:tgtEl>
                                          <p:spTgt spid="2056"/>
                                        </p:tgtEl>
                                      </p:cBhvr>
                                    </p:animEffect>
                                  </p:childTnLst>
                                </p:cTn>
                              </p:par>
                              <p:par>
                                <p:cTn id="25" presetID="10" presetClass="entr" presetSubtype="0" fill="hold" nodeType="with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fade">
                                      <p:cBhvr>
                                        <p:cTn id="2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1773</TotalTime>
  <Words>1821</Words>
  <Application>Microsoft Office PowerPoint</Application>
  <PresentationFormat>On-screen Show (4:3)</PresentationFormat>
  <Paragraphs>216</Paragraphs>
  <Slides>23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Bernard MT Condensed</vt:lpstr>
      <vt:lpstr>Calibri</vt:lpstr>
      <vt:lpstr>Cambria</vt:lpstr>
      <vt:lpstr>Comic Sans MS</vt:lpstr>
      <vt:lpstr>Wingdings</vt:lpstr>
      <vt:lpstr>Wingdings 2</vt:lpstr>
      <vt:lpstr>Curriculum Wheel</vt:lpstr>
      <vt:lpstr>Inspiration for a New Nation</vt:lpstr>
      <vt:lpstr>Bell Ringer</vt:lpstr>
      <vt:lpstr>Inspiration for a New Nation</vt:lpstr>
      <vt:lpstr>Influential Individuals </vt:lpstr>
      <vt:lpstr>Important Ideas</vt:lpstr>
      <vt:lpstr>Important Ideas</vt:lpstr>
      <vt:lpstr>Magna Carta</vt:lpstr>
      <vt:lpstr>Magna Carta</vt:lpstr>
      <vt:lpstr>The Magna Carta also addressed the “Rule of Law”</vt:lpstr>
      <vt:lpstr>PowerPoint Presentation</vt:lpstr>
      <vt:lpstr>Mayflower Compact</vt:lpstr>
      <vt:lpstr>Mayflower Compact</vt:lpstr>
      <vt:lpstr>PowerPoint Presentation</vt:lpstr>
      <vt:lpstr>English Bill of Rights </vt:lpstr>
      <vt:lpstr>English Bill of Rights </vt:lpstr>
      <vt:lpstr>Also in the English Bill of Rights …</vt:lpstr>
      <vt:lpstr>PowerPoint Presentation</vt:lpstr>
      <vt:lpstr>“Common Sense” </vt:lpstr>
      <vt:lpstr>Common Sense </vt:lpstr>
      <vt:lpstr>PowerPoint Presentation</vt:lpstr>
      <vt:lpstr>Document Timeline</vt:lpstr>
      <vt:lpstr>Meme</vt:lpstr>
      <vt:lpstr>Checking for Understanding</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 for a New Nation</dc:title>
  <dc:creator>Erin Crowe Watson</dc:creator>
  <cp:lastModifiedBy>Paul Burkart</cp:lastModifiedBy>
  <cp:revision>24</cp:revision>
  <dcterms:created xsi:type="dcterms:W3CDTF">2015-08-06T14:11:22Z</dcterms:created>
  <dcterms:modified xsi:type="dcterms:W3CDTF">2020-10-07T10:27:34Z</dcterms:modified>
</cp:coreProperties>
</file>