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2" r:id="rId4"/>
    <p:sldId id="273" r:id="rId5"/>
    <p:sldId id="274" r:id="rId6"/>
    <p:sldId id="272" r:id="rId7"/>
    <p:sldId id="265" r:id="rId8"/>
    <p:sldId id="264" r:id="rId9"/>
    <p:sldId id="266" r:id="rId10"/>
    <p:sldId id="275" r:id="rId11"/>
    <p:sldId id="25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89E0"/>
    <a:srgbClr val="FAEA1A"/>
    <a:srgbClr val="F8F83E"/>
    <a:srgbClr val="F8E23E"/>
    <a:srgbClr val="F5E0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71" autoAdjust="0"/>
  </p:normalViewPr>
  <p:slideViewPr>
    <p:cSldViewPr>
      <p:cViewPr varScale="1">
        <p:scale>
          <a:sx n="95" d="100"/>
          <a:sy n="95" d="100"/>
        </p:scale>
        <p:origin x="134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790D0-0F7A-4B95-AE87-BDFD7A77E2CA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288B2-58C3-444F-8E0A-7F3EF494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2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288B2-58C3-444F-8E0A-7F3EF4949E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93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examples provided by the students. Have students recall any details about the ad and what it told you about the candidate.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288B2-58C3-444F-8E0A-7F3EF4949E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40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288B2-58C3-444F-8E0A-7F3EF4949E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6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288B2-58C3-444F-8E0A-7F3EF4949E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44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288B2-58C3-444F-8E0A-7F3EF4949E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46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288B2-58C3-444F-8E0A-7F3EF4949E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63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http://www.peta.org/blog/peta-uk-child-abuse-ad-makes-bbcs-top-10-controversial/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288B2-58C3-444F-8E0A-7F3EF4949E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8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288B2-58C3-444F-8E0A-7F3EF4949E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80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10200" y="918865"/>
            <a:ext cx="3429000" cy="1752600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Insert Benchmarks </a:t>
            </a:r>
            <a:endParaRPr lang="en-US" dirty="0"/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675941"/>
            <a:ext cx="3200400" cy="935966"/>
          </a:xfrm>
          <a:prstGeom prst="rect">
            <a:avLst/>
          </a:prstGeom>
        </p:spPr>
      </p:pic>
      <p:sp>
        <p:nvSpPr>
          <p:cNvPr id="9" name="Frame 8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lowchart: Delay 10"/>
          <p:cNvSpPr/>
          <p:nvPr userDrawn="1"/>
        </p:nvSpPr>
        <p:spPr>
          <a:xfrm rot="5400000">
            <a:off x="379367" y="-36467"/>
            <a:ext cx="4762500" cy="5216434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663" y="365760"/>
            <a:ext cx="4343400" cy="12192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Bernard MT Condensed" panose="020508060609050204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286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Florida Law Related Education Association, Inc. © 2015</a:t>
            </a: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1524000" y="1600200"/>
            <a:ext cx="6400800" cy="1219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5E065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368834" y="457200"/>
            <a:ext cx="331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Benchmarks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114800" cy="1371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AEA1A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754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6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3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elay 9"/>
          <p:cNvSpPr/>
          <p:nvPr userDrawn="1"/>
        </p:nvSpPr>
        <p:spPr>
          <a:xfrm rot="5400000">
            <a:off x="3829050" y="-3409950"/>
            <a:ext cx="1485900" cy="88392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AEA1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3434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8400"/>
            <a:ext cx="38862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The Florida Law Related Education Association, Inc. © 2015</a:t>
            </a:r>
            <a:endParaRPr lang="en-US" dirty="0"/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198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0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elay 6"/>
          <p:cNvSpPr/>
          <p:nvPr userDrawn="1"/>
        </p:nvSpPr>
        <p:spPr>
          <a:xfrm rot="16200000">
            <a:off x="3467099" y="1181099"/>
            <a:ext cx="3581399" cy="77724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598" y="4648200"/>
            <a:ext cx="6629400" cy="1362075"/>
          </a:xfrm>
        </p:spPr>
        <p:txBody>
          <a:bodyPr anchor="t">
            <a:noAutofit/>
          </a:bodyPr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257798" y="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Florida Law Related Education Association, Inc. © 2015</a:t>
            </a:r>
            <a:endParaRPr lang="en-US" dirty="0"/>
          </a:p>
        </p:txBody>
      </p:sp>
      <p:sp>
        <p:nvSpPr>
          <p:cNvPr id="9" name="Flowchart: Delay 8"/>
          <p:cNvSpPr/>
          <p:nvPr userDrawn="1"/>
        </p:nvSpPr>
        <p:spPr>
          <a:xfrm rot="10800000">
            <a:off x="3200400" y="533400"/>
            <a:ext cx="5943600" cy="4038600"/>
          </a:xfrm>
          <a:prstGeom prst="flowChartDelay">
            <a:avLst/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600200"/>
            <a:ext cx="4724398" cy="1500187"/>
          </a:xfrm>
        </p:spPr>
        <p:txBody>
          <a:bodyPr anchor="b">
            <a:normAutofit/>
          </a:bodyPr>
          <a:lstStyle>
            <a:lvl1pPr marL="0" indent="0">
              <a:buNone/>
              <a:defRPr sz="3200">
                <a:solidFill>
                  <a:srgbClr val="0A89E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1828800" cy="534838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81000" y="990600"/>
            <a:ext cx="2362200" cy="2286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6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1143000"/>
          </a:xfrm>
          <a:solidFill>
            <a:srgbClr val="0A89E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2286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Florida Law Related Education Association, Inc. © 2015</a:t>
            </a:r>
            <a:endParaRPr lang="en-US" dirty="0"/>
          </a:p>
        </p:txBody>
      </p:sp>
      <p:sp>
        <p:nvSpPr>
          <p:cNvPr id="9" name="Frame 8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8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  <a:solidFill>
            <a:srgbClr val="0A89E0"/>
          </a:solidFill>
        </p:spPr>
        <p:txBody>
          <a:bodyPr/>
          <a:lstStyle>
            <a:lvl1pPr>
              <a:defRPr>
                <a:solidFill>
                  <a:srgbClr val="FAEA1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rgbClr val="FAEA1A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rgbClr val="FAEA1A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048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Florida Law Related Education Association, Inc. © 2015</a:t>
            </a:r>
            <a:endParaRPr lang="en-US" dirty="0"/>
          </a:p>
        </p:txBody>
      </p:sp>
      <p:sp>
        <p:nvSpPr>
          <p:cNvPr id="11" name="Frame 10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1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elay 5"/>
          <p:cNvSpPr/>
          <p:nvPr userDrawn="1"/>
        </p:nvSpPr>
        <p:spPr>
          <a:xfrm rot="5400000">
            <a:off x="3829050" y="-3663950"/>
            <a:ext cx="1485900" cy="88392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AEA1A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08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0" y="6480175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Florida Law Related Education Association, Inc. © 2015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298" y="6288477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8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048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Florida Law Related Education Association, Inc. © 2015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0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3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C901D-5F18-47E6-B645-116C1E5E23C6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3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A89E0"/>
          </a:solidFill>
          <a:latin typeface="Bernard MT Condensed" panose="020508060609050204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ctDYRECE9o" TargetMode="Externa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DTBnsqxZ3k" TargetMode="Externa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410200" y="918864"/>
            <a:ext cx="3429000" cy="2205335"/>
          </a:xfrm>
        </p:spPr>
        <p:txBody>
          <a:bodyPr/>
          <a:lstStyle/>
          <a:p>
            <a:r>
              <a:rPr lang="en-US" dirty="0"/>
              <a:t>SS.7.C.2.11 Analyze media and political </a:t>
            </a:r>
            <a:r>
              <a:rPr lang="en-US" dirty="0" smtClean="0"/>
              <a:t>communications (bias</a:t>
            </a:r>
            <a:r>
              <a:rPr lang="en-US" dirty="0"/>
              <a:t>, </a:t>
            </a:r>
            <a:r>
              <a:rPr lang="en-US" dirty="0" smtClean="0"/>
              <a:t>symbolism, propaganda</a:t>
            </a:r>
            <a:r>
              <a:rPr lang="en-US" dirty="0"/>
              <a:t>).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66701" y="533400"/>
            <a:ext cx="4876799" cy="1219200"/>
          </a:xfrm>
        </p:spPr>
        <p:txBody>
          <a:bodyPr>
            <a:noAutofit/>
          </a:bodyPr>
          <a:lstStyle/>
          <a:p>
            <a:r>
              <a:rPr lang="en-US" sz="4600" dirty="0" smtClean="0"/>
              <a:t>Communication Evaluation </a:t>
            </a:r>
            <a:endParaRPr lang="en-US" sz="4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981200"/>
            <a:ext cx="4114800" cy="1371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Media and Political Communication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982562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Propaganda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43434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Statements or ideas </a:t>
            </a:r>
            <a:r>
              <a:rPr lang="en-US" dirty="0" smtClean="0"/>
              <a:t>that are spread to influence people to think in a certain way.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These are often false or exaggerated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757" y="1752600"/>
            <a:ext cx="354044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45204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the question below: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" y="1752600"/>
            <a:ext cx="5105400" cy="4343401"/>
            <a:chOff x="1364776" y="1904999"/>
            <a:chExt cx="4681182" cy="3657601"/>
          </a:xfrm>
        </p:grpSpPr>
        <p:pic>
          <p:nvPicPr>
            <p:cNvPr id="3" name="Picture 2" descr="Screen Clippi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38" t="10709" r="7071" b="14164"/>
            <a:stretch/>
          </p:blipFill>
          <p:spPr>
            <a:xfrm>
              <a:off x="1364776" y="2052527"/>
              <a:ext cx="4681182" cy="3179929"/>
            </a:xfrm>
            <a:prstGeom prst="rect">
              <a:avLst/>
            </a:prstGeom>
          </p:spPr>
        </p:pic>
        <p:pic>
          <p:nvPicPr>
            <p:cNvPr id="4" name="Picture 3" descr="Screen Clippi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60" r="55028" b="92892"/>
            <a:stretch/>
          </p:blipFill>
          <p:spPr>
            <a:xfrm>
              <a:off x="2429870" y="1904999"/>
              <a:ext cx="2741494" cy="196755"/>
            </a:xfrm>
            <a:prstGeom prst="rect">
              <a:avLst/>
            </a:prstGeom>
          </p:spPr>
        </p:pic>
        <p:pic>
          <p:nvPicPr>
            <p:cNvPr id="5" name="Picture 4" descr="Screen Clippi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521" r="37780"/>
            <a:stretch/>
          </p:blipFill>
          <p:spPr>
            <a:xfrm>
              <a:off x="1808897" y="5288346"/>
              <a:ext cx="3792940" cy="274254"/>
            </a:xfrm>
            <a:prstGeom prst="rect">
              <a:avLst/>
            </a:prstGeom>
          </p:spPr>
        </p:pic>
      </p:grpSp>
      <p:pic>
        <p:nvPicPr>
          <p:cNvPr id="8" name="Picture 7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90" r="4735"/>
          <a:stretch/>
        </p:blipFill>
        <p:spPr>
          <a:xfrm>
            <a:off x="5933209" y="4008487"/>
            <a:ext cx="2448791" cy="411113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636" y="2895600"/>
            <a:ext cx="2570484" cy="151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024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Have you ever seen a political ad? 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609600"/>
            <a:ext cx="4724398" cy="3505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</a:t>
            </a:r>
            <a:r>
              <a:rPr lang="en-US" dirty="0" smtClean="0"/>
              <a:t>hat do you remember about the ad?</a:t>
            </a:r>
          </a:p>
          <a:p>
            <a:r>
              <a:rPr lang="en-US" dirty="0" smtClean="0"/>
              <a:t>Was it about the candidate or the candidate’s opponent? </a:t>
            </a:r>
          </a:p>
          <a:p>
            <a:r>
              <a:rPr lang="en-US" dirty="0" smtClean="0"/>
              <a:t>Would you say it was a positive ad or a negative ad?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922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DWIGHT EISENHOWER (1952)</a:t>
            </a:r>
            <a:endParaRPr lang="en-US" dirty="0"/>
          </a:p>
        </p:txBody>
      </p:sp>
      <p:pic>
        <p:nvPicPr>
          <p:cNvPr id="8" name="TctDYRECE9o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04800" y="1752600"/>
            <a:ext cx="8534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023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YOUR ANSWER INTO THE CHAT</a:t>
            </a:r>
            <a:endParaRPr lang="en-US" dirty="0"/>
          </a:p>
        </p:txBody>
      </p:sp>
      <p:pic>
        <p:nvPicPr>
          <p:cNvPr id="7" name="Picture 2" descr="https://www.theamericanconservative.com/wp-content/uploads/2016/10/Smith-for-web-554x35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2" r="17295"/>
          <a:stretch/>
        </p:blipFill>
        <p:spPr bwMode="auto">
          <a:xfrm>
            <a:off x="5203370" y="2286000"/>
            <a:ext cx="348343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2224" y="1961788"/>
            <a:ext cx="5252776" cy="485853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lv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1) How does this advertisement makes you feel about the candidate?  Why?</a:t>
            </a:r>
          </a:p>
          <a:p>
            <a:pPr marL="118872" lv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18872" lv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2) Would this video make you vote for this person for President? Why?</a:t>
            </a:r>
          </a:p>
        </p:txBody>
      </p:sp>
    </p:spTree>
    <p:extLst>
      <p:ext uri="{BB962C8B-B14F-4D97-AF65-F5344CB8AC3E}">
        <p14:creationId xmlns:p14="http://schemas.microsoft.com/office/powerpoint/2010/main" val="29384062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LYNDON JOHNSON (1964)</a:t>
            </a:r>
            <a:endParaRPr lang="en-US" dirty="0"/>
          </a:p>
        </p:txBody>
      </p:sp>
      <p:pic>
        <p:nvPicPr>
          <p:cNvPr id="2" name="dDTBnsqxZ3k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04800" y="1752600"/>
            <a:ext cx="8534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490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YOUR ANSWER INTO THE CHAT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2224" y="1961788"/>
            <a:ext cx="4795576" cy="485853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lv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3) How is this advertisement different from the first one?</a:t>
            </a:r>
          </a:p>
          <a:p>
            <a:pPr marL="118872" lv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18872" lv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4) Does this advertisement make you feel differently from “I Like Ike?”</a:t>
            </a:r>
          </a:p>
        </p:txBody>
      </p:sp>
      <p:pic>
        <p:nvPicPr>
          <p:cNvPr id="6" name="Picture 2" descr="Image result for lbj 19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410219"/>
            <a:ext cx="3414939" cy="514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9443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Symbolism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838200"/>
          </a:xfrm>
        </p:spPr>
        <p:txBody>
          <a:bodyPr/>
          <a:lstStyle/>
          <a:p>
            <a:r>
              <a:rPr lang="en-US" dirty="0"/>
              <a:t>The use of symbols to represent ideas.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624138"/>
            <a:ext cx="5614987" cy="317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1996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Bias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66232"/>
            <a:ext cx="8534400" cy="117383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display of favor for or </a:t>
            </a:r>
            <a:r>
              <a:rPr lang="en-US" dirty="0"/>
              <a:t>against </a:t>
            </a:r>
            <a:r>
              <a:rPr lang="en-US" dirty="0" smtClean="0"/>
              <a:t>someone or something.</a:t>
            </a:r>
            <a:endParaRPr lang="en-US" dirty="0"/>
          </a:p>
        </p:txBody>
      </p:sp>
      <p:pic>
        <p:nvPicPr>
          <p:cNvPr id="6" name="Picture 4" descr="http://marketing.marketing91.netdna-cdn.com/wp-content/uploads/2014/08/tylerk_coke_cr.jpg?3840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37518"/>
            <a:ext cx="2971800" cy="359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iami Hurricanes Football T-Shirts - The Good The Bad The Ugly - Unique  College T-Shir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827874"/>
            <a:ext cx="3436364" cy="347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6294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Propaganda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43434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Statements or ideas </a:t>
            </a:r>
            <a:r>
              <a:rPr lang="en-US" dirty="0" smtClean="0"/>
              <a:t>that are spread to influence people to think in a certain way.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These are often false or exaggerated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905000"/>
            <a:ext cx="3352800" cy="4619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2476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Curriculum Whe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Curriculum Wheel</Template>
  <TotalTime>332</TotalTime>
  <Words>248</Words>
  <Application>Microsoft Office PowerPoint</Application>
  <PresentationFormat>On-screen Show (4:3)</PresentationFormat>
  <Paragraphs>40</Paragraphs>
  <Slides>11</Slides>
  <Notes>8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Bernard MT Condensed</vt:lpstr>
      <vt:lpstr>Calibri</vt:lpstr>
      <vt:lpstr>Cambria</vt:lpstr>
      <vt:lpstr>Comic Sans MS</vt:lpstr>
      <vt:lpstr>Wingdings 2</vt:lpstr>
      <vt:lpstr>Curriculum Wheel</vt:lpstr>
      <vt:lpstr>Communication Evaluation </vt:lpstr>
      <vt:lpstr>Have you ever seen a political ad? </vt:lpstr>
      <vt:lpstr>DWIGHT EISENHOWER (1952)</vt:lpstr>
      <vt:lpstr>TYPE YOUR ANSWER INTO THE CHAT</vt:lpstr>
      <vt:lpstr>LYNDON JOHNSON (1964)</vt:lpstr>
      <vt:lpstr>TYPE YOUR ANSWER INTO THE CHAT</vt:lpstr>
      <vt:lpstr>Symbolism</vt:lpstr>
      <vt:lpstr>Bias</vt:lpstr>
      <vt:lpstr>Propaganda</vt:lpstr>
      <vt:lpstr>Propaganda</vt:lpstr>
      <vt:lpstr>Answer the question below: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Crowe Watson</dc:creator>
  <cp:lastModifiedBy>Paul Burkart</cp:lastModifiedBy>
  <cp:revision>18</cp:revision>
  <dcterms:created xsi:type="dcterms:W3CDTF">2015-08-19T15:39:24Z</dcterms:created>
  <dcterms:modified xsi:type="dcterms:W3CDTF">2020-11-20T10:47:42Z</dcterms:modified>
</cp:coreProperties>
</file>