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67" r:id="rId3"/>
    <p:sldId id="260" r:id="rId4"/>
    <p:sldId id="259" r:id="rId5"/>
    <p:sldId id="271" r:id="rId6"/>
    <p:sldId id="272" r:id="rId7"/>
    <p:sldId id="273" r:id="rId8"/>
    <p:sldId id="261" r:id="rId9"/>
    <p:sldId id="274" r:id="rId10"/>
    <p:sldId id="275" r:id="rId11"/>
    <p:sldId id="262" r:id="rId12"/>
    <p:sldId id="263" r:id="rId13"/>
    <p:sldId id="264" r:id="rId14"/>
    <p:sldId id="265" r:id="rId15"/>
    <p:sldId id="266" r:id="rId16"/>
    <p:sldId id="269" r:id="rId17"/>
    <p:sldId id="268" r:id="rId18"/>
    <p:sldId id="270" r:id="rId19"/>
    <p:sldId id="257" r:id="rId20"/>
  </p:sldIdLst>
  <p:sldSz cx="9144000" cy="6858000" type="screen4x3"/>
  <p:notesSz cx="6858000" cy="9080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9E0"/>
    <a:srgbClr val="FAEA1A"/>
    <a:srgbClr val="F8F83E"/>
    <a:srgbClr val="F8E23E"/>
    <a:srgbClr val="F5E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74" autoAdjust="0"/>
  </p:normalViewPr>
  <p:slideViewPr>
    <p:cSldViewPr>
      <p:cViewPr varScale="1">
        <p:scale>
          <a:sx n="95" d="100"/>
          <a:sy n="95" d="100"/>
        </p:scale>
        <p:origin x="206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40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4025"/>
          </a:xfrm>
          <a:prstGeom prst="rect">
            <a:avLst/>
          </a:prstGeom>
        </p:spPr>
        <p:txBody>
          <a:bodyPr vert="horz" lIns="91440" tIns="45720" rIns="91440" bIns="45720" rtlCol="0"/>
          <a:lstStyle>
            <a:lvl1pPr algn="r">
              <a:defRPr sz="1200"/>
            </a:lvl1pPr>
          </a:lstStyle>
          <a:p>
            <a:fld id="{9D0ECD05-B97C-4F02-AD31-BDF25E51D90C}" type="datetimeFigureOut">
              <a:rPr lang="en-US" smtClean="0"/>
              <a:t>11/3/2020</a:t>
            </a:fld>
            <a:endParaRPr lang="en-US" dirty="0"/>
          </a:p>
        </p:txBody>
      </p:sp>
      <p:sp>
        <p:nvSpPr>
          <p:cNvPr id="4" name="Footer Placeholder 3"/>
          <p:cNvSpPr>
            <a:spLocks noGrp="1"/>
          </p:cNvSpPr>
          <p:nvPr>
            <p:ph type="ftr" sz="quarter" idx="2"/>
          </p:nvPr>
        </p:nvSpPr>
        <p:spPr>
          <a:xfrm>
            <a:off x="0" y="8624888"/>
            <a:ext cx="2971800" cy="4540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24888"/>
            <a:ext cx="2971800" cy="454025"/>
          </a:xfrm>
          <a:prstGeom prst="rect">
            <a:avLst/>
          </a:prstGeom>
        </p:spPr>
        <p:txBody>
          <a:bodyPr vert="horz" lIns="91440" tIns="45720" rIns="91440" bIns="45720" rtlCol="0" anchor="b"/>
          <a:lstStyle>
            <a:lvl1pPr algn="r">
              <a:defRPr sz="1200"/>
            </a:lvl1pPr>
          </a:lstStyle>
          <a:p>
            <a:fld id="{97584646-9A7A-4243-B437-0953D7EE40EF}" type="slidenum">
              <a:rPr lang="en-US" smtClean="0"/>
              <a:t>‹#›</a:t>
            </a:fld>
            <a:endParaRPr lang="en-US" dirty="0"/>
          </a:p>
        </p:txBody>
      </p:sp>
    </p:spTree>
    <p:extLst>
      <p:ext uri="{BB962C8B-B14F-4D97-AF65-F5344CB8AC3E}">
        <p14:creationId xmlns:p14="http://schemas.microsoft.com/office/powerpoint/2010/main" val="1437170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40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4025"/>
          </a:xfrm>
          <a:prstGeom prst="rect">
            <a:avLst/>
          </a:prstGeom>
        </p:spPr>
        <p:txBody>
          <a:bodyPr vert="horz" lIns="91440" tIns="45720" rIns="91440" bIns="45720" rtlCol="0"/>
          <a:lstStyle>
            <a:lvl1pPr algn="r">
              <a:defRPr sz="1200"/>
            </a:lvl1pPr>
          </a:lstStyle>
          <a:p>
            <a:fld id="{C08790D0-0F7A-4B95-AE87-BDFD7A77E2CA}" type="datetimeFigureOut">
              <a:rPr lang="en-US" smtClean="0"/>
              <a:t>11/3/2020</a:t>
            </a:fld>
            <a:endParaRPr lang="en-US" dirty="0"/>
          </a:p>
        </p:txBody>
      </p:sp>
      <p:sp>
        <p:nvSpPr>
          <p:cNvPr id="4" name="Slide Image Placeholder 3"/>
          <p:cNvSpPr>
            <a:spLocks noGrp="1" noRot="1" noChangeAspect="1"/>
          </p:cNvSpPr>
          <p:nvPr>
            <p:ph type="sldImg" idx="2"/>
          </p:nvPr>
        </p:nvSpPr>
        <p:spPr>
          <a:xfrm>
            <a:off x="1158875" y="681038"/>
            <a:ext cx="4540250" cy="34051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13238"/>
            <a:ext cx="5486400" cy="4086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24899"/>
            <a:ext cx="2971800" cy="4540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24899"/>
            <a:ext cx="2971800" cy="454025"/>
          </a:xfrm>
          <a:prstGeom prst="rect">
            <a:avLst/>
          </a:prstGeom>
        </p:spPr>
        <p:txBody>
          <a:bodyPr vert="horz" lIns="91440" tIns="45720" rIns="91440" bIns="45720" rtlCol="0" anchor="b"/>
          <a:lstStyle>
            <a:lvl1pPr algn="r">
              <a:defRPr sz="1200"/>
            </a:lvl1pPr>
          </a:lstStyle>
          <a:p>
            <a:fld id="{FB4288B2-58C3-444F-8E0A-7F3EF4949EC2}" type="slidenum">
              <a:rPr lang="en-US" smtClean="0"/>
              <a:t>‹#›</a:t>
            </a:fld>
            <a:endParaRPr lang="en-US" dirty="0"/>
          </a:p>
        </p:txBody>
      </p:sp>
    </p:spTree>
    <p:extLst>
      <p:ext uri="{BB962C8B-B14F-4D97-AF65-F5344CB8AC3E}">
        <p14:creationId xmlns:p14="http://schemas.microsoft.com/office/powerpoint/2010/main" val="144592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assesses: </a:t>
            </a:r>
            <a:r>
              <a:rPr lang="en-US" sz="1200" b="0" i="0" u="none" strike="noStrike" kern="1200" baseline="0" dirty="0">
                <a:solidFill>
                  <a:schemeClr val="tx1"/>
                </a:solidFill>
                <a:latin typeface="+mn-lt"/>
                <a:ea typeface="+mn-ea"/>
                <a:cs typeface="+mn-cs"/>
              </a:rPr>
              <a:t>SS.7.C.2.7 Conduct a mock election to demonstrate the voting</a:t>
            </a:r>
          </a:p>
          <a:p>
            <a:r>
              <a:rPr lang="en-US" sz="1200" b="0" i="0" u="none" strike="noStrike" kern="1200" baseline="0" dirty="0">
                <a:solidFill>
                  <a:schemeClr val="tx1"/>
                </a:solidFill>
                <a:latin typeface="+mn-lt"/>
                <a:ea typeface="+mn-ea"/>
                <a:cs typeface="+mn-cs"/>
              </a:rPr>
              <a:t>process and its impact on a school, community, or local level.</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Be sure to utilize </a:t>
            </a:r>
            <a:r>
              <a:rPr lang="en-US" sz="1200" b="1" i="0" u="none" strike="noStrike" kern="1200" baseline="0" dirty="0">
                <a:solidFill>
                  <a:schemeClr val="tx1"/>
                </a:solidFill>
                <a:latin typeface="+mn-lt"/>
                <a:ea typeface="+mn-ea"/>
                <a:cs typeface="+mn-cs"/>
              </a:rPr>
              <a:t>Getting to the Point 3.8 </a:t>
            </a:r>
            <a:r>
              <a:rPr lang="en-US" sz="1200" b="0" i="0" u="none" strike="noStrike" kern="1200" baseline="0" dirty="0">
                <a:solidFill>
                  <a:schemeClr val="tx1"/>
                </a:solidFill>
                <a:latin typeface="+mn-lt"/>
                <a:ea typeface="+mn-ea"/>
                <a:cs typeface="+mn-cs"/>
              </a:rPr>
              <a:t>with your class prior to presenting this activity/lesson for background knowledge.</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1</a:t>
            </a:fld>
            <a:endParaRPr lang="en-US" dirty="0"/>
          </a:p>
        </p:txBody>
      </p:sp>
    </p:spTree>
    <p:extLst>
      <p:ext uri="{BB962C8B-B14F-4D97-AF65-F5344CB8AC3E}">
        <p14:creationId xmlns:p14="http://schemas.microsoft.com/office/powerpoint/2010/main" val="3281880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Florida Constitution</a:t>
            </a:r>
          </a:p>
          <a:p>
            <a:endParaRPr lang="en-US" dirty="0"/>
          </a:p>
          <a:p>
            <a:r>
              <a:rPr lang="en-US" dirty="0"/>
              <a:t>Article III,</a:t>
            </a:r>
            <a:r>
              <a:rPr lang="en-US" baseline="0" dirty="0"/>
              <a:t> Section 13</a:t>
            </a:r>
          </a:p>
          <a:p>
            <a:r>
              <a:rPr lang="en-US" baseline="0" dirty="0"/>
              <a:t>Article VI, Section 4</a:t>
            </a:r>
          </a:p>
          <a:p>
            <a:r>
              <a:rPr lang="en-US" baseline="0" dirty="0"/>
              <a:t>Article IV, Section 5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10</a:t>
            </a:fld>
            <a:endParaRPr lang="en-US" dirty="0"/>
          </a:p>
        </p:txBody>
      </p:sp>
    </p:spTree>
    <p:extLst>
      <p:ext uri="{BB962C8B-B14F-4D97-AF65-F5344CB8AC3E}">
        <p14:creationId xmlns:p14="http://schemas.microsoft.com/office/powerpoint/2010/main" val="3335719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slides</a:t>
            </a:r>
            <a:r>
              <a:rPr lang="en-US" baseline="0" dirty="0"/>
              <a:t> will go over questions students should ask when evaluating candidates for political office.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11</a:t>
            </a:fld>
            <a:endParaRPr lang="en-US" dirty="0"/>
          </a:p>
        </p:txBody>
      </p:sp>
    </p:spTree>
    <p:extLst>
      <p:ext uri="{BB962C8B-B14F-4D97-AF65-F5344CB8AC3E}">
        <p14:creationId xmlns:p14="http://schemas.microsoft.com/office/powerpoint/2010/main" val="2951505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will need to consider the experience candidates have when</a:t>
            </a:r>
            <a:r>
              <a:rPr lang="en-US" baseline="0" dirty="0"/>
              <a:t> evaluating them for political office. Review the questions with them and ask why experience is so important in considering someone for political office.  Review the qualifications for each political office and </a:t>
            </a:r>
            <a:r>
              <a:rPr lang="en-US" b="1" baseline="0" dirty="0"/>
              <a:t>duties constitutionally</a:t>
            </a:r>
            <a:r>
              <a:rPr lang="en-US" baseline="0" dirty="0"/>
              <a:t>. Focus on the President for this exercise.</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12</a:t>
            </a:fld>
            <a:endParaRPr lang="en-US" dirty="0"/>
          </a:p>
        </p:txBody>
      </p:sp>
    </p:spTree>
    <p:extLst>
      <p:ext uri="{BB962C8B-B14F-4D97-AF65-F5344CB8AC3E}">
        <p14:creationId xmlns:p14="http://schemas.microsoft.com/office/powerpoint/2010/main" val="260619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consider if</a:t>
            </a:r>
            <a:r>
              <a:rPr lang="en-US" baseline="0" dirty="0"/>
              <a:t> they agree with a candidate’s ideas about government and their position on critical issues for our country. Which issues are most important to your students? </a:t>
            </a:r>
          </a:p>
          <a:p>
            <a:r>
              <a:rPr lang="en-US" baseline="0" dirty="0"/>
              <a:t>Where can you find information on candidate platforms? Look for specific political party websites to ascertain official platforms. Also you can look at the individual candidate’s website and other materials.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13</a:t>
            </a:fld>
            <a:endParaRPr lang="en-US" dirty="0"/>
          </a:p>
        </p:txBody>
      </p:sp>
    </p:spTree>
    <p:extLst>
      <p:ext uri="{BB962C8B-B14F-4D97-AF65-F5344CB8AC3E}">
        <p14:creationId xmlns:p14="http://schemas.microsoft.com/office/powerpoint/2010/main" val="2996690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Debate</a:t>
            </a:r>
            <a:r>
              <a:rPr lang="en-US" baseline="0" dirty="0"/>
              <a:t>s are a key opportunity to not only determine where a candidate stands on the issues, but also to evaluate their depth of knowledge, communication skills, and professional demeanor. </a:t>
            </a:r>
          </a:p>
          <a:p>
            <a:r>
              <a:rPr lang="en-US" baseline="0" dirty="0"/>
              <a:t>Ask your students if they have ever watched a Presidential Debate.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14</a:t>
            </a:fld>
            <a:endParaRPr lang="en-US" dirty="0"/>
          </a:p>
        </p:txBody>
      </p:sp>
    </p:spTree>
    <p:extLst>
      <p:ext uri="{BB962C8B-B14F-4D97-AF65-F5344CB8AC3E}">
        <p14:creationId xmlns:p14="http://schemas.microsoft.com/office/powerpoint/2010/main" val="3303681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to think about political advertisements</a:t>
            </a:r>
            <a:r>
              <a:rPr lang="en-US" baseline="0" dirty="0"/>
              <a:t> they have seen. What did they learn from the ad? Discuss the questions provided as a means of assessing political advertisements.</a:t>
            </a:r>
          </a:p>
          <a:p>
            <a:endParaRPr lang="en-US" baseline="0" dirty="0"/>
          </a:p>
          <a:p>
            <a:r>
              <a:rPr lang="en-US" baseline="0" dirty="0"/>
              <a:t>You can review past political advertisements and evaluate using the Living Room Candidate website.</a:t>
            </a:r>
          </a:p>
          <a:p>
            <a:endParaRPr lang="en-US" baseline="0" dirty="0"/>
          </a:p>
          <a:p>
            <a:r>
              <a:rPr lang="en-US" baseline="0" dirty="0"/>
              <a:t>Note: political advertisements will be addressed more in depth with Benchmark 2.11 where students will evaluate ads for bias, propaganda, and symbolism.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15</a:t>
            </a:fld>
            <a:endParaRPr lang="en-US" dirty="0"/>
          </a:p>
        </p:txBody>
      </p:sp>
    </p:spTree>
    <p:extLst>
      <p:ext uri="{BB962C8B-B14F-4D97-AF65-F5344CB8AC3E}">
        <p14:creationId xmlns:p14="http://schemas.microsoft.com/office/powerpoint/2010/main" val="2137144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for their responses. Mitchell Macabee has been a resident</a:t>
            </a:r>
            <a:r>
              <a:rPr lang="en-US" baseline="0" dirty="0"/>
              <a:t> of the state longer and has held political office in the past, serving as both a mayor and a city commissioner.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16</a:t>
            </a:fld>
            <a:endParaRPr lang="en-US" dirty="0"/>
          </a:p>
        </p:txBody>
      </p:sp>
    </p:spTree>
    <p:extLst>
      <p:ext uri="{BB962C8B-B14F-4D97-AF65-F5344CB8AC3E}">
        <p14:creationId xmlns:p14="http://schemas.microsoft.com/office/powerpoint/2010/main" val="2612100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individually, students will need to read through the biographies of the anonymous candidates. After evaluating the information provided, students should select the person they feel is the most qualified and the least qualified to serve as President of the United States.  Students should highlight (underline or circle) the information they used to make their selections. </a:t>
            </a:r>
          </a:p>
          <a:p>
            <a:endParaRPr lang="en-US" dirty="0"/>
          </a:p>
          <a:p>
            <a:r>
              <a:rPr lang="en-US" dirty="0"/>
              <a:t>While the students are reading through the handout, create a chart with 10 columns labeled 1-10. After students make their selection, they should walk up front and place an M (most qualified) and L (least qualified) on the chart in the column for the appropriate candidate. </a:t>
            </a:r>
          </a:p>
        </p:txBody>
      </p:sp>
      <p:sp>
        <p:nvSpPr>
          <p:cNvPr id="4" name="Slide Number Placeholder 3"/>
          <p:cNvSpPr>
            <a:spLocks noGrp="1"/>
          </p:cNvSpPr>
          <p:nvPr>
            <p:ph type="sldNum" sz="quarter" idx="10"/>
          </p:nvPr>
        </p:nvSpPr>
        <p:spPr/>
        <p:txBody>
          <a:bodyPr/>
          <a:lstStyle/>
          <a:p>
            <a:fld id="{FB4288B2-58C3-444F-8E0A-7F3EF4949EC2}" type="slidenum">
              <a:rPr lang="en-US" smtClean="0"/>
              <a:t>17</a:t>
            </a:fld>
            <a:endParaRPr lang="en-US" dirty="0"/>
          </a:p>
        </p:txBody>
      </p:sp>
    </p:spTree>
    <p:extLst>
      <p:ext uri="{BB962C8B-B14F-4D97-AF65-F5344CB8AC3E}">
        <p14:creationId xmlns:p14="http://schemas.microsoft.com/office/powerpoint/2010/main" val="1957918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While the students are reading through the handout, create a chart with 10 columns labeled 1-10. After students make their selection, they should walk up front and place an M (most qualified) and L (least qualified) on the chart in the column for the appropriate candidate. Debrief by discussing who the students have selected as the most qualified and the least qualified and revealing the identities of the candidates. </a:t>
            </a:r>
          </a:p>
          <a:p>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18</a:t>
            </a:fld>
            <a:endParaRPr lang="en-US" dirty="0"/>
          </a:p>
        </p:txBody>
      </p:sp>
    </p:spTree>
    <p:extLst>
      <p:ext uri="{BB962C8B-B14F-4D97-AF65-F5344CB8AC3E}">
        <p14:creationId xmlns:p14="http://schemas.microsoft.com/office/powerpoint/2010/main" val="2343772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eliminate distractors</a:t>
            </a:r>
            <a:r>
              <a:rPr lang="en-US" baseline="0" dirty="0"/>
              <a:t>. Political policies and campaign promises are not provided on either poster. Both candidates are college educated. By reading the content and process of elimination, the answer is D. </a:t>
            </a:r>
          </a:p>
          <a:p>
            <a:endParaRPr lang="en-US" baseline="0" dirty="0"/>
          </a:p>
          <a:p>
            <a:r>
              <a:rPr lang="en-US" baseline="0" dirty="0"/>
              <a:t>Reviewing test-taking strategies with students, like eliminating two of the options, is a beneficial exercise.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19</a:t>
            </a:fld>
            <a:endParaRPr lang="en-US" dirty="0"/>
          </a:p>
        </p:txBody>
      </p:sp>
    </p:spTree>
    <p:extLst>
      <p:ext uri="{BB962C8B-B14F-4D97-AF65-F5344CB8AC3E}">
        <p14:creationId xmlns:p14="http://schemas.microsoft.com/office/powerpoint/2010/main" val="183819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Debrief by having students</a:t>
            </a:r>
            <a:r>
              <a:rPr lang="en-US" baseline="0" dirty="0"/>
              <a:t> compare their list with a partner or small group. Discuss as a class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2</a:t>
            </a:fld>
            <a:endParaRPr lang="en-US" dirty="0"/>
          </a:p>
        </p:txBody>
      </p:sp>
    </p:spTree>
    <p:extLst>
      <p:ext uri="{BB962C8B-B14F-4D97-AF65-F5344CB8AC3E}">
        <p14:creationId xmlns:p14="http://schemas.microsoft.com/office/powerpoint/2010/main" val="155180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constitutional requirements/qualifications</a:t>
            </a:r>
            <a:r>
              <a:rPr lang="en-US" baseline="0" dirty="0"/>
              <a:t> for the position, what else do you need to know about the political office? What about the </a:t>
            </a:r>
            <a:r>
              <a:rPr lang="en-US" b="1" baseline="0" dirty="0"/>
              <a:t>duties of each office</a:t>
            </a:r>
            <a:r>
              <a:rPr lang="en-US" baseline="0" dirty="0"/>
              <a:t>? Where would you find this information?</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3</a:t>
            </a:fld>
            <a:endParaRPr lang="en-US" dirty="0"/>
          </a:p>
        </p:txBody>
      </p:sp>
    </p:spTree>
    <p:extLst>
      <p:ext uri="{BB962C8B-B14F-4D97-AF65-F5344CB8AC3E}">
        <p14:creationId xmlns:p14="http://schemas.microsoft.com/office/powerpoint/2010/main" val="399732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students there are certain</a:t>
            </a:r>
            <a:r>
              <a:rPr lang="en-US" baseline="0" dirty="0"/>
              <a:t> requirements in place for those who want to run for political office on the federal, state, and local level. Ask students to guess what some of the requirements might be. </a:t>
            </a:r>
            <a:r>
              <a:rPr lang="en-US" dirty="0"/>
              <a:t>Divide the class into six groups. Each group will be given an</a:t>
            </a:r>
            <a:r>
              <a:rPr lang="en-US" baseline="0" dirty="0"/>
              <a:t> excerpt </a:t>
            </a:r>
            <a:r>
              <a:rPr lang="en-US" dirty="0"/>
              <a:t>of either the U.S. or Florida Constitution .</a:t>
            </a:r>
            <a:r>
              <a:rPr lang="en-US" baseline="0" dirty="0"/>
              <a:t> </a:t>
            </a:r>
            <a:r>
              <a:rPr lang="en-US" dirty="0"/>
              <a:t>Each student will also</a:t>
            </a:r>
            <a:r>
              <a:rPr lang="en-US" baseline="0" dirty="0"/>
              <a:t> need the Running for Political Office chart. Students will need to complete the handout in their group based on the excerpt of the Constitution they received. Once they are finished, jigsaw the students into new small groups so they can share their answers to the handout. Debrief using the teacher handout.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4</a:t>
            </a:fld>
            <a:endParaRPr lang="en-US" dirty="0"/>
          </a:p>
        </p:txBody>
      </p:sp>
    </p:spTree>
    <p:extLst>
      <p:ext uri="{BB962C8B-B14F-4D97-AF65-F5344CB8AC3E}">
        <p14:creationId xmlns:p14="http://schemas.microsoft.com/office/powerpoint/2010/main" val="350394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constitutional requirements/qualifications</a:t>
            </a:r>
            <a:r>
              <a:rPr lang="en-US" baseline="0" dirty="0"/>
              <a:t> for the position, what else do you need to know about the political office? What about the </a:t>
            </a:r>
            <a:r>
              <a:rPr lang="en-US" b="1" baseline="0" dirty="0"/>
              <a:t>duties of each office</a:t>
            </a:r>
            <a:r>
              <a:rPr lang="en-US" baseline="0" dirty="0"/>
              <a:t>? Where would you find this information?</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5</a:t>
            </a:fld>
            <a:endParaRPr lang="en-US" dirty="0"/>
          </a:p>
        </p:txBody>
      </p:sp>
    </p:spTree>
    <p:extLst>
      <p:ext uri="{BB962C8B-B14F-4D97-AF65-F5344CB8AC3E}">
        <p14:creationId xmlns:p14="http://schemas.microsoft.com/office/powerpoint/2010/main" val="2159981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constitutional requirements/qualifications</a:t>
            </a:r>
            <a:r>
              <a:rPr lang="en-US" baseline="0" dirty="0"/>
              <a:t> for the position, what else do you need to know about the political office? What about the </a:t>
            </a:r>
            <a:r>
              <a:rPr lang="en-US" b="1" baseline="0" dirty="0"/>
              <a:t>duties of each office</a:t>
            </a:r>
            <a:r>
              <a:rPr lang="en-US" baseline="0" dirty="0"/>
              <a:t>? Where would you find this information?</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6</a:t>
            </a:fld>
            <a:endParaRPr lang="en-US" dirty="0"/>
          </a:p>
        </p:txBody>
      </p:sp>
    </p:spTree>
    <p:extLst>
      <p:ext uri="{BB962C8B-B14F-4D97-AF65-F5344CB8AC3E}">
        <p14:creationId xmlns:p14="http://schemas.microsoft.com/office/powerpoint/2010/main" val="1631266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constitutional requirements/qualifications</a:t>
            </a:r>
            <a:r>
              <a:rPr lang="en-US" baseline="0" dirty="0"/>
              <a:t> for the position, what else do you need to know about the political office? What about the </a:t>
            </a:r>
            <a:r>
              <a:rPr lang="en-US" b="1" baseline="0" dirty="0"/>
              <a:t>duties of each office</a:t>
            </a:r>
            <a:r>
              <a:rPr lang="en-US" baseline="0" dirty="0"/>
              <a:t>? Where would you find this information?</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7</a:t>
            </a:fld>
            <a:endParaRPr lang="en-US" dirty="0"/>
          </a:p>
        </p:txBody>
      </p:sp>
    </p:spTree>
    <p:extLst>
      <p:ext uri="{BB962C8B-B14F-4D97-AF65-F5344CB8AC3E}">
        <p14:creationId xmlns:p14="http://schemas.microsoft.com/office/powerpoint/2010/main" val="3081872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Florida Constitution</a:t>
            </a:r>
          </a:p>
          <a:p>
            <a:endParaRPr lang="en-US" dirty="0"/>
          </a:p>
          <a:p>
            <a:r>
              <a:rPr lang="en-US" dirty="0"/>
              <a:t>Article III,</a:t>
            </a:r>
            <a:r>
              <a:rPr lang="en-US" baseline="0" dirty="0"/>
              <a:t> Section 13</a:t>
            </a:r>
          </a:p>
          <a:p>
            <a:r>
              <a:rPr lang="en-US" baseline="0" dirty="0"/>
              <a:t>Article VI, Section 4</a:t>
            </a:r>
          </a:p>
          <a:p>
            <a:r>
              <a:rPr lang="en-US" baseline="0" dirty="0"/>
              <a:t>Article IV, Section 5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8</a:t>
            </a:fld>
            <a:endParaRPr lang="en-US" dirty="0"/>
          </a:p>
        </p:txBody>
      </p:sp>
    </p:spTree>
    <p:extLst>
      <p:ext uri="{BB962C8B-B14F-4D97-AF65-F5344CB8AC3E}">
        <p14:creationId xmlns:p14="http://schemas.microsoft.com/office/powerpoint/2010/main" val="416100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Florida Constitution</a:t>
            </a:r>
          </a:p>
          <a:p>
            <a:endParaRPr lang="en-US" dirty="0"/>
          </a:p>
          <a:p>
            <a:r>
              <a:rPr lang="en-US" dirty="0"/>
              <a:t>Article III,</a:t>
            </a:r>
            <a:r>
              <a:rPr lang="en-US" baseline="0" dirty="0"/>
              <a:t> Section 13</a:t>
            </a:r>
          </a:p>
          <a:p>
            <a:r>
              <a:rPr lang="en-US" baseline="0" dirty="0"/>
              <a:t>Article VI, Section 4</a:t>
            </a:r>
          </a:p>
          <a:p>
            <a:r>
              <a:rPr lang="en-US" baseline="0" dirty="0"/>
              <a:t>Article IV, Section 5 </a:t>
            </a:r>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t>9</a:t>
            </a:fld>
            <a:endParaRPr lang="en-US" dirty="0"/>
          </a:p>
        </p:txBody>
      </p:sp>
    </p:spTree>
    <p:extLst>
      <p:ext uri="{BB962C8B-B14F-4D97-AF65-F5344CB8AC3E}">
        <p14:creationId xmlns:p14="http://schemas.microsoft.com/office/powerpoint/2010/main" val="3277833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0200" y="918865"/>
            <a:ext cx="3429000" cy="1752600"/>
          </a:xfrm>
          <a:ln>
            <a:noFill/>
          </a:ln>
        </p:spPr>
        <p:txBody>
          <a:bodyPr>
            <a:normAutofit/>
          </a:bodyPr>
          <a:lstStyle>
            <a:lvl1pPr marL="0" indent="0" algn="ctr">
              <a:buNone/>
              <a:defRPr sz="2000" baseline="0">
                <a:solidFill>
                  <a:schemeClr val="tx1">
                    <a:lumMod val="75000"/>
                    <a:lumOff val="2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Benchmarks </a:t>
            </a:r>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0" y="5675941"/>
            <a:ext cx="3200400" cy="935966"/>
          </a:xfrm>
          <a:prstGeom prst="rect">
            <a:avLst/>
          </a:prstGeom>
        </p:spPr>
      </p:pic>
      <p:sp>
        <p:nvSpPr>
          <p:cNvPr id="9" name="Frame 8"/>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Flowchart: Delay 10"/>
          <p:cNvSpPr/>
          <p:nvPr userDrawn="1"/>
        </p:nvSpPr>
        <p:spPr>
          <a:xfrm rot="5400000">
            <a:off x="379367" y="-36467"/>
            <a:ext cx="4762500" cy="5216434"/>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22663" y="365760"/>
            <a:ext cx="4343400" cy="1219200"/>
          </a:xfrm>
        </p:spPr>
        <p:txBody>
          <a:bodyPr>
            <a:normAutofit/>
          </a:bodyPr>
          <a:lstStyle>
            <a:lvl1pPr>
              <a:defRPr sz="4800">
                <a:solidFill>
                  <a:schemeClr val="bg1"/>
                </a:solidFill>
                <a:latin typeface="Bernard MT Condensed" panose="02050806060905020404" pitchFamily="18" charset="0"/>
              </a:defRPr>
            </a:lvl1pPr>
          </a:lstStyle>
          <a:p>
            <a:r>
              <a:rPr lang="en-US"/>
              <a:t>Click to edit Master title style</a:t>
            </a:r>
            <a:endParaRPr lang="en-US" dirty="0"/>
          </a:p>
        </p:txBody>
      </p:sp>
      <p:sp>
        <p:nvSpPr>
          <p:cNvPr id="12"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14" name="Subtitle 2"/>
          <p:cNvSpPr txBox="1">
            <a:spLocks/>
          </p:cNvSpPr>
          <p:nvPr userDrawn="1"/>
        </p:nvSpPr>
        <p:spPr>
          <a:xfrm>
            <a:off x="1524000" y="1600200"/>
            <a:ext cx="6400800" cy="121920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baseline="0">
                <a:solidFill>
                  <a:schemeClr val="tx1">
                    <a:lumMod val="75000"/>
                    <a:lumOff val="25000"/>
                  </a:schemeClr>
                </a:solidFill>
                <a:latin typeface="Comic Sans MS" panose="030F0702030302020204" pitchFamily="66" charset="0"/>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Comic Sans MS" panose="030F0702030302020204" pitchFamily="66" charset="0"/>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Comic Sans MS" panose="030F0702030302020204" pitchFamily="66"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solidFill>
                <a:srgbClr val="F5E065"/>
              </a:solidFill>
            </a:endParaRPr>
          </a:p>
        </p:txBody>
      </p:sp>
      <p:sp>
        <p:nvSpPr>
          <p:cNvPr id="18" name="TextBox 17"/>
          <p:cNvSpPr txBox="1"/>
          <p:nvPr userDrawn="1"/>
        </p:nvSpPr>
        <p:spPr>
          <a:xfrm>
            <a:off x="5368834" y="457200"/>
            <a:ext cx="3317966" cy="461665"/>
          </a:xfrm>
          <a:prstGeom prst="rect">
            <a:avLst/>
          </a:prstGeom>
          <a:noFill/>
        </p:spPr>
        <p:txBody>
          <a:bodyPr wrap="square" rtlCol="0">
            <a:spAutoFit/>
          </a:bodyPr>
          <a:lstStyle/>
          <a:p>
            <a:pPr algn="ctr"/>
            <a:r>
              <a:rPr lang="en-US" sz="2400" b="1" dirty="0">
                <a:solidFill>
                  <a:schemeClr val="tx1">
                    <a:lumMod val="75000"/>
                    <a:lumOff val="25000"/>
                  </a:schemeClr>
                </a:solidFill>
                <a:latin typeface="Cambria" panose="02040503050406030204" pitchFamily="18" charset="0"/>
              </a:rPr>
              <a:t>Benchmarks</a:t>
            </a:r>
          </a:p>
        </p:txBody>
      </p:sp>
      <p:sp>
        <p:nvSpPr>
          <p:cNvPr id="21" name="Text Placeholder 20"/>
          <p:cNvSpPr>
            <a:spLocks noGrp="1"/>
          </p:cNvSpPr>
          <p:nvPr>
            <p:ph type="body" sz="quarter" idx="10"/>
          </p:nvPr>
        </p:nvSpPr>
        <p:spPr>
          <a:xfrm>
            <a:off x="762000" y="1752600"/>
            <a:ext cx="4114800" cy="1371600"/>
          </a:xfrm>
        </p:spPr>
        <p:txBody>
          <a:bodyPr>
            <a:normAutofit/>
          </a:bodyPr>
          <a:lstStyle>
            <a:lvl1pPr marL="0" indent="0" algn="ctr">
              <a:buNone/>
              <a:defRPr sz="2800">
                <a:solidFill>
                  <a:srgbClr val="FAEA1A"/>
                </a:solidFill>
              </a:defRPr>
            </a:lvl1pPr>
          </a:lstStyle>
          <a:p>
            <a:pPr lvl="0"/>
            <a:r>
              <a:rPr lang="en-US"/>
              <a:t>Click to edit Master text styles</a:t>
            </a:r>
          </a:p>
        </p:txBody>
      </p:sp>
    </p:spTree>
    <p:extLst>
      <p:ext uri="{BB962C8B-B14F-4D97-AF65-F5344CB8AC3E}">
        <p14:creationId xmlns:p14="http://schemas.microsoft.com/office/powerpoint/2010/main" val="311754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BC901D-5F18-47E6-B645-116C1E5E23C6}"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dirty="0"/>
          </a:p>
        </p:txBody>
      </p:sp>
    </p:spTree>
    <p:extLst>
      <p:ext uri="{BB962C8B-B14F-4D97-AF65-F5344CB8AC3E}">
        <p14:creationId xmlns:p14="http://schemas.microsoft.com/office/powerpoint/2010/main" val="376846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BC901D-5F18-47E6-B645-116C1E5E23C6}" type="datetimeFigureOut">
              <a:rPr lang="en-US" smtClean="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dirty="0"/>
          </a:p>
        </p:txBody>
      </p:sp>
    </p:spTree>
    <p:extLst>
      <p:ext uri="{BB962C8B-B14F-4D97-AF65-F5344CB8AC3E}">
        <p14:creationId xmlns:p14="http://schemas.microsoft.com/office/powerpoint/2010/main" val="117003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Flowchart: Delay 9"/>
          <p:cNvSpPr/>
          <p:nvPr userDrawn="1"/>
        </p:nvSpPr>
        <p:spPr>
          <a:xfrm rot="5400000">
            <a:off x="3829050" y="-3409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EA1A"/>
              </a:solidFill>
            </a:endParaRPr>
          </a:p>
        </p:txBody>
      </p:sp>
      <p:sp>
        <p:nvSpPr>
          <p:cNvPr id="2" name="Title 1"/>
          <p:cNvSpPr>
            <a:spLocks noGrp="1"/>
          </p:cNvSpPr>
          <p:nvPr>
            <p:ph type="title"/>
          </p:nvPr>
        </p:nvSpPr>
        <p:spPr>
          <a:xfrm>
            <a:off x="457200" y="304800"/>
            <a:ext cx="8229600" cy="1143000"/>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1000" y="1752600"/>
            <a:ext cx="8229600" cy="4343400"/>
          </a:xfrm>
        </p:spPr>
        <p:txBody>
          <a:bodyPr/>
          <a:lstStyle>
            <a:lvl1pPr>
              <a:defRPr>
                <a:solidFill>
                  <a:schemeClr val="tx1">
                    <a:lumMod val="65000"/>
                    <a:lumOff val="35000"/>
                  </a:schemeClr>
                </a:solidFill>
                <a:latin typeface="Cambria" panose="02040503050406030204" pitchFamily="18" charset="0"/>
              </a:defRPr>
            </a:lvl1pPr>
            <a:lvl2pPr>
              <a:defRPr>
                <a:solidFill>
                  <a:schemeClr val="tx1">
                    <a:lumMod val="65000"/>
                    <a:lumOff val="35000"/>
                  </a:schemeClr>
                </a:solidFill>
                <a:latin typeface="Cambria" panose="02040503050406030204" pitchFamily="18" charset="0"/>
              </a:defRPr>
            </a:lvl2pPr>
            <a:lvl3pPr>
              <a:defRPr>
                <a:solidFill>
                  <a:schemeClr val="tx1">
                    <a:lumMod val="65000"/>
                    <a:lumOff val="35000"/>
                  </a:schemeClr>
                </a:solidFill>
                <a:latin typeface="Cambria" panose="02040503050406030204" pitchFamily="18" charset="0"/>
              </a:defRPr>
            </a:lvl3pPr>
            <a:lvl4pPr>
              <a:defRPr>
                <a:solidFill>
                  <a:schemeClr val="tx1">
                    <a:lumMod val="65000"/>
                    <a:lumOff val="35000"/>
                  </a:schemeClr>
                </a:solidFill>
                <a:latin typeface="Cambria" panose="02040503050406030204" pitchFamily="18" charset="0"/>
              </a:defRPr>
            </a:lvl4pPr>
            <a:lvl5pPr>
              <a:defRPr>
                <a:solidFill>
                  <a:schemeClr val="tx1">
                    <a:lumMod val="65000"/>
                    <a:lumOff val="35000"/>
                  </a:schemeClr>
                </a:solidFill>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228600" y="6248400"/>
            <a:ext cx="3886200" cy="365125"/>
          </a:xfrm>
        </p:spPr>
        <p:txBody>
          <a:bodyPr/>
          <a:lstStyle>
            <a:lvl1pPr algn="l">
              <a:defRPr/>
            </a:lvl1pPr>
          </a:lstStyle>
          <a:p>
            <a:r>
              <a:rPr lang="en-US" dirty="0"/>
              <a:t>The Florida Law Related Education Association, Inc. © 2015</a:t>
            </a:r>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7"/>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19800"/>
            <a:ext cx="1663702" cy="486554"/>
          </a:xfrm>
          <a:prstGeom prst="rect">
            <a:avLst/>
          </a:prstGeom>
        </p:spPr>
      </p:pic>
    </p:spTree>
    <p:extLst>
      <p:ext uri="{BB962C8B-B14F-4D97-AF65-F5344CB8AC3E}">
        <p14:creationId xmlns:p14="http://schemas.microsoft.com/office/powerpoint/2010/main" val="25604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lowchart: Delay 6"/>
          <p:cNvSpPr/>
          <p:nvPr userDrawn="1"/>
        </p:nvSpPr>
        <p:spPr>
          <a:xfrm rot="16200000">
            <a:off x="3467099" y="1181099"/>
            <a:ext cx="3581399" cy="77724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514598" y="4648200"/>
            <a:ext cx="6629400" cy="1362075"/>
          </a:xfrm>
        </p:spPr>
        <p:txBody>
          <a:bodyPr anchor="t">
            <a:noAutofit/>
          </a:bodyPr>
          <a:lstStyle>
            <a:lvl1pPr algn="l">
              <a:defRPr sz="4400" b="1" cap="all">
                <a:solidFill>
                  <a:schemeClr val="bg1"/>
                </a:solidFill>
              </a:defRPr>
            </a:lvl1pPr>
          </a:lstStyle>
          <a:p>
            <a:r>
              <a:rPr lang="en-US"/>
              <a:t>Click to edit Master title style</a:t>
            </a:r>
            <a:endParaRPr lang="en-US" dirty="0"/>
          </a:p>
        </p:txBody>
      </p:sp>
      <p:sp>
        <p:nvSpPr>
          <p:cNvPr id="8" name="Footer Placeholder 4"/>
          <p:cNvSpPr txBox="1">
            <a:spLocks/>
          </p:cNvSpPr>
          <p:nvPr userDrawn="1"/>
        </p:nvSpPr>
        <p:spPr>
          <a:xfrm>
            <a:off x="5257798" y="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2016</a:t>
            </a:r>
          </a:p>
        </p:txBody>
      </p:sp>
      <p:sp>
        <p:nvSpPr>
          <p:cNvPr id="9" name="Flowchart: Delay 8"/>
          <p:cNvSpPr/>
          <p:nvPr userDrawn="1"/>
        </p:nvSpPr>
        <p:spPr>
          <a:xfrm rot="10800000">
            <a:off x="3200400" y="533400"/>
            <a:ext cx="5943600" cy="4038600"/>
          </a:xfrm>
          <a:prstGeom prst="flowChartDelay">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267200" y="1600200"/>
            <a:ext cx="4724398" cy="1500187"/>
          </a:xfrm>
        </p:spPr>
        <p:txBody>
          <a:bodyPr anchor="b">
            <a:normAutofit/>
          </a:bodyPr>
          <a:lstStyle>
            <a:lvl1pPr marL="0" indent="0">
              <a:buNone/>
              <a:defRPr sz="3200">
                <a:solidFill>
                  <a:srgbClr val="0A89E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0"/>
            <a:ext cx="1828800" cy="534838"/>
          </a:xfrm>
          <a:prstGeom prst="rect">
            <a:avLst/>
          </a:prstGeom>
        </p:spPr>
      </p:pic>
      <p:sp>
        <p:nvSpPr>
          <p:cNvPr id="12" name="Picture Placeholder 11"/>
          <p:cNvSpPr>
            <a:spLocks noGrp="1"/>
          </p:cNvSpPr>
          <p:nvPr>
            <p:ph type="pic" sz="quarter" idx="10"/>
          </p:nvPr>
        </p:nvSpPr>
        <p:spPr>
          <a:xfrm>
            <a:off x="381000" y="990600"/>
            <a:ext cx="2362200" cy="2286000"/>
          </a:xfrm>
        </p:spPr>
        <p:txBody>
          <a:bodyPr/>
          <a:lstStyle/>
          <a:p>
            <a:r>
              <a:rPr lang="en-US" dirty="0"/>
              <a:t>Click icon to add picture</a:t>
            </a:r>
          </a:p>
        </p:txBody>
      </p:sp>
    </p:spTree>
    <p:extLst>
      <p:ext uri="{BB962C8B-B14F-4D97-AF65-F5344CB8AC3E}">
        <p14:creationId xmlns:p14="http://schemas.microsoft.com/office/powerpoint/2010/main" val="353346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143000"/>
          </a:xfrm>
          <a:solidFill>
            <a:srgbClr val="0A89E0"/>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9" name="Frame 8"/>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Frame 9"/>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23107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a:solidFill>
            <a:srgbClr val="0A89E0"/>
          </a:solidFill>
        </p:spPr>
        <p:txBody>
          <a:bodyPr/>
          <a:lstStyle>
            <a:lvl1pPr>
              <a:defRPr>
                <a:solidFill>
                  <a:srgbClr val="FAEA1A"/>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solidFill>
            <a:srgbClr val="FAEA1A"/>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solidFill>
            <a:srgbClr val="FAEA1A"/>
          </a:solidFill>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sp>
        <p:nvSpPr>
          <p:cNvPr id="11" name="Frame 10"/>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11"/>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322671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lowchart: Delay 5"/>
          <p:cNvSpPr/>
          <p:nvPr userDrawn="1"/>
        </p:nvSpPr>
        <p:spPr>
          <a:xfrm rot="5400000">
            <a:off x="3829050" y="-3663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EA1A"/>
              </a:solidFill>
            </a:endParaRPr>
          </a:p>
        </p:txBody>
      </p:sp>
      <p:sp>
        <p:nvSpPr>
          <p:cNvPr id="7" name="Title 1"/>
          <p:cNvSpPr>
            <a:spLocks noGrp="1"/>
          </p:cNvSpPr>
          <p:nvPr>
            <p:ph type="title"/>
          </p:nvPr>
        </p:nvSpPr>
        <p:spPr>
          <a:xfrm>
            <a:off x="457200" y="50800"/>
            <a:ext cx="8229600" cy="1143000"/>
          </a:xfrm>
        </p:spPr>
        <p:txBody>
          <a:bodyPr/>
          <a:lstStyle>
            <a:lvl1pPr>
              <a:defRPr>
                <a:solidFill>
                  <a:schemeClr val="bg1"/>
                </a:solidFill>
              </a:defRPr>
            </a:lvl1pPr>
          </a:lstStyle>
          <a:p>
            <a:r>
              <a:rPr lang="en-US"/>
              <a:t>Click to edit Master title style</a:t>
            </a:r>
            <a:endParaRPr lang="en-US" dirty="0"/>
          </a:p>
        </p:txBody>
      </p:sp>
      <p:sp>
        <p:nvSpPr>
          <p:cNvPr id="8" name="Footer Placeholder 4"/>
          <p:cNvSpPr txBox="1">
            <a:spLocks/>
          </p:cNvSpPr>
          <p:nvPr userDrawn="1"/>
        </p:nvSpPr>
        <p:spPr>
          <a:xfrm>
            <a:off x="0" y="6480175"/>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0298" y="6288477"/>
            <a:ext cx="1663702" cy="486554"/>
          </a:xfrm>
          <a:prstGeom prst="rect">
            <a:avLst/>
          </a:prstGeom>
        </p:spPr>
      </p:pic>
    </p:spTree>
    <p:extLst>
      <p:ext uri="{BB962C8B-B14F-4D97-AF65-F5344CB8AC3E}">
        <p14:creationId xmlns:p14="http://schemas.microsoft.com/office/powerpoint/2010/main" val="40428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ame 4"/>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Frame 5"/>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Florida Law Related Education Association, Inc. © 2015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1220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dirty="0"/>
          </a:p>
        </p:txBody>
      </p:sp>
    </p:spTree>
    <p:extLst>
      <p:ext uri="{BB962C8B-B14F-4D97-AF65-F5344CB8AC3E}">
        <p14:creationId xmlns:p14="http://schemas.microsoft.com/office/powerpoint/2010/main" val="94390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dirty="0"/>
          </a:p>
        </p:txBody>
      </p:sp>
    </p:spTree>
    <p:extLst>
      <p:ext uri="{BB962C8B-B14F-4D97-AF65-F5344CB8AC3E}">
        <p14:creationId xmlns:p14="http://schemas.microsoft.com/office/powerpoint/2010/main" val="137043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901D-5F18-47E6-B645-116C1E5E23C6}" type="datetimeFigureOut">
              <a:rPr lang="en-US" smtClean="0"/>
              <a:t>11/3/2020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3C17-CF85-4057-A4A9-004332857066}" type="slidenum">
              <a:rPr lang="en-US" smtClean="0"/>
              <a:t>‹#›</a:t>
            </a:fld>
            <a:endParaRPr lang="en-US" dirty="0"/>
          </a:p>
        </p:txBody>
      </p:sp>
    </p:spTree>
    <p:extLst>
      <p:ext uri="{BB962C8B-B14F-4D97-AF65-F5344CB8AC3E}">
        <p14:creationId xmlns:p14="http://schemas.microsoft.com/office/powerpoint/2010/main" val="214483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A89E0"/>
          </a:solidFill>
          <a:latin typeface="Bernard MT Condensed" panose="02050806060905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4.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410200" y="918864"/>
            <a:ext cx="3429000" cy="2586335"/>
          </a:xfrm>
        </p:spPr>
        <p:txBody>
          <a:bodyPr/>
          <a:lstStyle/>
          <a:p>
            <a:r>
              <a:rPr lang="en-US" dirty="0"/>
              <a:t>SS.7.C.2.9 Evaluate candidates for political office by analyzing their qualifications, experience, issue-based platforms, debates, and political ads.</a:t>
            </a:r>
          </a:p>
        </p:txBody>
      </p:sp>
      <p:sp>
        <p:nvSpPr>
          <p:cNvPr id="3" name="Title 2"/>
          <p:cNvSpPr>
            <a:spLocks noGrp="1"/>
          </p:cNvSpPr>
          <p:nvPr>
            <p:ph type="ctrTitle"/>
          </p:nvPr>
        </p:nvSpPr>
        <p:spPr>
          <a:xfrm>
            <a:off x="152400" y="365760"/>
            <a:ext cx="5257799" cy="1219200"/>
          </a:xfrm>
        </p:spPr>
        <p:txBody>
          <a:bodyPr>
            <a:noAutofit/>
          </a:bodyPr>
          <a:lstStyle/>
          <a:p>
            <a:r>
              <a:rPr lang="en-US" sz="4000" dirty="0"/>
              <a:t>Evaluating Political Candidates</a:t>
            </a:r>
          </a:p>
        </p:txBody>
      </p:sp>
      <p:sp>
        <p:nvSpPr>
          <p:cNvPr id="4" name="Text Placeholder 3"/>
          <p:cNvSpPr>
            <a:spLocks noGrp="1"/>
          </p:cNvSpPr>
          <p:nvPr>
            <p:ph type="body" sz="quarter" idx="10"/>
          </p:nvPr>
        </p:nvSpPr>
        <p:spPr/>
        <p:txBody>
          <a:bodyPr/>
          <a:lstStyle/>
          <a:p>
            <a:r>
              <a:rPr lang="en-US" dirty="0"/>
              <a:t>Who would you choose? </a:t>
            </a:r>
          </a:p>
        </p:txBody>
      </p:sp>
      <p:pic>
        <p:nvPicPr>
          <p:cNvPr id="614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593" r="33203"/>
          <a:stretch/>
        </p:blipFill>
        <p:spPr bwMode="auto">
          <a:xfrm>
            <a:off x="1176829" y="2563950"/>
            <a:ext cx="1426031"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11762"/>
          <a:stretch/>
        </p:blipFill>
        <p:spPr bwMode="auto">
          <a:xfrm>
            <a:off x="2602860" y="2563950"/>
            <a:ext cx="1511939" cy="3595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8256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Government of the State of Florida</a:t>
            </a:r>
          </a:p>
        </p:txBody>
      </p:sp>
      <p:sp>
        <p:nvSpPr>
          <p:cNvPr id="4" name="Rectangle 3"/>
          <p:cNvSpPr txBox="1">
            <a:spLocks noChangeArrowheads="1"/>
          </p:cNvSpPr>
          <p:nvPr/>
        </p:nvSpPr>
        <p:spPr>
          <a:xfrm>
            <a:off x="543737" y="1752600"/>
            <a:ext cx="7762064"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r>
              <a:rPr lang="en-US" sz="3600" b="1" u="sng" dirty="0">
                <a:latin typeface="Cambria" panose="02040503050406030204" pitchFamily="18" charset="0"/>
                <a:ea typeface="Cambria" panose="02040503050406030204" pitchFamily="18" charset="0"/>
              </a:rPr>
              <a:t>Florida House of Representatives</a:t>
            </a:r>
          </a:p>
          <a:p>
            <a:pPr fontAlgn="auto">
              <a:lnSpc>
                <a:spcPct val="100000"/>
              </a:lnSpc>
              <a:spcAft>
                <a:spcPts val="0"/>
              </a:spcAft>
            </a:pPr>
            <a:r>
              <a:rPr lang="en-US" sz="3600" dirty="0">
                <a:latin typeface="Cambria" panose="02040503050406030204" pitchFamily="18" charset="0"/>
                <a:ea typeface="Cambria" panose="02040503050406030204" pitchFamily="18" charset="0"/>
              </a:rPr>
              <a:t>Must be at least </a:t>
            </a:r>
            <a:r>
              <a:rPr lang="en-US" sz="3600" dirty="0">
                <a:solidFill>
                  <a:srgbClr val="FF0000"/>
                </a:solidFill>
                <a:latin typeface="Cambria" panose="02040503050406030204" pitchFamily="18" charset="0"/>
                <a:ea typeface="Cambria" panose="02040503050406030204" pitchFamily="18" charset="0"/>
              </a:rPr>
              <a:t>21 years old</a:t>
            </a:r>
          </a:p>
          <a:p>
            <a:pPr fontAlgn="auto">
              <a:lnSpc>
                <a:spcPct val="100000"/>
              </a:lnSpc>
              <a:spcAft>
                <a:spcPts val="0"/>
              </a:spcAft>
            </a:pPr>
            <a:r>
              <a:rPr lang="en-US" sz="3600" dirty="0">
                <a:latin typeface="Cambria" panose="02040503050406030204" pitchFamily="18" charset="0"/>
                <a:ea typeface="Cambria" panose="02040503050406030204" pitchFamily="18" charset="0"/>
              </a:rPr>
              <a:t>Must be a citizen</a:t>
            </a:r>
          </a:p>
          <a:p>
            <a:pPr fontAlgn="auto">
              <a:lnSpc>
                <a:spcPct val="100000"/>
              </a:lnSpc>
              <a:spcAft>
                <a:spcPts val="0"/>
              </a:spcAft>
            </a:pPr>
            <a:r>
              <a:rPr lang="en-US" sz="3600" dirty="0">
                <a:latin typeface="Cambria" panose="02040503050406030204" pitchFamily="18" charset="0"/>
                <a:ea typeface="Cambria" panose="02040503050406030204" pitchFamily="18" charset="0"/>
              </a:rPr>
              <a:t>Resident of Florida for the previous 2 years AND live in the district from which they are elected</a:t>
            </a:r>
          </a:p>
          <a:p>
            <a:pPr fontAlgn="auto">
              <a:lnSpc>
                <a:spcPct val="100000"/>
              </a:lnSpc>
              <a:spcAft>
                <a:spcPts val="0"/>
              </a:spcAft>
            </a:pPr>
            <a:r>
              <a:rPr lang="en-US" sz="3600" dirty="0">
                <a:solidFill>
                  <a:srgbClr val="FF0000"/>
                </a:solidFill>
                <a:latin typeface="Cambria" panose="02040503050406030204" pitchFamily="18" charset="0"/>
                <a:ea typeface="Cambria" panose="02040503050406030204" pitchFamily="18" charset="0"/>
              </a:rPr>
              <a:t>2 year term</a:t>
            </a:r>
          </a:p>
          <a:p>
            <a:pPr fontAlgn="auto">
              <a:lnSpc>
                <a:spcPct val="100000"/>
              </a:lnSpc>
              <a:spcAft>
                <a:spcPts val="0"/>
              </a:spcAft>
            </a:pPr>
            <a:r>
              <a:rPr lang="en-US" sz="3600" dirty="0">
                <a:solidFill>
                  <a:srgbClr val="FF0000"/>
                </a:solidFill>
                <a:latin typeface="Cambria" panose="02040503050406030204" pitchFamily="18" charset="0"/>
                <a:ea typeface="Cambria" panose="02040503050406030204" pitchFamily="18" charset="0"/>
              </a:rPr>
              <a:t>Limited to 8 years in a row</a:t>
            </a:r>
            <a:endParaRPr lang="en-US" sz="36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1456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 a Candidate</a:t>
            </a:r>
          </a:p>
        </p:txBody>
      </p:sp>
      <p:sp>
        <p:nvSpPr>
          <p:cNvPr id="3" name="Text Placeholder 2"/>
          <p:cNvSpPr>
            <a:spLocks noGrp="1"/>
          </p:cNvSpPr>
          <p:nvPr>
            <p:ph type="body" idx="1"/>
          </p:nvPr>
        </p:nvSpPr>
        <p:spPr/>
        <p:txBody>
          <a:bodyPr/>
          <a:lstStyle/>
          <a:p>
            <a:r>
              <a:rPr lang="en-US" dirty="0"/>
              <a:t>What do you look for in a candidate?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28800"/>
            <a:ext cx="3444766" cy="2094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306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 </a:t>
            </a:r>
          </a:p>
        </p:txBody>
      </p:sp>
      <p:sp>
        <p:nvSpPr>
          <p:cNvPr id="3" name="Content Placeholder 2"/>
          <p:cNvSpPr>
            <a:spLocks noGrp="1"/>
          </p:cNvSpPr>
          <p:nvPr>
            <p:ph idx="1"/>
          </p:nvPr>
        </p:nvSpPr>
        <p:spPr/>
        <p:txBody>
          <a:bodyPr/>
          <a:lstStyle/>
          <a:p>
            <a:r>
              <a:rPr lang="en-US" dirty="0"/>
              <a:t>What is their academic background? </a:t>
            </a:r>
          </a:p>
          <a:p>
            <a:r>
              <a:rPr lang="en-US" dirty="0"/>
              <a:t>What is/was their profession?</a:t>
            </a:r>
          </a:p>
          <a:p>
            <a:r>
              <a:rPr lang="en-US" dirty="0"/>
              <a:t>What political office(s) have they held in the past?</a:t>
            </a:r>
          </a:p>
          <a:p>
            <a:endParaRPr lang="en-US" dirty="0"/>
          </a:p>
          <a:p>
            <a:pPr marL="0" indent="0">
              <a:buNone/>
            </a:pPr>
            <a:r>
              <a:rPr lang="en-US" dirty="0"/>
              <a:t>What else would you want to know about their past experience? </a:t>
            </a:r>
          </a:p>
        </p:txBody>
      </p:sp>
    </p:spTree>
    <p:extLst>
      <p:ext uri="{BB962C8B-B14F-4D97-AF65-F5344CB8AC3E}">
        <p14:creationId xmlns:p14="http://schemas.microsoft.com/office/powerpoint/2010/main" val="3098793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353503" y="4317781"/>
            <a:ext cx="2383781"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Platform </a:t>
            </a:r>
          </a:p>
        </p:txBody>
      </p:sp>
      <p:sp>
        <p:nvSpPr>
          <p:cNvPr id="3" name="Content Placeholder 2"/>
          <p:cNvSpPr>
            <a:spLocks noGrp="1"/>
          </p:cNvSpPr>
          <p:nvPr>
            <p:ph idx="1"/>
          </p:nvPr>
        </p:nvSpPr>
        <p:spPr/>
        <p:txBody>
          <a:bodyPr/>
          <a:lstStyle/>
          <a:p>
            <a:r>
              <a:rPr lang="en-US" dirty="0"/>
              <a:t>What are their ideas about government? </a:t>
            </a:r>
          </a:p>
          <a:p>
            <a:r>
              <a:rPr lang="en-US" dirty="0"/>
              <a:t>What are their policies on:</a:t>
            </a:r>
          </a:p>
          <a:p>
            <a:pPr lvl="1"/>
            <a:r>
              <a:rPr lang="en-US" dirty="0"/>
              <a:t>Economy </a:t>
            </a:r>
          </a:p>
          <a:p>
            <a:pPr lvl="1"/>
            <a:r>
              <a:rPr lang="en-US" dirty="0"/>
              <a:t>Environment </a:t>
            </a:r>
          </a:p>
          <a:p>
            <a:pPr lvl="1"/>
            <a:r>
              <a:rPr lang="en-US" dirty="0"/>
              <a:t>Health care</a:t>
            </a:r>
          </a:p>
          <a:p>
            <a:pPr lvl="1"/>
            <a:r>
              <a:rPr lang="en-US" dirty="0"/>
              <a:t>Immigration</a:t>
            </a:r>
          </a:p>
          <a:p>
            <a:pPr lvl="1"/>
            <a:r>
              <a:rPr lang="en-US" dirty="0"/>
              <a:t>National security/defense </a:t>
            </a:r>
          </a:p>
          <a:p>
            <a:pPr lvl="1"/>
            <a:r>
              <a:rPr lang="en-US" dirty="0"/>
              <a:t>…and more. </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4241" y="2514600"/>
            <a:ext cx="2494140" cy="141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8961" y="3620815"/>
            <a:ext cx="1670559"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3878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70490" y="3587935"/>
            <a:ext cx="4277710" cy="2989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Debates</a:t>
            </a:r>
          </a:p>
        </p:txBody>
      </p:sp>
      <p:sp>
        <p:nvSpPr>
          <p:cNvPr id="3" name="Content Placeholder 2"/>
          <p:cNvSpPr>
            <a:spLocks noGrp="1"/>
          </p:cNvSpPr>
          <p:nvPr>
            <p:ph idx="1"/>
          </p:nvPr>
        </p:nvSpPr>
        <p:spPr/>
        <p:txBody>
          <a:bodyPr/>
          <a:lstStyle/>
          <a:p>
            <a:r>
              <a:rPr lang="en-US" dirty="0">
                <a:solidFill>
                  <a:schemeClr val="tx1">
                    <a:lumMod val="75000"/>
                    <a:lumOff val="25000"/>
                  </a:schemeClr>
                </a:solidFill>
              </a:rPr>
              <a:t>What do they know about the issues?</a:t>
            </a:r>
          </a:p>
          <a:p>
            <a:r>
              <a:rPr lang="en-US" dirty="0">
                <a:solidFill>
                  <a:schemeClr val="tx1">
                    <a:lumMod val="75000"/>
                    <a:lumOff val="25000"/>
                  </a:schemeClr>
                </a:solidFill>
              </a:rPr>
              <a:t>How informed is the candidate?</a:t>
            </a:r>
          </a:p>
          <a:p>
            <a:r>
              <a:rPr lang="en-US" dirty="0">
                <a:solidFill>
                  <a:schemeClr val="tx1">
                    <a:lumMod val="75000"/>
                    <a:lumOff val="25000"/>
                  </a:schemeClr>
                </a:solidFill>
              </a:rPr>
              <a:t>How well do they communicate? </a:t>
            </a:r>
          </a:p>
          <a:p>
            <a:r>
              <a:rPr lang="en-US" dirty="0">
                <a:solidFill>
                  <a:schemeClr val="tx1">
                    <a:lumMod val="75000"/>
                    <a:lumOff val="25000"/>
                  </a:schemeClr>
                </a:solidFill>
              </a:rPr>
              <a:t>How professional are they during a debate?</a:t>
            </a:r>
          </a:p>
          <a:p>
            <a:pPr lvl="1"/>
            <a:r>
              <a:rPr lang="en-US" dirty="0">
                <a:solidFill>
                  <a:schemeClr val="tx1">
                    <a:lumMod val="75000"/>
                    <a:lumOff val="25000"/>
                  </a:schemeClr>
                </a:solidFill>
              </a:rPr>
              <a:t>Does the candidate demonstrate ethical conduct? </a:t>
            </a:r>
          </a:p>
        </p:txBody>
      </p:sp>
    </p:spTree>
    <p:extLst>
      <p:ext uri="{BB962C8B-B14F-4D97-AF65-F5344CB8AC3E}">
        <p14:creationId xmlns:p14="http://schemas.microsoft.com/office/powerpoint/2010/main" val="389162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Political Advertisements </a:t>
            </a:r>
          </a:p>
        </p:txBody>
      </p:sp>
      <p:sp>
        <p:nvSpPr>
          <p:cNvPr id="3" name="Content Placeholder 2"/>
          <p:cNvSpPr>
            <a:spLocks noGrp="1"/>
          </p:cNvSpPr>
          <p:nvPr>
            <p:ph idx="1"/>
          </p:nvPr>
        </p:nvSpPr>
        <p:spPr/>
        <p:txBody>
          <a:bodyPr/>
          <a:lstStyle/>
          <a:p>
            <a:r>
              <a:rPr lang="en-US" dirty="0"/>
              <a:t>What do they say about themselves?</a:t>
            </a:r>
          </a:p>
          <a:p>
            <a:r>
              <a:rPr lang="en-US" dirty="0"/>
              <a:t>What do they say about their opponents?</a:t>
            </a:r>
          </a:p>
          <a:p>
            <a:pPr lvl="1"/>
            <a:r>
              <a:rPr lang="en-US" dirty="0"/>
              <a:t>And, what do their opponents say about them? </a:t>
            </a:r>
          </a:p>
          <a:p>
            <a:r>
              <a:rPr lang="en-US" dirty="0"/>
              <a:t>What evidence is provided to support their claims?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4028" y="4410075"/>
            <a:ext cx="23241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075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Who might be more qualified? </a:t>
            </a:r>
            <a:br>
              <a:rPr lang="en-US" dirty="0"/>
            </a:br>
            <a:r>
              <a:rPr lang="en-US" sz="3100" dirty="0"/>
              <a:t>Just based on the information below, who would you say is more qualified for political office?</a:t>
            </a:r>
          </a:p>
        </p:txBody>
      </p:sp>
      <p:sp>
        <p:nvSpPr>
          <p:cNvPr id="3" name="Content Placeholder 2"/>
          <p:cNvSpPr>
            <a:spLocks noGrp="1"/>
          </p:cNvSpPr>
          <p:nvPr>
            <p:ph idx="1"/>
          </p:nvPr>
        </p:nvSpPr>
        <p:spPr>
          <a:xfrm>
            <a:off x="344214" y="1828800"/>
            <a:ext cx="3999186" cy="4343400"/>
          </a:xfrm>
          <a:ln w="57150">
            <a:solidFill>
              <a:schemeClr val="accent5">
                <a:lumMod val="60000"/>
                <a:lumOff val="40000"/>
              </a:schemeClr>
            </a:solidFill>
            <a:prstDash val="lgDash"/>
          </a:ln>
        </p:spPr>
        <p:txBody>
          <a:bodyPr>
            <a:normAutofit lnSpcReduction="10000"/>
          </a:bodyPr>
          <a:lstStyle/>
          <a:p>
            <a:pPr marL="0" indent="0" algn="ctr">
              <a:buNone/>
            </a:pPr>
            <a:r>
              <a:rPr lang="en-US" sz="4000" b="1" dirty="0"/>
              <a:t>Vote</a:t>
            </a:r>
          </a:p>
          <a:p>
            <a:pPr marL="0" indent="0" algn="ctr">
              <a:buNone/>
            </a:pPr>
            <a:r>
              <a:rPr lang="en-US" sz="4000" b="1" dirty="0"/>
              <a:t>Sadie Moyes</a:t>
            </a:r>
            <a:endParaRPr lang="en-US" sz="2000" b="1" dirty="0"/>
          </a:p>
          <a:p>
            <a:pPr marL="0" indent="0" algn="ctr">
              <a:buNone/>
            </a:pPr>
            <a:r>
              <a:rPr lang="en-US" sz="2000" b="1" dirty="0"/>
              <a:t>For State Representative</a:t>
            </a:r>
          </a:p>
          <a:p>
            <a:pPr marL="0" indent="0" algn="ctr">
              <a:buNone/>
            </a:pPr>
            <a:endParaRPr lang="en-US" sz="2000" b="1" dirty="0"/>
          </a:p>
          <a:p>
            <a:r>
              <a:rPr lang="en-US" sz="2000" b="1" dirty="0"/>
              <a:t>Served as Student Government President at Sunshine University </a:t>
            </a:r>
          </a:p>
          <a:p>
            <a:r>
              <a:rPr lang="en-US" sz="2000" b="1" dirty="0"/>
              <a:t>Lived in Florida for the past 4 years</a:t>
            </a:r>
          </a:p>
          <a:p>
            <a:r>
              <a:rPr lang="en-US" sz="2000" b="1" dirty="0"/>
              <a:t>Studied political science at Sunshine University  </a:t>
            </a:r>
          </a:p>
        </p:txBody>
      </p:sp>
      <p:sp>
        <p:nvSpPr>
          <p:cNvPr id="4" name="Content Placeholder 2"/>
          <p:cNvSpPr txBox="1">
            <a:spLocks/>
          </p:cNvSpPr>
          <p:nvPr/>
        </p:nvSpPr>
        <p:spPr>
          <a:xfrm>
            <a:off x="4572000" y="1828800"/>
            <a:ext cx="4267200" cy="4343400"/>
          </a:xfrm>
          <a:prstGeom prst="rect">
            <a:avLst/>
          </a:prstGeom>
          <a:ln w="57150" cmpd="thinThick">
            <a:solidFill>
              <a:srgbClr val="FAEA1A"/>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4000" b="1" dirty="0"/>
              <a:t>Vote</a:t>
            </a:r>
          </a:p>
          <a:p>
            <a:pPr marL="0" indent="0" algn="ctr">
              <a:buFont typeface="Arial" panose="020B0604020202020204" pitchFamily="34" charset="0"/>
              <a:buNone/>
            </a:pPr>
            <a:r>
              <a:rPr lang="en-US" sz="4000" b="1" dirty="0"/>
              <a:t>Mitchell Macabee</a:t>
            </a:r>
          </a:p>
          <a:p>
            <a:pPr marL="0" indent="0" algn="ctr">
              <a:buFont typeface="Arial" panose="020B0604020202020204" pitchFamily="34" charset="0"/>
              <a:buNone/>
            </a:pPr>
            <a:r>
              <a:rPr lang="en-US" sz="2000" b="1" dirty="0"/>
              <a:t>For State Representative</a:t>
            </a:r>
          </a:p>
          <a:p>
            <a:endParaRPr lang="en-US" sz="2000" b="1" dirty="0"/>
          </a:p>
          <a:p>
            <a:r>
              <a:rPr lang="en-US" sz="2000" b="1" dirty="0"/>
              <a:t>Florida resident since age 2</a:t>
            </a:r>
          </a:p>
          <a:p>
            <a:r>
              <a:rPr lang="en-US" sz="2000" b="1" dirty="0"/>
              <a:t>Studied political science at Everglades University </a:t>
            </a:r>
          </a:p>
          <a:p>
            <a:r>
              <a:rPr lang="en-US" sz="2000" b="1" dirty="0"/>
              <a:t>Served as Mayor of Sunshine, FL</a:t>
            </a:r>
          </a:p>
          <a:p>
            <a:r>
              <a:rPr lang="en-US" sz="2000" b="1" dirty="0"/>
              <a:t>Served as City Commissioner of Sunshine, FL </a:t>
            </a:r>
          </a:p>
          <a:p>
            <a:pPr marL="0" indent="0" algn="ctr">
              <a:buFont typeface="Arial" panose="020B0604020202020204" pitchFamily="34" charset="0"/>
              <a:buNone/>
            </a:pPr>
            <a:endParaRPr lang="en-US" sz="2400" b="1" dirty="0"/>
          </a:p>
        </p:txBody>
      </p:sp>
    </p:spTree>
    <p:extLst>
      <p:ext uri="{BB962C8B-B14F-4D97-AF65-F5344CB8AC3E}">
        <p14:creationId xmlns:p14="http://schemas.microsoft.com/office/powerpoint/2010/main" val="2907686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Evaluating Presidential Candidates</a:t>
            </a:r>
          </a:p>
        </p:txBody>
      </p:sp>
      <p:sp>
        <p:nvSpPr>
          <p:cNvPr id="3" name="Text Placeholder 2"/>
          <p:cNvSpPr>
            <a:spLocks noGrp="1"/>
          </p:cNvSpPr>
          <p:nvPr>
            <p:ph type="body" idx="1"/>
          </p:nvPr>
        </p:nvSpPr>
        <p:spPr>
          <a:xfrm>
            <a:off x="4191000" y="838200"/>
            <a:ext cx="4953000" cy="3352800"/>
          </a:xfrm>
        </p:spPr>
        <p:txBody>
          <a:bodyPr>
            <a:normAutofit fontScale="92500"/>
          </a:bodyPr>
          <a:lstStyle/>
          <a:p>
            <a:pPr marL="457200" indent="-457200">
              <a:buFont typeface="Arial" panose="020B0604020202020204" pitchFamily="34" charset="0"/>
              <a:buChar char="•"/>
            </a:pPr>
            <a:r>
              <a:rPr lang="en-US" dirty="0"/>
              <a:t>Read the </a:t>
            </a:r>
            <a:r>
              <a:rPr lang="en-US" dirty="0" smtClean="0"/>
              <a:t>campaign speeches of the three candidates listed in Part C.  Follow the directions to highlight in different colors their qualifications and promises.</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914400"/>
            <a:ext cx="3595500" cy="3733800"/>
          </a:xfrm>
          <a:prstGeom prst="rect">
            <a:avLst/>
          </a:prstGeom>
          <a:ln w="57150">
            <a:solidFill>
              <a:srgbClr val="0A89E0"/>
            </a:solidFill>
          </a:ln>
        </p:spPr>
      </p:pic>
    </p:spTree>
    <p:extLst>
      <p:ext uri="{BB962C8B-B14F-4D97-AF65-F5344CB8AC3E}">
        <p14:creationId xmlns:p14="http://schemas.microsoft.com/office/powerpoint/2010/main" val="2042979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Who did you pick? </a:t>
            </a:r>
          </a:p>
        </p:txBody>
      </p:sp>
      <p:sp>
        <p:nvSpPr>
          <p:cNvPr id="3" name="Text Placeholder 2"/>
          <p:cNvSpPr>
            <a:spLocks noGrp="1"/>
          </p:cNvSpPr>
          <p:nvPr>
            <p:ph type="body" idx="1"/>
          </p:nvPr>
        </p:nvSpPr>
        <p:spPr/>
        <p:txBody>
          <a:bodyPr>
            <a:normAutofit fontScale="85000" lnSpcReduction="10000"/>
          </a:bodyPr>
          <a:lstStyle/>
          <a:p>
            <a:r>
              <a:rPr lang="en-US" dirty="0"/>
              <a:t>Which candidate did you think was the most qualified? The least qualified? </a:t>
            </a:r>
          </a:p>
        </p:txBody>
      </p:sp>
    </p:spTree>
    <p:extLst>
      <p:ext uri="{BB962C8B-B14F-4D97-AF65-F5344CB8AC3E}">
        <p14:creationId xmlns:p14="http://schemas.microsoft.com/office/powerpoint/2010/main" val="3769144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for Understanding </a:t>
            </a: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914400"/>
            <a:ext cx="7086600" cy="4014170"/>
          </a:xfrm>
          <a:prstGeom prst="rect">
            <a:avLst/>
          </a:prstGeom>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880" y="5115384"/>
            <a:ext cx="4254491" cy="1161743"/>
          </a:xfrm>
          <a:prstGeom prst="rect">
            <a:avLst/>
          </a:prstGeom>
        </p:spPr>
      </p:pic>
      <p:sp>
        <p:nvSpPr>
          <p:cNvPr id="9" name="5-Point Star 8"/>
          <p:cNvSpPr/>
          <p:nvPr/>
        </p:nvSpPr>
        <p:spPr>
          <a:xfrm>
            <a:off x="685800" y="5943600"/>
            <a:ext cx="3810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p:cNvCxnSpPr/>
          <p:nvPr/>
        </p:nvCxnSpPr>
        <p:spPr>
          <a:xfrm>
            <a:off x="762000" y="5257800"/>
            <a:ext cx="2514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62000" y="5791200"/>
            <a:ext cx="2514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2000" y="5562600"/>
            <a:ext cx="2514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76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matters to you? </a:t>
            </a:r>
          </a:p>
        </p:txBody>
      </p:sp>
      <p:sp>
        <p:nvSpPr>
          <p:cNvPr id="3" name="Text Placeholder 2"/>
          <p:cNvSpPr>
            <a:spLocks noGrp="1"/>
          </p:cNvSpPr>
          <p:nvPr>
            <p:ph type="body" idx="1"/>
          </p:nvPr>
        </p:nvSpPr>
        <p:spPr>
          <a:xfrm>
            <a:off x="4419600" y="533400"/>
            <a:ext cx="4724398" cy="3429000"/>
          </a:xfrm>
        </p:spPr>
        <p:txBody>
          <a:bodyPr>
            <a:normAutofit/>
          </a:bodyPr>
          <a:lstStyle/>
          <a:p>
            <a:r>
              <a:rPr lang="en-US" dirty="0" smtClean="0"/>
              <a:t>What characteristics do you </a:t>
            </a:r>
            <a:r>
              <a:rPr lang="en-US" dirty="0"/>
              <a:t>think are most important when considering a presidential </a:t>
            </a:r>
            <a:r>
              <a:rPr lang="en-US" dirty="0" smtClean="0"/>
              <a:t>candidate</a:t>
            </a:r>
            <a:r>
              <a:rPr lang="en-US" dirty="0" smtClean="0"/>
              <a:t>?</a:t>
            </a:r>
            <a:endParaRPr lang="en-US" dirty="0"/>
          </a:p>
        </p:txBody>
      </p:sp>
    </p:spTree>
    <p:extLst>
      <p:ext uri="{BB962C8B-B14F-4D97-AF65-F5344CB8AC3E}">
        <p14:creationId xmlns:p14="http://schemas.microsoft.com/office/powerpoint/2010/main" val="357768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look for in a candidate?</a:t>
            </a:r>
            <a:endParaRPr lang="en-US" dirty="0"/>
          </a:p>
        </p:txBody>
      </p:sp>
      <p:sp>
        <p:nvSpPr>
          <p:cNvPr id="4" name="Rectangle 3"/>
          <p:cNvSpPr txBox="1">
            <a:spLocks noChangeArrowheads="1"/>
          </p:cNvSpPr>
          <p:nvPr/>
        </p:nvSpPr>
        <p:spPr>
          <a:xfrm>
            <a:off x="4094328" y="1792549"/>
            <a:ext cx="4708479" cy="4940417"/>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sz="2800" dirty="0">
                <a:latin typeface="Cambria" panose="02040503050406030204" pitchFamily="18" charset="0"/>
                <a:ea typeface="Cambria" panose="02040503050406030204" pitchFamily="18" charset="0"/>
              </a:rPr>
              <a:t>Family history </a:t>
            </a:r>
          </a:p>
          <a:p>
            <a:r>
              <a:rPr lang="en-US" sz="2800" dirty="0">
                <a:latin typeface="Cambria" panose="02040503050406030204" pitchFamily="18" charset="0"/>
                <a:ea typeface="Cambria" panose="02040503050406030204" pitchFamily="18" charset="0"/>
              </a:rPr>
              <a:t>Professionalism </a:t>
            </a:r>
          </a:p>
          <a:p>
            <a:r>
              <a:rPr lang="en-US" sz="2800" dirty="0">
                <a:latin typeface="Cambria" panose="02040503050406030204" pitchFamily="18" charset="0"/>
                <a:ea typeface="Cambria" panose="02040503050406030204" pitchFamily="18" charset="0"/>
              </a:rPr>
              <a:t>Ethnic background </a:t>
            </a:r>
          </a:p>
          <a:p>
            <a:r>
              <a:rPr lang="en-US" sz="2800" dirty="0">
                <a:latin typeface="Cambria" panose="02040503050406030204" pitchFamily="18" charset="0"/>
                <a:ea typeface="Cambria" panose="02040503050406030204" pitchFamily="18" charset="0"/>
              </a:rPr>
              <a:t>Prior government experience 	</a:t>
            </a:r>
          </a:p>
          <a:p>
            <a:r>
              <a:rPr lang="en-US" sz="2800" dirty="0">
                <a:latin typeface="Cambria" panose="02040503050406030204" pitchFamily="18" charset="0"/>
                <a:ea typeface="Cambria" panose="02040503050406030204" pitchFamily="18" charset="0"/>
              </a:rPr>
              <a:t>Physical health </a:t>
            </a:r>
          </a:p>
          <a:p>
            <a:r>
              <a:rPr lang="en-US" sz="2800" dirty="0">
                <a:latin typeface="Cambria" panose="02040503050406030204" pitchFamily="18" charset="0"/>
                <a:ea typeface="Cambria" panose="02040503050406030204" pitchFamily="18" charset="0"/>
              </a:rPr>
              <a:t>Criminal history </a:t>
            </a:r>
          </a:p>
          <a:p>
            <a:r>
              <a:rPr lang="en-US" sz="2800" dirty="0">
                <a:latin typeface="Cambria" panose="02040503050406030204" pitchFamily="18" charset="0"/>
                <a:ea typeface="Cambria" panose="02040503050406030204" pitchFamily="18" charset="0"/>
              </a:rPr>
              <a:t>Military service </a:t>
            </a:r>
          </a:p>
          <a:p>
            <a:r>
              <a:rPr lang="en-US" sz="2800" dirty="0">
                <a:latin typeface="Cambria" panose="02040503050406030204" pitchFamily="18" charset="0"/>
                <a:ea typeface="Cambria" panose="02040503050406030204" pitchFamily="18" charset="0"/>
              </a:rPr>
              <a:t>Socio-economic status 	</a:t>
            </a:r>
          </a:p>
        </p:txBody>
      </p:sp>
      <p:sp>
        <p:nvSpPr>
          <p:cNvPr id="6" name="Rectangle 3"/>
          <p:cNvSpPr txBox="1">
            <a:spLocks noChangeArrowheads="1"/>
          </p:cNvSpPr>
          <p:nvPr/>
        </p:nvSpPr>
        <p:spPr>
          <a:xfrm>
            <a:off x="384411" y="1790203"/>
            <a:ext cx="3904785" cy="4940417"/>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US" sz="2800" dirty="0">
                <a:latin typeface="Cambria" panose="02040503050406030204" pitchFamily="18" charset="0"/>
                <a:ea typeface="Cambria" panose="02040503050406030204" pitchFamily="18" charset="0"/>
              </a:rPr>
              <a:t>Age </a:t>
            </a:r>
          </a:p>
          <a:p>
            <a:r>
              <a:rPr lang="en-US" sz="2800" dirty="0">
                <a:latin typeface="Cambria" panose="02040503050406030204" pitchFamily="18" charset="0"/>
                <a:ea typeface="Cambria" panose="02040503050406030204" pitchFamily="18" charset="0"/>
              </a:rPr>
              <a:t>Religion </a:t>
            </a:r>
          </a:p>
          <a:p>
            <a:r>
              <a:rPr lang="en-US" sz="2800" dirty="0">
                <a:latin typeface="Cambria" panose="02040503050406030204" pitchFamily="18" charset="0"/>
                <a:ea typeface="Cambria" panose="02040503050406030204" pitchFamily="18" charset="0"/>
              </a:rPr>
              <a:t>Gender </a:t>
            </a:r>
          </a:p>
          <a:p>
            <a:r>
              <a:rPr lang="en-US" sz="2800" dirty="0">
                <a:latin typeface="Cambria" panose="02040503050406030204" pitchFamily="18" charset="0"/>
                <a:ea typeface="Cambria" panose="02040503050406030204" pitchFamily="18" charset="0"/>
              </a:rPr>
              <a:t>Educational background 	</a:t>
            </a:r>
          </a:p>
          <a:p>
            <a:r>
              <a:rPr lang="en-US" sz="2800" dirty="0">
                <a:latin typeface="Cambria" panose="02040503050406030204" pitchFamily="18" charset="0"/>
                <a:ea typeface="Cambria" panose="02040503050406030204" pitchFamily="18" charset="0"/>
              </a:rPr>
              <a:t>Character </a:t>
            </a:r>
          </a:p>
          <a:p>
            <a:r>
              <a:rPr lang="en-US" sz="2800" dirty="0">
                <a:latin typeface="Cambria" panose="02040503050406030204" pitchFamily="18" charset="0"/>
                <a:ea typeface="Cambria" panose="02040503050406030204" pitchFamily="18" charset="0"/>
              </a:rPr>
              <a:t>Occupation </a:t>
            </a:r>
          </a:p>
          <a:p>
            <a:r>
              <a:rPr lang="en-US" sz="2800" dirty="0">
                <a:latin typeface="Cambria" panose="02040503050406030204" pitchFamily="18" charset="0"/>
                <a:ea typeface="Cambria" panose="02040503050406030204" pitchFamily="18" charset="0"/>
              </a:rPr>
              <a:t>Marital status </a:t>
            </a:r>
          </a:p>
          <a:p>
            <a:r>
              <a:rPr lang="en-US" sz="2800" dirty="0">
                <a:latin typeface="Cambria" panose="02040503050406030204" pitchFamily="18" charset="0"/>
                <a:ea typeface="Cambria" panose="02040503050406030204" pitchFamily="18" charset="0"/>
              </a:rPr>
              <a:t>Personal appearance 	</a:t>
            </a:r>
          </a:p>
        </p:txBody>
      </p:sp>
    </p:spTree>
    <p:extLst>
      <p:ext uri="{BB962C8B-B14F-4D97-AF65-F5344CB8AC3E}">
        <p14:creationId xmlns:p14="http://schemas.microsoft.com/office/powerpoint/2010/main" val="1472353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Who can run for political office?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124" y="641131"/>
            <a:ext cx="3248676"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normAutofit fontScale="85000" lnSpcReduction="20000"/>
          </a:bodyPr>
          <a:lstStyle/>
          <a:p>
            <a:r>
              <a:rPr lang="en-US" dirty="0"/>
              <a:t>Requirements on the federal and state level for the executive and legislative branches </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1" y="2362200"/>
            <a:ext cx="3038968" cy="2022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5062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Federal Government </a:t>
            </a:r>
          </a:p>
        </p:txBody>
      </p:sp>
      <p:sp>
        <p:nvSpPr>
          <p:cNvPr id="4" name="Rectangle 3"/>
          <p:cNvSpPr txBox="1">
            <a:spLocks noChangeArrowheads="1"/>
          </p:cNvSpPr>
          <p:nvPr/>
        </p:nvSpPr>
        <p:spPr>
          <a:xfrm>
            <a:off x="457200" y="1752600"/>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r>
              <a:rPr lang="en-US" sz="3600" b="1" u="sng" dirty="0">
                <a:latin typeface="Cambria" panose="02040503050406030204" pitchFamily="18" charset="0"/>
                <a:ea typeface="Cambria" panose="02040503050406030204" pitchFamily="18" charset="0"/>
              </a:rPr>
              <a:t>President of the United States</a:t>
            </a:r>
          </a:p>
          <a:p>
            <a:pPr fontAlgn="auto">
              <a:lnSpc>
                <a:spcPct val="100000"/>
              </a:lnSpc>
              <a:spcAft>
                <a:spcPts val="0"/>
              </a:spcAft>
            </a:pPr>
            <a:r>
              <a:rPr lang="en-US" sz="3600" dirty="0">
                <a:latin typeface="Cambria" panose="02040503050406030204" pitchFamily="18" charset="0"/>
                <a:ea typeface="Cambria" panose="02040503050406030204" pitchFamily="18" charset="0"/>
              </a:rPr>
              <a:t>Must be at least </a:t>
            </a:r>
            <a:r>
              <a:rPr lang="en-US" sz="3600" dirty="0">
                <a:solidFill>
                  <a:srgbClr val="FF0000"/>
                </a:solidFill>
                <a:latin typeface="Cambria" panose="02040503050406030204" pitchFamily="18" charset="0"/>
                <a:ea typeface="Cambria" panose="02040503050406030204" pitchFamily="18" charset="0"/>
              </a:rPr>
              <a:t>35 years old</a:t>
            </a:r>
          </a:p>
          <a:p>
            <a:pPr fontAlgn="auto">
              <a:lnSpc>
                <a:spcPct val="100000"/>
              </a:lnSpc>
              <a:spcAft>
                <a:spcPts val="0"/>
              </a:spcAft>
            </a:pPr>
            <a:r>
              <a:rPr lang="en-US" sz="3600" dirty="0">
                <a:latin typeface="Cambria" panose="02040503050406030204" pitchFamily="18" charset="0"/>
                <a:ea typeface="Cambria" panose="02040503050406030204" pitchFamily="18" charset="0"/>
              </a:rPr>
              <a:t>Natural born citizen of the US </a:t>
            </a:r>
            <a:r>
              <a:rPr lang="en-US" sz="3600" dirty="0" smtClean="0">
                <a:latin typeface="Cambria" panose="02040503050406030204" pitchFamily="18" charset="0"/>
                <a:ea typeface="Cambria" panose="02040503050406030204" pitchFamily="18" charset="0"/>
              </a:rPr>
              <a:t>            (</a:t>
            </a:r>
            <a:r>
              <a:rPr lang="en-US" sz="3600" dirty="0">
                <a:latin typeface="Cambria" panose="02040503050406030204" pitchFamily="18" charset="0"/>
                <a:ea typeface="Cambria" panose="02040503050406030204" pitchFamily="18" charset="0"/>
              </a:rPr>
              <a:t>cannot be naturalized!)</a:t>
            </a:r>
          </a:p>
          <a:p>
            <a:pPr fontAlgn="auto">
              <a:lnSpc>
                <a:spcPct val="100000"/>
              </a:lnSpc>
              <a:spcAft>
                <a:spcPts val="0"/>
              </a:spcAft>
            </a:pPr>
            <a:r>
              <a:rPr lang="en-US" sz="3600" dirty="0">
                <a:latin typeface="Cambria" panose="02040503050406030204" pitchFamily="18" charset="0"/>
                <a:ea typeface="Cambria" panose="02040503050406030204" pitchFamily="18" charset="0"/>
              </a:rPr>
              <a:t>Resident of the US for 14 </a:t>
            </a:r>
            <a:r>
              <a:rPr lang="en-US" sz="3600" dirty="0" smtClean="0">
                <a:latin typeface="Cambria" panose="02040503050406030204" pitchFamily="18" charset="0"/>
                <a:ea typeface="Cambria" panose="02040503050406030204" pitchFamily="18" charset="0"/>
              </a:rPr>
              <a:t>years</a:t>
            </a:r>
          </a:p>
          <a:p>
            <a:pPr fontAlgn="auto">
              <a:lnSpc>
                <a:spcPct val="100000"/>
              </a:lnSpc>
              <a:spcAft>
                <a:spcPts val="0"/>
              </a:spcAft>
            </a:pPr>
            <a:r>
              <a:rPr lang="en-US" sz="3600" dirty="0" smtClean="0">
                <a:solidFill>
                  <a:srgbClr val="FF0000"/>
                </a:solidFill>
                <a:latin typeface="Cambria" panose="02040503050406030204" pitchFamily="18" charset="0"/>
                <a:ea typeface="Cambria" panose="02040503050406030204" pitchFamily="18" charset="0"/>
              </a:rPr>
              <a:t>4 year term</a:t>
            </a:r>
          </a:p>
          <a:p>
            <a:pPr fontAlgn="auto">
              <a:lnSpc>
                <a:spcPct val="100000"/>
              </a:lnSpc>
              <a:spcAft>
                <a:spcPts val="0"/>
              </a:spcAft>
            </a:pPr>
            <a:r>
              <a:rPr lang="en-US" sz="3600" dirty="0" smtClean="0">
                <a:solidFill>
                  <a:srgbClr val="FF0000"/>
                </a:solidFill>
                <a:latin typeface="Cambria" panose="02040503050406030204" pitchFamily="18" charset="0"/>
                <a:ea typeface="Cambria" panose="02040503050406030204" pitchFamily="18" charset="0"/>
              </a:rPr>
              <a:t>Limited to 2 terms (10 years max)</a:t>
            </a:r>
            <a:endParaRPr lang="en-US" sz="36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2674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Federal Government </a:t>
            </a:r>
          </a:p>
        </p:txBody>
      </p:sp>
      <p:sp>
        <p:nvSpPr>
          <p:cNvPr id="4" name="Rectangle 3"/>
          <p:cNvSpPr txBox="1">
            <a:spLocks noChangeArrowheads="1"/>
          </p:cNvSpPr>
          <p:nvPr/>
        </p:nvSpPr>
        <p:spPr>
          <a:xfrm>
            <a:off x="457200" y="1752600"/>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r>
              <a:rPr lang="en-US" sz="3600" b="1" u="sng" dirty="0">
                <a:latin typeface="Cambria" panose="02040503050406030204" pitchFamily="18" charset="0"/>
                <a:ea typeface="Cambria" panose="02040503050406030204" pitchFamily="18" charset="0"/>
              </a:rPr>
              <a:t>U.S. Senate</a:t>
            </a:r>
          </a:p>
          <a:p>
            <a:pPr fontAlgn="auto">
              <a:lnSpc>
                <a:spcPct val="100000"/>
              </a:lnSpc>
              <a:spcAft>
                <a:spcPts val="0"/>
              </a:spcAft>
            </a:pPr>
            <a:r>
              <a:rPr lang="en-US" sz="3600" dirty="0">
                <a:latin typeface="Cambria" panose="02040503050406030204" pitchFamily="18" charset="0"/>
                <a:ea typeface="Cambria" panose="02040503050406030204" pitchFamily="18" charset="0"/>
              </a:rPr>
              <a:t>At least </a:t>
            </a:r>
            <a:r>
              <a:rPr lang="en-US" sz="3600" dirty="0">
                <a:solidFill>
                  <a:srgbClr val="FF0000"/>
                </a:solidFill>
                <a:latin typeface="Cambria" panose="02040503050406030204" pitchFamily="18" charset="0"/>
                <a:ea typeface="Cambria" panose="02040503050406030204" pitchFamily="18" charset="0"/>
              </a:rPr>
              <a:t>30 years old</a:t>
            </a:r>
          </a:p>
          <a:p>
            <a:pPr fontAlgn="auto">
              <a:lnSpc>
                <a:spcPct val="100000"/>
              </a:lnSpc>
              <a:spcAft>
                <a:spcPts val="0"/>
              </a:spcAft>
            </a:pPr>
            <a:r>
              <a:rPr lang="en-US" sz="3600" dirty="0">
                <a:latin typeface="Cambria" panose="02040503050406030204" pitchFamily="18" charset="0"/>
                <a:ea typeface="Cambria" panose="02040503050406030204" pitchFamily="18" charset="0"/>
              </a:rPr>
              <a:t>Citizen of the US for at least 9 years</a:t>
            </a:r>
          </a:p>
          <a:p>
            <a:pPr fontAlgn="auto">
              <a:lnSpc>
                <a:spcPct val="100000"/>
              </a:lnSpc>
              <a:spcAft>
                <a:spcPts val="0"/>
              </a:spcAft>
            </a:pPr>
            <a:r>
              <a:rPr lang="en-US" sz="3600" dirty="0">
                <a:latin typeface="Cambria" panose="02040503050406030204" pitchFamily="18" charset="0"/>
                <a:ea typeface="Cambria" panose="02040503050406030204" pitchFamily="18" charset="0"/>
              </a:rPr>
              <a:t>Must live in the state they wish to represent at the time of the election</a:t>
            </a:r>
          </a:p>
          <a:p>
            <a:pPr fontAlgn="auto">
              <a:lnSpc>
                <a:spcPct val="100000"/>
              </a:lnSpc>
              <a:spcAft>
                <a:spcPts val="0"/>
              </a:spcAft>
            </a:pPr>
            <a:r>
              <a:rPr lang="en-US" sz="3600" dirty="0">
                <a:solidFill>
                  <a:srgbClr val="FF0000"/>
                </a:solidFill>
                <a:latin typeface="Cambria" panose="02040503050406030204" pitchFamily="18" charset="0"/>
                <a:ea typeface="Cambria" panose="02040503050406030204" pitchFamily="18" charset="0"/>
              </a:rPr>
              <a:t>6 year term</a:t>
            </a:r>
          </a:p>
          <a:p>
            <a:pPr fontAlgn="auto">
              <a:lnSpc>
                <a:spcPct val="100000"/>
              </a:lnSpc>
              <a:spcAft>
                <a:spcPts val="0"/>
              </a:spcAft>
            </a:pPr>
            <a:r>
              <a:rPr lang="en-US" sz="3600" dirty="0">
                <a:solidFill>
                  <a:srgbClr val="FF0000"/>
                </a:solidFill>
                <a:latin typeface="Cambria" panose="02040503050406030204" pitchFamily="18" charset="0"/>
                <a:ea typeface="Cambria" panose="02040503050406030204" pitchFamily="18" charset="0"/>
              </a:rPr>
              <a:t>No term limits</a:t>
            </a:r>
            <a:endParaRPr lang="en-US" sz="36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1906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Federal Government </a:t>
            </a:r>
          </a:p>
        </p:txBody>
      </p:sp>
      <p:sp>
        <p:nvSpPr>
          <p:cNvPr id="4" name="Rectangle 3"/>
          <p:cNvSpPr txBox="1">
            <a:spLocks noChangeArrowheads="1"/>
          </p:cNvSpPr>
          <p:nvPr/>
        </p:nvSpPr>
        <p:spPr>
          <a:xfrm>
            <a:off x="457200" y="1752600"/>
            <a:ext cx="8625385"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r>
              <a:rPr lang="en-US" sz="3600" b="1" u="sng" dirty="0">
                <a:latin typeface="Cambria" panose="02040503050406030204" pitchFamily="18" charset="0"/>
                <a:ea typeface="Cambria" panose="02040503050406030204" pitchFamily="18" charset="0"/>
              </a:rPr>
              <a:t>U.S. House of Representatives</a:t>
            </a:r>
          </a:p>
          <a:p>
            <a:pPr fontAlgn="auto">
              <a:lnSpc>
                <a:spcPct val="100000"/>
              </a:lnSpc>
              <a:spcAft>
                <a:spcPts val="0"/>
              </a:spcAft>
            </a:pPr>
            <a:r>
              <a:rPr lang="en-US" sz="3600" dirty="0">
                <a:latin typeface="Cambria" panose="02040503050406030204" pitchFamily="18" charset="0"/>
                <a:ea typeface="Cambria" panose="02040503050406030204" pitchFamily="18" charset="0"/>
              </a:rPr>
              <a:t>At least </a:t>
            </a:r>
            <a:r>
              <a:rPr lang="en-US" sz="3600" dirty="0">
                <a:solidFill>
                  <a:srgbClr val="FF0000"/>
                </a:solidFill>
                <a:latin typeface="Cambria" panose="02040503050406030204" pitchFamily="18" charset="0"/>
                <a:ea typeface="Cambria" panose="02040503050406030204" pitchFamily="18" charset="0"/>
              </a:rPr>
              <a:t>25 years old</a:t>
            </a:r>
          </a:p>
          <a:p>
            <a:pPr fontAlgn="auto">
              <a:lnSpc>
                <a:spcPct val="100000"/>
              </a:lnSpc>
              <a:spcAft>
                <a:spcPts val="0"/>
              </a:spcAft>
            </a:pPr>
            <a:r>
              <a:rPr lang="en-US" sz="3600" dirty="0">
                <a:latin typeface="Cambria" panose="02040503050406030204" pitchFamily="18" charset="0"/>
                <a:ea typeface="Cambria" panose="02040503050406030204" pitchFamily="18" charset="0"/>
              </a:rPr>
              <a:t>Citizen of the US for at least 7 years</a:t>
            </a:r>
          </a:p>
          <a:p>
            <a:pPr fontAlgn="auto">
              <a:lnSpc>
                <a:spcPct val="100000"/>
              </a:lnSpc>
              <a:spcAft>
                <a:spcPts val="0"/>
              </a:spcAft>
            </a:pPr>
            <a:r>
              <a:rPr lang="en-US" sz="3600" dirty="0">
                <a:latin typeface="Cambria" panose="02040503050406030204" pitchFamily="18" charset="0"/>
                <a:ea typeface="Cambria" panose="02040503050406030204" pitchFamily="18" charset="0"/>
              </a:rPr>
              <a:t>Must live in the state they wish to represent at the time of the election</a:t>
            </a:r>
          </a:p>
          <a:p>
            <a:pPr fontAlgn="auto">
              <a:lnSpc>
                <a:spcPct val="100000"/>
              </a:lnSpc>
              <a:spcAft>
                <a:spcPts val="0"/>
              </a:spcAft>
            </a:pPr>
            <a:r>
              <a:rPr lang="en-US" sz="3600" dirty="0">
                <a:solidFill>
                  <a:srgbClr val="FF0000"/>
                </a:solidFill>
                <a:latin typeface="Cambria" panose="02040503050406030204" pitchFamily="18" charset="0"/>
                <a:ea typeface="Cambria" panose="02040503050406030204" pitchFamily="18" charset="0"/>
              </a:rPr>
              <a:t>2 year term</a:t>
            </a:r>
          </a:p>
          <a:p>
            <a:pPr fontAlgn="auto">
              <a:lnSpc>
                <a:spcPct val="100000"/>
              </a:lnSpc>
              <a:spcAft>
                <a:spcPts val="0"/>
              </a:spcAft>
            </a:pPr>
            <a:r>
              <a:rPr lang="en-US" sz="3600" dirty="0">
                <a:solidFill>
                  <a:srgbClr val="FF0000"/>
                </a:solidFill>
                <a:latin typeface="Cambria" panose="02040503050406030204" pitchFamily="18" charset="0"/>
                <a:ea typeface="Cambria" panose="02040503050406030204" pitchFamily="18" charset="0"/>
              </a:rPr>
              <a:t>No term limits</a:t>
            </a:r>
            <a:endParaRPr lang="en-US" sz="36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3289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Government of the State of Florida</a:t>
            </a:r>
          </a:p>
        </p:txBody>
      </p:sp>
      <p:sp>
        <p:nvSpPr>
          <p:cNvPr id="4" name="Rectangle 3"/>
          <p:cNvSpPr txBox="1">
            <a:spLocks noChangeArrowheads="1"/>
          </p:cNvSpPr>
          <p:nvPr/>
        </p:nvSpPr>
        <p:spPr>
          <a:xfrm>
            <a:off x="543737" y="1752600"/>
            <a:ext cx="7762064"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r>
              <a:rPr lang="en-US" sz="3600" b="1" u="sng" dirty="0">
                <a:latin typeface="Cambria" panose="02040503050406030204" pitchFamily="18" charset="0"/>
                <a:ea typeface="Cambria" panose="02040503050406030204" pitchFamily="18" charset="0"/>
              </a:rPr>
              <a:t>Governor of Florida</a:t>
            </a:r>
          </a:p>
          <a:p>
            <a:pPr fontAlgn="auto">
              <a:lnSpc>
                <a:spcPct val="100000"/>
              </a:lnSpc>
              <a:spcAft>
                <a:spcPts val="0"/>
              </a:spcAft>
            </a:pPr>
            <a:r>
              <a:rPr lang="en-US" sz="3600" dirty="0">
                <a:latin typeface="Cambria" panose="02040503050406030204" pitchFamily="18" charset="0"/>
                <a:ea typeface="Cambria" panose="02040503050406030204" pitchFamily="18" charset="0"/>
              </a:rPr>
              <a:t>Must be at least </a:t>
            </a:r>
            <a:r>
              <a:rPr lang="en-US" sz="3600" dirty="0">
                <a:solidFill>
                  <a:srgbClr val="FF0000"/>
                </a:solidFill>
                <a:latin typeface="Cambria" panose="02040503050406030204" pitchFamily="18" charset="0"/>
                <a:ea typeface="Cambria" panose="02040503050406030204" pitchFamily="18" charset="0"/>
              </a:rPr>
              <a:t>30 years old</a:t>
            </a:r>
          </a:p>
          <a:p>
            <a:pPr fontAlgn="auto">
              <a:lnSpc>
                <a:spcPct val="100000"/>
              </a:lnSpc>
              <a:spcAft>
                <a:spcPts val="0"/>
              </a:spcAft>
            </a:pPr>
            <a:r>
              <a:rPr lang="en-US" sz="3600" dirty="0">
                <a:latin typeface="Cambria" panose="02040503050406030204" pitchFamily="18" charset="0"/>
                <a:ea typeface="Cambria" panose="02040503050406030204" pitchFamily="18" charset="0"/>
              </a:rPr>
              <a:t>Must be a citizen</a:t>
            </a:r>
          </a:p>
          <a:p>
            <a:pPr fontAlgn="auto">
              <a:lnSpc>
                <a:spcPct val="100000"/>
              </a:lnSpc>
              <a:spcAft>
                <a:spcPts val="0"/>
              </a:spcAft>
            </a:pPr>
            <a:r>
              <a:rPr lang="en-US" sz="3600" dirty="0">
                <a:latin typeface="Cambria" panose="02040503050406030204" pitchFamily="18" charset="0"/>
                <a:ea typeface="Cambria" panose="02040503050406030204" pitchFamily="18" charset="0"/>
              </a:rPr>
              <a:t>Resident of Florida for the previous </a:t>
            </a:r>
            <a:r>
              <a:rPr lang="en-US" sz="3600" dirty="0" smtClean="0">
                <a:latin typeface="Cambria" panose="02040503050406030204" pitchFamily="18" charset="0"/>
                <a:ea typeface="Cambria" panose="02040503050406030204" pitchFamily="18" charset="0"/>
              </a:rPr>
              <a:t>7 years</a:t>
            </a:r>
          </a:p>
          <a:p>
            <a:pPr fontAlgn="auto">
              <a:lnSpc>
                <a:spcPct val="100000"/>
              </a:lnSpc>
              <a:spcAft>
                <a:spcPts val="0"/>
              </a:spcAft>
            </a:pPr>
            <a:r>
              <a:rPr lang="en-US" sz="3600" dirty="0" smtClean="0">
                <a:solidFill>
                  <a:srgbClr val="FF0000"/>
                </a:solidFill>
                <a:latin typeface="Cambria" panose="02040503050406030204" pitchFamily="18" charset="0"/>
                <a:ea typeface="Cambria" panose="02040503050406030204" pitchFamily="18" charset="0"/>
              </a:rPr>
              <a:t>4 year term</a:t>
            </a:r>
          </a:p>
          <a:p>
            <a:pPr fontAlgn="auto">
              <a:lnSpc>
                <a:spcPct val="100000"/>
              </a:lnSpc>
              <a:spcAft>
                <a:spcPts val="0"/>
              </a:spcAft>
            </a:pPr>
            <a:r>
              <a:rPr lang="en-US" sz="3600" dirty="0" smtClean="0">
                <a:solidFill>
                  <a:srgbClr val="FF0000"/>
                </a:solidFill>
                <a:latin typeface="Cambria" panose="02040503050406030204" pitchFamily="18" charset="0"/>
                <a:ea typeface="Cambria" panose="02040503050406030204" pitchFamily="18" charset="0"/>
              </a:rPr>
              <a:t>Limited to 2 terms</a:t>
            </a:r>
            <a:endParaRPr lang="en-US" sz="36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9602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Government of the State of Florida</a:t>
            </a:r>
          </a:p>
        </p:txBody>
      </p:sp>
      <p:sp>
        <p:nvSpPr>
          <p:cNvPr id="4" name="Rectangle 3"/>
          <p:cNvSpPr txBox="1">
            <a:spLocks noChangeArrowheads="1"/>
          </p:cNvSpPr>
          <p:nvPr/>
        </p:nvSpPr>
        <p:spPr>
          <a:xfrm>
            <a:off x="543737" y="1752600"/>
            <a:ext cx="7762064" cy="485853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fontAlgn="auto">
              <a:lnSpc>
                <a:spcPct val="100000"/>
              </a:lnSpc>
              <a:spcAft>
                <a:spcPts val="0"/>
              </a:spcAft>
              <a:buNone/>
            </a:pPr>
            <a:r>
              <a:rPr lang="en-US" sz="3600" b="1" u="sng" dirty="0">
                <a:latin typeface="Cambria" panose="02040503050406030204" pitchFamily="18" charset="0"/>
                <a:ea typeface="Cambria" panose="02040503050406030204" pitchFamily="18" charset="0"/>
              </a:rPr>
              <a:t>Florida Senate</a:t>
            </a:r>
          </a:p>
          <a:p>
            <a:pPr fontAlgn="auto">
              <a:lnSpc>
                <a:spcPct val="100000"/>
              </a:lnSpc>
              <a:spcAft>
                <a:spcPts val="0"/>
              </a:spcAft>
            </a:pPr>
            <a:r>
              <a:rPr lang="en-US" sz="3600" dirty="0">
                <a:latin typeface="Cambria" panose="02040503050406030204" pitchFamily="18" charset="0"/>
                <a:ea typeface="Cambria" panose="02040503050406030204" pitchFamily="18" charset="0"/>
              </a:rPr>
              <a:t>Must be at least </a:t>
            </a:r>
            <a:r>
              <a:rPr lang="en-US" sz="3600" dirty="0">
                <a:solidFill>
                  <a:srgbClr val="FF0000"/>
                </a:solidFill>
                <a:latin typeface="Cambria" panose="02040503050406030204" pitchFamily="18" charset="0"/>
                <a:ea typeface="Cambria" panose="02040503050406030204" pitchFamily="18" charset="0"/>
              </a:rPr>
              <a:t>21 years old</a:t>
            </a:r>
          </a:p>
          <a:p>
            <a:pPr fontAlgn="auto">
              <a:lnSpc>
                <a:spcPct val="100000"/>
              </a:lnSpc>
              <a:spcAft>
                <a:spcPts val="0"/>
              </a:spcAft>
            </a:pPr>
            <a:r>
              <a:rPr lang="en-US" sz="3600" dirty="0">
                <a:latin typeface="Cambria" panose="02040503050406030204" pitchFamily="18" charset="0"/>
                <a:ea typeface="Cambria" panose="02040503050406030204" pitchFamily="18" charset="0"/>
              </a:rPr>
              <a:t>Must be a citizen</a:t>
            </a:r>
          </a:p>
          <a:p>
            <a:pPr fontAlgn="auto">
              <a:lnSpc>
                <a:spcPct val="100000"/>
              </a:lnSpc>
              <a:spcAft>
                <a:spcPts val="0"/>
              </a:spcAft>
            </a:pPr>
            <a:r>
              <a:rPr lang="en-US" sz="3600" dirty="0">
                <a:latin typeface="Cambria" panose="02040503050406030204" pitchFamily="18" charset="0"/>
                <a:ea typeface="Cambria" panose="02040503050406030204" pitchFamily="18" charset="0"/>
              </a:rPr>
              <a:t>Resident of Florida for the previous 2 years AND live in the district from which they are elected</a:t>
            </a:r>
          </a:p>
          <a:p>
            <a:pPr fontAlgn="auto">
              <a:lnSpc>
                <a:spcPct val="100000"/>
              </a:lnSpc>
              <a:spcAft>
                <a:spcPts val="0"/>
              </a:spcAft>
            </a:pPr>
            <a:r>
              <a:rPr lang="en-US" sz="3600" dirty="0">
                <a:solidFill>
                  <a:srgbClr val="FF0000"/>
                </a:solidFill>
                <a:latin typeface="Cambria" panose="02040503050406030204" pitchFamily="18" charset="0"/>
                <a:ea typeface="Cambria" panose="02040503050406030204" pitchFamily="18" charset="0"/>
              </a:rPr>
              <a:t>4 year term</a:t>
            </a:r>
          </a:p>
          <a:p>
            <a:pPr fontAlgn="auto">
              <a:lnSpc>
                <a:spcPct val="100000"/>
              </a:lnSpc>
              <a:spcAft>
                <a:spcPts val="0"/>
              </a:spcAft>
            </a:pPr>
            <a:r>
              <a:rPr lang="en-US" sz="3600" dirty="0">
                <a:solidFill>
                  <a:srgbClr val="FF0000"/>
                </a:solidFill>
                <a:latin typeface="Cambria" panose="02040503050406030204" pitchFamily="18" charset="0"/>
                <a:ea typeface="Cambria" panose="02040503050406030204" pitchFamily="18" charset="0"/>
              </a:rPr>
              <a:t>Limited to 8 years in a row</a:t>
            </a:r>
            <a:endParaRPr lang="en-US" sz="36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27996739"/>
      </p:ext>
    </p:extLst>
  </p:cSld>
  <p:clrMapOvr>
    <a:masterClrMapping/>
  </p:clrMapOvr>
</p:sld>
</file>

<file path=ppt/theme/theme1.xml><?xml version="1.0" encoding="utf-8"?>
<a:theme xmlns:a="http://schemas.openxmlformats.org/drawingml/2006/main" name="Curriculum Whe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Curriculum Wheel</Template>
  <TotalTime>2078</TotalTime>
  <Words>1551</Words>
  <Application>Microsoft Office PowerPoint</Application>
  <PresentationFormat>On-screen Show (4:3)</PresentationFormat>
  <Paragraphs>178</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Bernard MT Condensed</vt:lpstr>
      <vt:lpstr>Calibri</vt:lpstr>
      <vt:lpstr>Cambria</vt:lpstr>
      <vt:lpstr>Comic Sans MS</vt:lpstr>
      <vt:lpstr>Wingdings 2</vt:lpstr>
      <vt:lpstr>Curriculum Wheel</vt:lpstr>
      <vt:lpstr>Evaluating Political Candidates</vt:lpstr>
      <vt:lpstr>What matters to you? </vt:lpstr>
      <vt:lpstr>What do you look for in a candidate?</vt:lpstr>
      <vt:lpstr>Who can run for political office? </vt:lpstr>
      <vt:lpstr>Federal Government </vt:lpstr>
      <vt:lpstr>Federal Government </vt:lpstr>
      <vt:lpstr>Federal Government </vt:lpstr>
      <vt:lpstr>Government of the State of Florida</vt:lpstr>
      <vt:lpstr>Government of the State of Florida</vt:lpstr>
      <vt:lpstr>Government of the State of Florida</vt:lpstr>
      <vt:lpstr>Picking a Candidate</vt:lpstr>
      <vt:lpstr>Experience </vt:lpstr>
      <vt:lpstr>Platform </vt:lpstr>
      <vt:lpstr>Debates</vt:lpstr>
      <vt:lpstr>Political Advertisements </vt:lpstr>
      <vt:lpstr>Who might be more qualified?  Just based on the information below, who would you say is more qualified for political office?</vt:lpstr>
      <vt:lpstr>Evaluating Presidential Candidates</vt:lpstr>
      <vt:lpstr>Who did you pick? </vt:lpstr>
      <vt:lpstr>Checking for Understanding </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Crowe Watson</dc:creator>
  <cp:lastModifiedBy>Paul Burkart</cp:lastModifiedBy>
  <cp:revision>32</cp:revision>
  <cp:lastPrinted>2015-09-11T20:08:13Z</cp:lastPrinted>
  <dcterms:created xsi:type="dcterms:W3CDTF">2015-08-19T15:57:22Z</dcterms:created>
  <dcterms:modified xsi:type="dcterms:W3CDTF">2020-11-04T10:36:47Z</dcterms:modified>
</cp:coreProperties>
</file>