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7"/>
  </p:notesMasterIdLst>
  <p:sldIdLst>
    <p:sldId id="256" r:id="rId5"/>
    <p:sldId id="276" r:id="rId6"/>
    <p:sldId id="260" r:id="rId7"/>
    <p:sldId id="283" r:id="rId8"/>
    <p:sldId id="263" r:id="rId9"/>
    <p:sldId id="264" r:id="rId10"/>
    <p:sldId id="286" r:id="rId11"/>
    <p:sldId id="265" r:id="rId12"/>
    <p:sldId id="266" r:id="rId13"/>
    <p:sldId id="290" r:id="rId14"/>
    <p:sldId id="294" r:id="rId15"/>
    <p:sldId id="267" r:id="rId16"/>
    <p:sldId id="291" r:id="rId17"/>
    <p:sldId id="271" r:id="rId18"/>
    <p:sldId id="296" r:id="rId19"/>
    <p:sldId id="297" r:id="rId20"/>
    <p:sldId id="275" r:id="rId21"/>
    <p:sldId id="269" r:id="rId22"/>
    <p:sldId id="270" r:id="rId23"/>
    <p:sldId id="295" r:id="rId24"/>
    <p:sldId id="272" r:id="rId25"/>
    <p:sldId id="273"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028A9EB-2E62-4251-B464-1C9F3B257029}" type="datetimeFigureOut">
              <a:rPr lang="en-US"/>
              <a:pPr>
                <a:defRPr/>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FD6E285-950B-4A25-8232-83ADD416704A}" type="slidenum">
              <a:rPr lang="en-US"/>
              <a:pPr>
                <a:defRPr/>
              </a:pPr>
              <a:t>‹#›</a:t>
            </a:fld>
            <a:endParaRPr lang="en-US"/>
          </a:p>
        </p:txBody>
      </p:sp>
    </p:spTree>
    <p:extLst>
      <p:ext uri="{BB962C8B-B14F-4D97-AF65-F5344CB8AC3E}">
        <p14:creationId xmlns:p14="http://schemas.microsoft.com/office/powerpoint/2010/main" val="2292278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ross</a:t>
            </a:r>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14DB7A-8850-417F-B785-090A73989A5E}"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86371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C803B-B28D-46DF-A930-B62B914DAEAA}"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6382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293663-90EA-41A8-B5A5-7B83E4BD5915}"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198890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D9A7886E-B0B9-4012-98D9-2A1FF05C238D}" type="datetime1">
              <a:rPr lang="en-US"/>
              <a:pPr>
                <a:defRPr/>
              </a:pPr>
              <a:t>12/9/2020</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r>
              <a:rPr lang="en-US"/>
              <a:t>UNT in partnership with TEA, Copyright ©. All rights reserved. </a:t>
            </a:r>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4B346C7C-5EFF-45A2-B8EA-ACD38BB4F6D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54EE7A97-75B3-4A62-BB0F-31B52BB31553}" type="datetime1">
              <a:rPr lang="en-US"/>
              <a:pPr>
                <a:defRPr/>
              </a:pPr>
              <a:t>12/9/2020</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UNT in partnership with TEA, Copyright ©. All rights reserved. </a:t>
            </a:r>
          </a:p>
        </p:txBody>
      </p:sp>
      <p:sp>
        <p:nvSpPr>
          <p:cNvPr id="6" name="Slide Number Placeholder 22"/>
          <p:cNvSpPr>
            <a:spLocks noGrp="1"/>
          </p:cNvSpPr>
          <p:nvPr>
            <p:ph type="sldNum" sz="quarter" idx="12"/>
          </p:nvPr>
        </p:nvSpPr>
        <p:spPr/>
        <p:txBody>
          <a:bodyPr/>
          <a:lstStyle>
            <a:lvl1pPr>
              <a:defRPr/>
            </a:lvl1pPr>
          </a:lstStyle>
          <a:p>
            <a:pPr>
              <a:defRPr/>
            </a:pPr>
            <a:fld id="{524E061A-8475-45DE-86A9-E87E0DA5FB0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2DDD0CF-D11F-4DC4-ADEC-FB46E83370E9}" type="datetime1">
              <a:rPr lang="en-US"/>
              <a:pPr>
                <a:defRPr/>
              </a:pPr>
              <a:t>12/9/2020</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UNT in partnership with TEA, Copyright ©. All rights reserved. </a:t>
            </a:r>
          </a:p>
        </p:txBody>
      </p:sp>
      <p:sp>
        <p:nvSpPr>
          <p:cNvPr id="6" name="Slide Number Placeholder 22"/>
          <p:cNvSpPr>
            <a:spLocks noGrp="1"/>
          </p:cNvSpPr>
          <p:nvPr>
            <p:ph type="sldNum" sz="quarter" idx="12"/>
          </p:nvPr>
        </p:nvSpPr>
        <p:spPr/>
        <p:txBody>
          <a:bodyPr/>
          <a:lstStyle>
            <a:lvl1pPr>
              <a:defRPr/>
            </a:lvl1pPr>
          </a:lstStyle>
          <a:p>
            <a:pPr>
              <a:defRPr/>
            </a:pPr>
            <a:fld id="{2C668CFE-DA69-497F-936D-CE61286E2C8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atin typeface="Arial Black" pitchFamily="34" charset="0"/>
              </a:defRPr>
            </a:lvl1p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8"/>
          <p:cNvSpPr>
            <a:spLocks noGrp="1"/>
          </p:cNvSpPr>
          <p:nvPr>
            <p:ph type="sldNum" sz="quarter" idx="10"/>
          </p:nvPr>
        </p:nvSpPr>
        <p:spPr/>
        <p:txBody>
          <a:bodyPr rtlCol="0"/>
          <a:lstStyle>
            <a:lvl1pPr>
              <a:defRPr/>
            </a:lvl1pPr>
          </a:lstStyle>
          <a:p>
            <a:pPr>
              <a:defRPr/>
            </a:pPr>
            <a:fld id="{344E3564-1282-49B5-8615-096731037F14}" type="slidenum">
              <a:rPr lang="en-US"/>
              <a:pPr>
                <a:defRPr/>
              </a:pPr>
              <a:t>‹#›</a:t>
            </a:fld>
            <a:endParaRPr lang="en-US"/>
          </a:p>
        </p:txBody>
      </p:sp>
      <p:sp>
        <p:nvSpPr>
          <p:cNvPr id="5" name="Footer Placeholder 9"/>
          <p:cNvSpPr>
            <a:spLocks noGrp="1"/>
          </p:cNvSpPr>
          <p:nvPr>
            <p:ph type="ftr" sz="quarter" idx="11"/>
          </p:nvPr>
        </p:nvSpPr>
        <p:spPr>
          <a:xfrm rot="5400000">
            <a:off x="6172994" y="2920206"/>
            <a:ext cx="4833938" cy="365125"/>
          </a:xfrm>
        </p:spPr>
        <p:txBody>
          <a:bodyPr rtlCol="0"/>
          <a:lstStyle>
            <a:lvl1pPr>
              <a:defRPr/>
            </a:lvl1pPr>
          </a:lstStyle>
          <a:p>
            <a:pPr>
              <a:defRPr/>
            </a:pPr>
            <a:r>
              <a:rPr lang="en-US"/>
              <a:t>UNT in partnership with TEA, Copyright ©. All rights reserved.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03AC0697-28DC-4F4B-A901-9AFB5BDD0F80}" type="datetime1">
              <a:rPr lang="en-US"/>
              <a:pPr>
                <a:defRPr/>
              </a:pPr>
              <a:t>12/9/2020</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r>
              <a:rPr lang="en-US"/>
              <a:t>UNT in partnership with TEA, Copyright ©. All rights reserved. </a:t>
            </a:r>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E5FAF7F3-3225-4626-B6D0-1498F65488B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25CD39F8-19F1-453B-A309-975AFD062C37}" type="datetime1">
              <a:rPr lang="en-US"/>
              <a:pPr>
                <a:defRPr/>
              </a:pPr>
              <a:t>12/9/2020</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UNT in partnership with TEA, Copyright ©. All rights reserved. </a:t>
            </a:r>
          </a:p>
        </p:txBody>
      </p:sp>
      <p:sp>
        <p:nvSpPr>
          <p:cNvPr id="7" name="Slide Number Placeholder 22"/>
          <p:cNvSpPr>
            <a:spLocks noGrp="1"/>
          </p:cNvSpPr>
          <p:nvPr>
            <p:ph type="sldNum" sz="quarter" idx="12"/>
          </p:nvPr>
        </p:nvSpPr>
        <p:spPr/>
        <p:txBody>
          <a:bodyPr/>
          <a:lstStyle>
            <a:lvl1pPr>
              <a:defRPr/>
            </a:lvl1pPr>
          </a:lstStyle>
          <a:p>
            <a:pPr>
              <a:defRPr/>
            </a:pPr>
            <a:fld id="{C7604A62-9915-4224-B69B-984367B9531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fld id="{8773BA5D-B35F-4F60-A68D-6902CD2DAE35}" type="datetime1">
              <a:rPr lang="en-US"/>
              <a:pPr>
                <a:defRPr/>
              </a:pPr>
              <a:t>12/9/2020</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UNT in partnership with TEA, Copyright ©. All rights reserved. </a:t>
            </a:r>
          </a:p>
        </p:txBody>
      </p:sp>
      <p:sp>
        <p:nvSpPr>
          <p:cNvPr id="9" name="Slide Number Placeholder 22"/>
          <p:cNvSpPr>
            <a:spLocks noGrp="1"/>
          </p:cNvSpPr>
          <p:nvPr>
            <p:ph type="sldNum" sz="quarter" idx="12"/>
          </p:nvPr>
        </p:nvSpPr>
        <p:spPr/>
        <p:txBody>
          <a:bodyPr/>
          <a:lstStyle>
            <a:lvl1pPr>
              <a:defRPr/>
            </a:lvl1pPr>
          </a:lstStyle>
          <a:p>
            <a:pPr>
              <a:defRPr/>
            </a:pPr>
            <a:fld id="{C4DAC664-EE1F-4B06-BA07-2256D98CCDB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pPr>
              <a:defRPr/>
            </a:pPr>
            <a:fld id="{FA9663D5-7C4C-4342-AB68-939C07A200A8}" type="datetime1">
              <a:rPr lang="en-US"/>
              <a:pPr>
                <a:defRPr/>
              </a:pPr>
              <a:t>12/9/2020</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A53779C7-C6C5-4172-A9DB-D81E70CAE870}"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r>
              <a:rPr lang="en-US"/>
              <a:t>UNT in partnership with TEA, Copyright ©. All rights reserved.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85FA4EC-A5F8-4929-BB68-537C23D895B2}" type="datetime1">
              <a:rPr lang="en-US"/>
              <a:pPr>
                <a:defRPr/>
              </a:pPr>
              <a:t>12/9/2020</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UNT in partnership with TEA, Copyright ©. All rights reserved. </a:t>
            </a:r>
          </a:p>
        </p:txBody>
      </p:sp>
      <p:sp>
        <p:nvSpPr>
          <p:cNvPr id="4" name="Slide Number Placeholder 22"/>
          <p:cNvSpPr>
            <a:spLocks noGrp="1"/>
          </p:cNvSpPr>
          <p:nvPr>
            <p:ph type="sldNum" sz="quarter" idx="12"/>
          </p:nvPr>
        </p:nvSpPr>
        <p:spPr/>
        <p:txBody>
          <a:bodyPr/>
          <a:lstStyle>
            <a:lvl1pPr>
              <a:defRPr/>
            </a:lvl1pPr>
          </a:lstStyle>
          <a:p>
            <a:pPr>
              <a:defRPr/>
            </a:pPr>
            <a:fld id="{39B63F00-ECCF-471B-BF63-E8785E5208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pPr>
              <a:defRPr/>
            </a:pPr>
            <a:fld id="{98CF24FE-AECE-4728-B411-F324777B95B2}" type="datetime1">
              <a:rPr lang="en-US"/>
              <a:pPr>
                <a:defRPr/>
              </a:pPr>
              <a:t>12/9/2020</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19135ACA-91B5-4CB6-ACF4-80DD038C7805}"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r>
              <a:rPr lang="en-US"/>
              <a:t>UNT in partnership with TEA, Copyright ©.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E0D57992-C849-4202-8F59-AE75C35D68BF}" type="datetime1">
              <a:rPr lang="en-US"/>
              <a:pPr>
                <a:defRPr/>
              </a:pPr>
              <a:t>12/9/2020</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EDE2107E-7DF5-4B8B-80E0-0873E47138A7}"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r>
              <a:rPr lang="en-US"/>
              <a:t>UNT in partnership with TEA, Copyright ©. All rights reserved.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8D43A23B-1079-4F30-A4DF-E92BEDB8A345}" type="datetime1">
              <a:rPr lang="en-US"/>
              <a:pPr>
                <a:defRPr/>
              </a:pPr>
              <a:t>12/9/2020</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r>
              <a:rPr lang="en-US"/>
              <a:t>UNT in partnership with TEA, Copyright ©. All rights reserved. </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0F56D7B2-AF42-42E5-BD91-84259B210E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1" r:id="rId4"/>
    <p:sldLayoutId id="2147483822" r:id="rId5"/>
    <p:sldLayoutId id="2147483829" r:id="rId6"/>
    <p:sldLayoutId id="2147483823" r:id="rId7"/>
    <p:sldLayoutId id="2147483830" r:id="rId8"/>
    <p:sldLayoutId id="2147483831" r:id="rId9"/>
    <p:sldLayoutId id="2147483824" r:id="rId10"/>
    <p:sldLayoutId id="2147483825" r:id="rId11"/>
  </p:sldLayoutIdLst>
  <p:hf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19200"/>
            <a:ext cx="8458200" cy="4856163"/>
          </a:xfrm>
        </p:spPr>
        <p:txBody>
          <a:bodyPr/>
          <a:lstStyle/>
          <a:p>
            <a:pPr eaLnBrk="1" fontAlgn="auto" hangingPunct="1">
              <a:spcAft>
                <a:spcPts val="0"/>
              </a:spcAft>
              <a:defRPr/>
            </a:pPr>
            <a:br>
              <a:rPr lang="en-US" dirty="0"/>
            </a:br>
            <a:endParaRPr lang="en-US" dirty="0"/>
          </a:p>
        </p:txBody>
      </p:sp>
      <p:sp>
        <p:nvSpPr>
          <p:cNvPr id="8195" name="Subtitle 2"/>
          <p:cNvSpPr>
            <a:spLocks noGrp="1"/>
          </p:cNvSpPr>
          <p:nvPr>
            <p:ph type="subTitle" idx="1"/>
          </p:nvPr>
        </p:nvSpPr>
        <p:spPr>
          <a:xfrm rot="10800000" flipV="1">
            <a:off x="381000" y="1447800"/>
            <a:ext cx="8458200" cy="3810000"/>
          </a:xfrm>
        </p:spPr>
        <p:txBody>
          <a:bodyPr/>
          <a:lstStyle/>
          <a:p>
            <a:pPr algn="r" eaLnBrk="1" hangingPunct="1"/>
            <a:r>
              <a:rPr lang="en-US" sz="4800">
                <a:latin typeface="Arial Black" pitchFamily="34" charset="0"/>
              </a:rPr>
              <a:t>Courtroom Roles and Responsibilities</a:t>
            </a:r>
          </a:p>
          <a:p>
            <a:pPr algn="r" eaLnBrk="1" hangingPunct="1"/>
            <a:endParaRPr lang="en-US" sz="4800">
              <a:latin typeface="Arial Black" pitchFamily="34" charset="0"/>
            </a:endParaRPr>
          </a:p>
          <a:p>
            <a:pPr algn="r" eaLnBrk="1" hangingPunct="1"/>
            <a:endParaRPr lang="en-US" sz="4800">
              <a:latin typeface="Arial Black" pitchFamily="34" charset="0"/>
            </a:endParaRPr>
          </a:p>
          <a:p>
            <a:pPr algn="r" eaLnBrk="1" hangingPunct="1"/>
            <a:endParaRPr lang="en-US" sz="4800">
              <a:latin typeface="Arial Black" pitchFamily="34" charset="0"/>
            </a:endParaRPr>
          </a:p>
        </p:txBody>
      </p:sp>
      <p:pic>
        <p:nvPicPr>
          <p:cNvPr id="8196" name="Picture 3" descr="Courtroom Pic.jpg"/>
          <p:cNvPicPr>
            <a:picLocks noChangeAspect="1"/>
          </p:cNvPicPr>
          <p:nvPr/>
        </p:nvPicPr>
        <p:blipFill>
          <a:blip r:embed="rId2" cstate="email"/>
          <a:srcRect/>
          <a:stretch>
            <a:fillRect/>
          </a:stretch>
        </p:blipFill>
        <p:spPr bwMode="auto">
          <a:xfrm>
            <a:off x="4070350" y="3048000"/>
            <a:ext cx="4094163" cy="2743200"/>
          </a:xfrm>
          <a:prstGeom prst="rect">
            <a:avLst/>
          </a:prstGeom>
          <a:noFill/>
          <a:ln w="9525">
            <a:noFill/>
            <a:miter lim="800000"/>
            <a:headEnd/>
            <a:tailEnd/>
          </a:ln>
        </p:spPr>
      </p:pic>
      <p:pic>
        <p:nvPicPr>
          <p:cNvPr id="8197" name="Picture 4" descr="LAW_SMcopy"/>
          <p:cNvPicPr>
            <a:picLocks noChangeAspect="1" noChangeArrowheads="1"/>
          </p:cNvPicPr>
          <p:nvPr/>
        </p:nvPicPr>
        <p:blipFill>
          <a:blip r:embed="rId3" cstate="email"/>
          <a:srcRect/>
          <a:stretch>
            <a:fillRect/>
          </a:stretch>
        </p:blipFill>
        <p:spPr bwMode="auto">
          <a:xfrm>
            <a:off x="0" y="0"/>
            <a:ext cx="1393825" cy="6096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a:t>CIVIL ATTORNEY FOR THE PLAINTIFF</a:t>
            </a:r>
          </a:p>
        </p:txBody>
      </p:sp>
      <p:sp>
        <p:nvSpPr>
          <p:cNvPr id="24579" name="Content Placeholder 2"/>
          <p:cNvSpPr>
            <a:spLocks noGrp="1"/>
          </p:cNvSpPr>
          <p:nvPr>
            <p:ph sz="quarter" idx="1"/>
          </p:nvPr>
        </p:nvSpPr>
        <p:spPr>
          <a:xfrm>
            <a:off x="457200" y="1600200"/>
            <a:ext cx="7467600" cy="4873625"/>
          </a:xfrm>
        </p:spPr>
        <p:txBody>
          <a:bodyPr/>
          <a:lstStyle/>
          <a:p>
            <a:pPr eaLnBrk="1" hangingPunct="1"/>
            <a:r>
              <a:rPr lang="en-US" dirty="0"/>
              <a:t>I represent a plaintiff in a civil case as their lawyer.</a:t>
            </a:r>
          </a:p>
          <a:p>
            <a:pPr eaLnBrk="1" hangingPunct="1"/>
            <a:r>
              <a:rPr lang="en-US" dirty="0"/>
              <a:t>I study the law, interview witnesses, and try to build a case showing that the civil defendant violated my client’s rights.</a:t>
            </a:r>
          </a:p>
          <a:p>
            <a:pPr eaLnBrk="1" hangingPunct="1"/>
            <a:r>
              <a:rPr lang="en-US" dirty="0"/>
              <a:t>I present evidence to show a judge or jury that the defendant violated my client’s rights and owes something to my client.</a:t>
            </a:r>
          </a:p>
          <a:p>
            <a:pPr eaLnBrk="1" hangingPunct="1">
              <a:buFont typeface="Wingdings" charset="2"/>
              <a:buNone/>
            </a:pPr>
            <a:endParaRPr lang="en-US" dirty="0"/>
          </a:p>
          <a:p>
            <a:pPr eaLnBrk="1" hangingPunct="1"/>
            <a:endParaRPr lang="en-US" dirty="0"/>
          </a:p>
          <a:p>
            <a:pPr eaLnBrk="1" hangingPunct="1"/>
            <a:endParaRPr lang="en-US" dirty="0"/>
          </a:p>
        </p:txBody>
      </p:sp>
      <p:pic>
        <p:nvPicPr>
          <p:cNvPr id="24580" name="Picture 3" descr="violation.jpg"/>
          <p:cNvPicPr>
            <a:picLocks noChangeAspect="1"/>
          </p:cNvPicPr>
          <p:nvPr/>
        </p:nvPicPr>
        <p:blipFill>
          <a:blip r:embed="rId2" cstate="email"/>
          <a:srcRect/>
          <a:stretch>
            <a:fillRect/>
          </a:stretch>
        </p:blipFill>
        <p:spPr bwMode="auto">
          <a:xfrm>
            <a:off x="6237288" y="4413249"/>
            <a:ext cx="1892300" cy="2170113"/>
          </a:xfrm>
          <a:prstGeom prst="rect">
            <a:avLst/>
          </a:prstGeom>
          <a:noFill/>
          <a:ln w="9525">
            <a:noFill/>
            <a:miter lim="800000"/>
            <a:headEnd/>
            <a:tailEnd/>
          </a:ln>
        </p:spPr>
      </p:pic>
      <p:sp>
        <p:nvSpPr>
          <p:cNvPr id="24581"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45CE3B-74AF-41FC-B804-C88C2B0CA096}" type="slidenum">
              <a:rPr lang="en-US" smtClean="0"/>
              <a:pPr fontAlgn="base">
                <a:spcBef>
                  <a:spcPct val="0"/>
                </a:spcBef>
                <a:spcAft>
                  <a:spcPct val="0"/>
                </a:spcAft>
                <a:defRPr/>
              </a:pPr>
              <a:t>10</a:t>
            </a:fld>
            <a:endParaRPr lang="en-US" dirty="0"/>
          </a:p>
        </p:txBody>
      </p:sp>
      <p:sp>
        <p:nvSpPr>
          <p:cNvPr id="24582"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a:t>CIVIL ATTORNEY FOR THE DEFENSE</a:t>
            </a:r>
          </a:p>
        </p:txBody>
      </p:sp>
      <p:sp>
        <p:nvSpPr>
          <p:cNvPr id="24579" name="Content Placeholder 2"/>
          <p:cNvSpPr>
            <a:spLocks noGrp="1"/>
          </p:cNvSpPr>
          <p:nvPr>
            <p:ph sz="quarter" idx="1"/>
          </p:nvPr>
        </p:nvSpPr>
        <p:spPr>
          <a:xfrm>
            <a:off x="457200" y="1600200"/>
            <a:ext cx="7467600" cy="4873625"/>
          </a:xfrm>
        </p:spPr>
        <p:txBody>
          <a:bodyPr/>
          <a:lstStyle/>
          <a:p>
            <a:pPr eaLnBrk="1" hangingPunct="1"/>
            <a:r>
              <a:rPr lang="en-US" dirty="0"/>
              <a:t>I represent a defendant in a civil case as their lawyer.</a:t>
            </a:r>
          </a:p>
          <a:p>
            <a:pPr eaLnBrk="1" hangingPunct="1"/>
            <a:r>
              <a:rPr lang="en-US" dirty="0"/>
              <a:t>I study the law, interview witnesses, and try to build a case showing that the my client did not violate anyone’s rights or break civil laws. </a:t>
            </a:r>
          </a:p>
          <a:p>
            <a:pPr eaLnBrk="1" hangingPunct="1"/>
            <a:r>
              <a:rPr lang="en-US" dirty="0"/>
              <a:t>I present evidence to show a judge or jury that my client did not violate the plaintiff’s rights and does not owe the plaintiff anything.</a:t>
            </a:r>
          </a:p>
          <a:p>
            <a:pPr eaLnBrk="1" hangingPunct="1">
              <a:buFont typeface="Wingdings" charset="2"/>
              <a:buNone/>
            </a:pPr>
            <a:endParaRPr lang="en-US" dirty="0"/>
          </a:p>
          <a:p>
            <a:pPr eaLnBrk="1" hangingPunct="1"/>
            <a:endParaRPr lang="en-US" dirty="0"/>
          </a:p>
          <a:p>
            <a:pPr eaLnBrk="1" hangingPunct="1"/>
            <a:endParaRPr lang="en-US" dirty="0"/>
          </a:p>
        </p:txBody>
      </p:sp>
      <p:pic>
        <p:nvPicPr>
          <p:cNvPr id="24580" name="Picture 3" descr="violation.jpg"/>
          <p:cNvPicPr>
            <a:picLocks noChangeAspect="1"/>
          </p:cNvPicPr>
          <p:nvPr/>
        </p:nvPicPr>
        <p:blipFill>
          <a:blip r:embed="rId2" cstate="email"/>
          <a:srcRect/>
          <a:stretch>
            <a:fillRect/>
          </a:stretch>
        </p:blipFill>
        <p:spPr bwMode="auto">
          <a:xfrm>
            <a:off x="6237288" y="4413249"/>
            <a:ext cx="1892300" cy="2170113"/>
          </a:xfrm>
          <a:prstGeom prst="rect">
            <a:avLst/>
          </a:prstGeom>
          <a:noFill/>
          <a:ln w="9525">
            <a:noFill/>
            <a:miter lim="800000"/>
            <a:headEnd/>
            <a:tailEnd/>
          </a:ln>
        </p:spPr>
      </p:pic>
      <p:sp>
        <p:nvSpPr>
          <p:cNvPr id="24581"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45CE3B-74AF-41FC-B804-C88C2B0CA096}" type="slidenum">
              <a:rPr lang="en-US" smtClean="0"/>
              <a:pPr fontAlgn="base">
                <a:spcBef>
                  <a:spcPct val="0"/>
                </a:spcBef>
                <a:spcAft>
                  <a:spcPct val="0"/>
                </a:spcAft>
                <a:defRPr/>
              </a:pPr>
              <a:t>11</a:t>
            </a:fld>
            <a:endParaRPr lang="en-US" dirty="0"/>
          </a:p>
        </p:txBody>
      </p:sp>
      <p:sp>
        <p:nvSpPr>
          <p:cNvPr id="24582"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extLst>
      <p:ext uri="{BB962C8B-B14F-4D97-AF65-F5344CB8AC3E}">
        <p14:creationId xmlns:p14="http://schemas.microsoft.com/office/powerpoint/2010/main" val="180565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sz="4800" dirty="0"/>
              <a:t>judge responsibilities</a:t>
            </a:r>
          </a:p>
        </p:txBody>
      </p:sp>
      <p:sp>
        <p:nvSpPr>
          <p:cNvPr id="25603" name="Content Placeholder 2"/>
          <p:cNvSpPr>
            <a:spLocks noGrp="1"/>
          </p:cNvSpPr>
          <p:nvPr>
            <p:ph sz="quarter" idx="1"/>
          </p:nvPr>
        </p:nvSpPr>
        <p:spPr>
          <a:xfrm>
            <a:off x="457200" y="1600200"/>
            <a:ext cx="7467600" cy="4873625"/>
          </a:xfrm>
        </p:spPr>
        <p:txBody>
          <a:bodyPr/>
          <a:lstStyle/>
          <a:p>
            <a:pPr eaLnBrk="1" hangingPunct="1"/>
            <a:r>
              <a:rPr lang="en-US" sz="2600"/>
              <a:t>The judge</a:t>
            </a:r>
          </a:p>
          <a:p>
            <a:pPr lvl="1" eaLnBrk="1" hangingPunct="1"/>
            <a:r>
              <a:rPr lang="en-US" sz="2000"/>
              <a:t>Is referee in the courtroom</a:t>
            </a:r>
          </a:p>
          <a:p>
            <a:pPr lvl="1" eaLnBrk="1" hangingPunct="1"/>
            <a:r>
              <a:rPr lang="en-US" sz="2000"/>
              <a:t>Has the final say on everything that happens in the courtroom (except the jury’s verdict)</a:t>
            </a:r>
          </a:p>
          <a:p>
            <a:pPr lvl="1" eaLnBrk="1" hangingPunct="1"/>
            <a:r>
              <a:rPr lang="en-US" sz="2000"/>
              <a:t>If the defendant has waived his or her right to a jury trial, then the judge also decides the guilt or innocence of the defendant</a:t>
            </a:r>
          </a:p>
        </p:txBody>
      </p:sp>
      <p:pic>
        <p:nvPicPr>
          <p:cNvPr id="25604" name="Picture 3" descr="judge.jpg"/>
          <p:cNvPicPr>
            <a:picLocks noChangeAspect="1"/>
          </p:cNvPicPr>
          <p:nvPr/>
        </p:nvPicPr>
        <p:blipFill>
          <a:blip r:embed="rId3" cstate="email"/>
          <a:srcRect/>
          <a:stretch>
            <a:fillRect/>
          </a:stretch>
        </p:blipFill>
        <p:spPr bwMode="auto">
          <a:xfrm>
            <a:off x="3581400" y="3962400"/>
            <a:ext cx="1757363" cy="2616200"/>
          </a:xfrm>
          <a:prstGeom prst="rect">
            <a:avLst/>
          </a:prstGeom>
          <a:noFill/>
          <a:ln w="9525">
            <a:noFill/>
            <a:miter lim="800000"/>
            <a:headEnd/>
            <a:tailEnd/>
          </a:ln>
        </p:spPr>
      </p:pic>
      <p:sp>
        <p:nvSpPr>
          <p:cNvPr id="25605"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7A3D6DB-D9A5-4B09-8833-F58248D05925}" type="slidenum">
              <a:rPr lang="en-US" smtClean="0"/>
              <a:pPr fontAlgn="base">
                <a:spcBef>
                  <a:spcPct val="0"/>
                </a:spcBef>
                <a:spcAft>
                  <a:spcPct val="0"/>
                </a:spcAft>
                <a:defRPr/>
              </a:pPr>
              <a:t>12</a:t>
            </a:fld>
            <a:endParaRPr lang="en-US"/>
          </a:p>
        </p:txBody>
      </p:sp>
      <p:sp>
        <p:nvSpPr>
          <p:cNvPr id="25606"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sz="4800" dirty="0"/>
              <a:t>judge responsibilities</a:t>
            </a:r>
          </a:p>
        </p:txBody>
      </p:sp>
      <p:sp>
        <p:nvSpPr>
          <p:cNvPr id="26627" name="Content Placeholder 2"/>
          <p:cNvSpPr>
            <a:spLocks noGrp="1"/>
          </p:cNvSpPr>
          <p:nvPr>
            <p:ph sz="quarter" idx="1"/>
          </p:nvPr>
        </p:nvSpPr>
        <p:spPr>
          <a:xfrm>
            <a:off x="457200" y="1600200"/>
            <a:ext cx="7467600" cy="4873625"/>
          </a:xfrm>
        </p:spPr>
        <p:txBody>
          <a:bodyPr/>
          <a:lstStyle/>
          <a:p>
            <a:pPr eaLnBrk="1" hangingPunct="1"/>
            <a:r>
              <a:rPr lang="en-US"/>
              <a:t>The judge makes two types of rulings on objections:</a:t>
            </a:r>
          </a:p>
          <a:p>
            <a:pPr lvl="1" eaLnBrk="1" hangingPunct="1"/>
            <a:r>
              <a:rPr lang="en-US" b="1" u="sng"/>
              <a:t>Sustained– </a:t>
            </a:r>
            <a:r>
              <a:rPr lang="en-US"/>
              <a:t>the witness is </a:t>
            </a:r>
            <a:r>
              <a:rPr lang="en-US" b="1"/>
              <a:t>NOT</a:t>
            </a:r>
            <a:r>
              <a:rPr lang="en-US"/>
              <a:t> allowed to answer the question that has been asked of them</a:t>
            </a:r>
          </a:p>
          <a:p>
            <a:pPr lvl="1" eaLnBrk="1" hangingPunct="1"/>
            <a:r>
              <a:rPr lang="en-US" b="1" u="sng"/>
              <a:t>Overruled– </a:t>
            </a:r>
            <a:r>
              <a:rPr lang="en-US"/>
              <a:t>the witness </a:t>
            </a:r>
            <a:r>
              <a:rPr lang="en-US" b="1"/>
              <a:t>IS</a:t>
            </a:r>
            <a:r>
              <a:rPr lang="en-US"/>
              <a:t> allowed to answer the question that has been asked of them</a:t>
            </a:r>
          </a:p>
        </p:txBody>
      </p:sp>
      <p:sp>
        <p:nvSpPr>
          <p:cNvPr id="26628" name="Slide Number Placeholder 3"/>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CDB92D6-7697-436D-8210-C0438D46EC07}" type="slidenum">
              <a:rPr lang="en-US" smtClean="0"/>
              <a:pPr fontAlgn="base">
                <a:spcBef>
                  <a:spcPct val="0"/>
                </a:spcBef>
                <a:spcAft>
                  <a:spcPct val="0"/>
                </a:spcAft>
                <a:defRPr/>
              </a:pPr>
              <a:t>13</a:t>
            </a:fld>
            <a:endParaRPr lang="en-US"/>
          </a:p>
        </p:txBody>
      </p:sp>
      <p:sp>
        <p:nvSpPr>
          <p:cNvPr id="26629" name="Footer Placeholder 4"/>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000" dirty="0"/>
              <a:t> </a:t>
            </a:r>
            <a:r>
              <a:rPr lang="en-US" sz="4400" dirty="0"/>
              <a:t>criminal defendant responsibilities</a:t>
            </a:r>
            <a:endParaRPr lang="en-US" sz="4000"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a:t>The defendant is</a:t>
            </a:r>
          </a:p>
          <a:p>
            <a:pPr marL="640080" lvl="1" indent="-274320" eaLnBrk="1" fontAlgn="auto" hangingPunct="1">
              <a:spcAft>
                <a:spcPts val="0"/>
              </a:spcAft>
              <a:buFont typeface="Wingdings 2"/>
              <a:buChar char=""/>
              <a:defRPr/>
            </a:pPr>
            <a:r>
              <a:rPr lang="en-US" sz="2400" dirty="0"/>
              <a:t>The person accused of committing the crimes and</a:t>
            </a:r>
          </a:p>
          <a:p>
            <a:pPr marL="640080" lvl="1" indent="-274320" eaLnBrk="1" fontAlgn="auto" hangingPunct="1">
              <a:spcAft>
                <a:spcPts val="0"/>
              </a:spcAft>
              <a:buFont typeface="Wingdings 2"/>
              <a:buChar char=""/>
              <a:defRPr/>
            </a:pPr>
            <a:r>
              <a:rPr lang="en-US" sz="2400" dirty="0"/>
              <a:t>Is protected by the 5</a:t>
            </a:r>
            <a:r>
              <a:rPr lang="en-US" sz="2400" baseline="30000" dirty="0"/>
              <a:t>th</a:t>
            </a:r>
            <a:r>
              <a:rPr lang="en-US" sz="2400" dirty="0"/>
              <a:t> amendment from testifying against his or her self in court</a:t>
            </a:r>
          </a:p>
          <a:p>
            <a:pPr marL="640080" lvl="1" indent="-274320" eaLnBrk="1" fontAlgn="auto" hangingPunct="1">
              <a:spcAft>
                <a:spcPts val="0"/>
              </a:spcAft>
              <a:buFont typeface="Wingdings 2"/>
              <a:buChar char=""/>
              <a:defRPr/>
            </a:pPr>
            <a:r>
              <a:rPr lang="en-US" sz="2400" dirty="0"/>
              <a:t>If the defendant chooses to testify, </a:t>
            </a:r>
          </a:p>
          <a:p>
            <a:pPr lvl="2" indent="-182880" eaLnBrk="1" fontAlgn="auto" hangingPunct="1">
              <a:spcAft>
                <a:spcPts val="0"/>
              </a:spcAft>
              <a:buClr>
                <a:schemeClr val="accent1">
                  <a:shade val="75000"/>
                </a:schemeClr>
              </a:buClr>
              <a:buFont typeface="Wingdings"/>
              <a:buChar char=""/>
              <a:defRPr/>
            </a:pPr>
            <a:r>
              <a:rPr lang="en-US" sz="2400" dirty="0"/>
              <a:t>They will be questioned by the prosecution as well as the defense.</a:t>
            </a:r>
          </a:p>
        </p:txBody>
      </p:sp>
      <p:sp>
        <p:nvSpPr>
          <p:cNvPr id="27653" name="Slide Number Placeholder 5"/>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C94739-7094-4C8C-9588-C78D2D3CCF10}" type="slidenum">
              <a:rPr lang="en-US" smtClean="0"/>
              <a:pPr fontAlgn="base">
                <a:spcBef>
                  <a:spcPct val="0"/>
                </a:spcBef>
                <a:spcAft>
                  <a:spcPct val="0"/>
                </a:spcAft>
                <a:defRPr/>
              </a:pPr>
              <a:t>14</a:t>
            </a:fld>
            <a:endParaRPr lang="en-US"/>
          </a:p>
        </p:txBody>
      </p:sp>
      <p:sp>
        <p:nvSpPr>
          <p:cNvPr id="27654" name="Footer Placeholder 6"/>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dirty="0"/>
              <a:t>UNT in partnership with TEA, Copyright ©. All rights reserved. </a:t>
            </a:r>
          </a:p>
        </p:txBody>
      </p:sp>
      <p:pic>
        <p:nvPicPr>
          <p:cNvPr id="4" name="Picture 4" descr="defendant.jpg"/>
          <p:cNvPicPr>
            <a:picLocks noChangeAspect="1"/>
          </p:cNvPicPr>
          <p:nvPr/>
        </p:nvPicPr>
        <p:blipFill>
          <a:blip r:embed="rId2" cstate="email"/>
          <a:srcRect/>
          <a:stretch>
            <a:fillRect/>
          </a:stretch>
        </p:blipFill>
        <p:spPr bwMode="auto">
          <a:xfrm>
            <a:off x="4648200" y="4572000"/>
            <a:ext cx="3203575" cy="2133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000" dirty="0"/>
              <a:t>Plaintiff </a:t>
            </a:r>
            <a:r>
              <a:rPr lang="en-US" sz="4400" dirty="0"/>
              <a:t>responsibilities</a:t>
            </a:r>
            <a:endParaRPr lang="en-US" sz="4000"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a:t>The plaintiff files a lawsuit against someone that thinks has violated his, her, or their rights.</a:t>
            </a:r>
          </a:p>
          <a:p>
            <a:pPr marL="274320" indent="-274320" eaLnBrk="1" fontAlgn="auto" hangingPunct="1">
              <a:spcAft>
                <a:spcPts val="0"/>
              </a:spcAft>
              <a:buFont typeface="Wingdings"/>
              <a:buChar char=""/>
              <a:defRPr/>
            </a:pPr>
            <a:r>
              <a:rPr lang="en-US" dirty="0"/>
              <a:t>The plaintiff works with their lawyers to gather evidence and develop a case in civil court.</a:t>
            </a:r>
          </a:p>
          <a:p>
            <a:pPr marL="274320" indent="-274320" eaLnBrk="1" fontAlgn="auto" hangingPunct="1">
              <a:spcAft>
                <a:spcPts val="0"/>
              </a:spcAft>
              <a:buFont typeface="Wingdings"/>
              <a:buChar char=""/>
              <a:defRPr/>
            </a:pPr>
            <a:r>
              <a:rPr lang="en-US" dirty="0"/>
              <a:t>During a trial, the plaintiff sits with their lawyer and hopes that the judge or jury will decide their rights were violated and order the other side to pay them back.  They may or may not testify.</a:t>
            </a:r>
            <a:endParaRPr lang="en-US" sz="2400" dirty="0"/>
          </a:p>
        </p:txBody>
      </p:sp>
      <p:sp>
        <p:nvSpPr>
          <p:cNvPr id="27653" name="Slide Number Placeholder 5"/>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C94739-7094-4C8C-9588-C78D2D3CCF10}" type="slidenum">
              <a:rPr lang="en-US" smtClean="0"/>
              <a:pPr fontAlgn="base">
                <a:spcBef>
                  <a:spcPct val="0"/>
                </a:spcBef>
                <a:spcAft>
                  <a:spcPct val="0"/>
                </a:spcAft>
                <a:defRPr/>
              </a:pPr>
              <a:t>15</a:t>
            </a:fld>
            <a:endParaRPr lang="en-US"/>
          </a:p>
        </p:txBody>
      </p:sp>
      <p:sp>
        <p:nvSpPr>
          <p:cNvPr id="27654" name="Footer Placeholder 6"/>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dirty="0"/>
              <a:t>UNT in partnership with TEA, Copyright ©. All rights reserved. </a:t>
            </a:r>
          </a:p>
        </p:txBody>
      </p:sp>
    </p:spTree>
    <p:extLst>
      <p:ext uri="{BB962C8B-B14F-4D97-AF65-F5344CB8AC3E}">
        <p14:creationId xmlns:p14="http://schemas.microsoft.com/office/powerpoint/2010/main" val="324039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000" dirty="0"/>
              <a:t>Civil defendant </a:t>
            </a:r>
            <a:r>
              <a:rPr lang="en-US" sz="4400" dirty="0"/>
              <a:t>responsibilities</a:t>
            </a:r>
            <a:endParaRPr lang="en-US" sz="4000"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a:t>The civil defendant has been sued by someone who thinks they have violated their rights.</a:t>
            </a:r>
          </a:p>
          <a:p>
            <a:pPr marL="274320" indent="-274320" eaLnBrk="1" fontAlgn="auto" hangingPunct="1">
              <a:spcAft>
                <a:spcPts val="0"/>
              </a:spcAft>
              <a:buFont typeface="Wingdings"/>
              <a:buChar char=""/>
              <a:defRPr/>
            </a:pPr>
            <a:r>
              <a:rPr lang="en-US" dirty="0"/>
              <a:t>The defendant works with their lawyers to gather evidence and defend against the plaintiff’s case.</a:t>
            </a:r>
          </a:p>
          <a:p>
            <a:pPr marL="274320" indent="-274320" eaLnBrk="1" fontAlgn="auto" hangingPunct="1">
              <a:spcAft>
                <a:spcPts val="0"/>
              </a:spcAft>
              <a:buFont typeface="Wingdings"/>
              <a:buChar char=""/>
              <a:defRPr/>
            </a:pPr>
            <a:r>
              <a:rPr lang="en-US" dirty="0"/>
              <a:t>During a trial, the defendant sits with their lawyer and hopes that the judge or jury will decide that they did not violate anyone’s rights and will not have to pay anything in compensation. </a:t>
            </a:r>
          </a:p>
          <a:p>
            <a:pPr marL="274320" indent="-274320" eaLnBrk="1" fontAlgn="auto" hangingPunct="1">
              <a:spcAft>
                <a:spcPts val="0"/>
              </a:spcAft>
              <a:buFont typeface="Wingdings"/>
              <a:buChar char=""/>
              <a:defRPr/>
            </a:pPr>
            <a:r>
              <a:rPr lang="en-US" dirty="0"/>
              <a:t>They will probably testify.</a:t>
            </a:r>
            <a:endParaRPr lang="en-US" sz="2400" dirty="0"/>
          </a:p>
        </p:txBody>
      </p:sp>
      <p:sp>
        <p:nvSpPr>
          <p:cNvPr id="27653" name="Slide Number Placeholder 5"/>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C94739-7094-4C8C-9588-C78D2D3CCF10}" type="slidenum">
              <a:rPr lang="en-US" smtClean="0"/>
              <a:pPr fontAlgn="base">
                <a:spcBef>
                  <a:spcPct val="0"/>
                </a:spcBef>
                <a:spcAft>
                  <a:spcPct val="0"/>
                </a:spcAft>
                <a:defRPr/>
              </a:pPr>
              <a:t>16</a:t>
            </a:fld>
            <a:endParaRPr lang="en-US"/>
          </a:p>
        </p:txBody>
      </p:sp>
      <p:sp>
        <p:nvSpPr>
          <p:cNvPr id="27654" name="Footer Placeholder 6"/>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dirty="0"/>
              <a:t>UNT in partnership with TEA, Copyright ©. All rights reserved. </a:t>
            </a:r>
          </a:p>
        </p:txBody>
      </p:sp>
    </p:spTree>
    <p:extLst>
      <p:ext uri="{BB962C8B-B14F-4D97-AF65-F5344CB8AC3E}">
        <p14:creationId xmlns:p14="http://schemas.microsoft.com/office/powerpoint/2010/main" val="2305644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 victim responsibilities</a:t>
            </a:r>
          </a:p>
        </p:txBody>
      </p:sp>
      <p:sp>
        <p:nvSpPr>
          <p:cNvPr id="28675" name="Content Placeholder 2"/>
          <p:cNvSpPr>
            <a:spLocks noGrp="1"/>
          </p:cNvSpPr>
          <p:nvPr>
            <p:ph sz="quarter" idx="1"/>
          </p:nvPr>
        </p:nvSpPr>
        <p:spPr>
          <a:xfrm>
            <a:off x="457200" y="1600200"/>
            <a:ext cx="7467600" cy="4873625"/>
          </a:xfrm>
        </p:spPr>
        <p:txBody>
          <a:bodyPr/>
          <a:lstStyle/>
          <a:p>
            <a:pPr eaLnBrk="1" hangingPunct="1"/>
            <a:r>
              <a:rPr lang="en-US"/>
              <a:t>The victim is</a:t>
            </a:r>
          </a:p>
          <a:p>
            <a:pPr lvl="1" eaLnBrk="1" hangingPunct="1"/>
            <a:r>
              <a:rPr lang="en-US"/>
              <a:t>The person who the crime was committed against</a:t>
            </a:r>
          </a:p>
          <a:p>
            <a:pPr lvl="1" eaLnBrk="1" hangingPunct="1"/>
            <a:r>
              <a:rPr lang="en-US"/>
              <a:t>Usually called to testify during the course of the trial  </a:t>
            </a:r>
          </a:p>
        </p:txBody>
      </p:sp>
      <p:pic>
        <p:nvPicPr>
          <p:cNvPr id="28676" name="Picture 3" descr="victim.jpg"/>
          <p:cNvPicPr>
            <a:picLocks noChangeAspect="1"/>
          </p:cNvPicPr>
          <p:nvPr/>
        </p:nvPicPr>
        <p:blipFill>
          <a:blip r:embed="rId2" cstate="email"/>
          <a:srcRect/>
          <a:stretch>
            <a:fillRect/>
          </a:stretch>
        </p:blipFill>
        <p:spPr bwMode="auto">
          <a:xfrm>
            <a:off x="4343400" y="3200400"/>
            <a:ext cx="1989138" cy="2963863"/>
          </a:xfrm>
          <a:prstGeom prst="rect">
            <a:avLst/>
          </a:prstGeom>
          <a:noFill/>
          <a:ln w="9525">
            <a:noFill/>
            <a:miter lim="800000"/>
            <a:headEnd/>
            <a:tailEnd/>
          </a:ln>
        </p:spPr>
      </p:pic>
      <p:sp>
        <p:nvSpPr>
          <p:cNvPr id="28677"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FB4E1DF-FCC0-4C1F-B26B-53E5F86BBE4D}" type="slidenum">
              <a:rPr lang="en-US" smtClean="0"/>
              <a:pPr fontAlgn="base">
                <a:spcBef>
                  <a:spcPct val="0"/>
                </a:spcBef>
                <a:spcAft>
                  <a:spcPct val="0"/>
                </a:spcAft>
                <a:defRPr/>
              </a:pPr>
              <a:t>17</a:t>
            </a:fld>
            <a:endParaRPr lang="en-US"/>
          </a:p>
        </p:txBody>
      </p:sp>
      <p:sp>
        <p:nvSpPr>
          <p:cNvPr id="28678"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 bailiff responsibilities</a:t>
            </a:r>
          </a:p>
        </p:txBody>
      </p:sp>
      <p:sp>
        <p:nvSpPr>
          <p:cNvPr id="29699" name="Content Placeholder 2"/>
          <p:cNvSpPr>
            <a:spLocks noGrp="1"/>
          </p:cNvSpPr>
          <p:nvPr>
            <p:ph sz="quarter" idx="1"/>
          </p:nvPr>
        </p:nvSpPr>
        <p:spPr>
          <a:xfrm>
            <a:off x="457200" y="1600200"/>
            <a:ext cx="7467600" cy="4873625"/>
          </a:xfrm>
        </p:spPr>
        <p:txBody>
          <a:bodyPr/>
          <a:lstStyle/>
          <a:p>
            <a:pPr eaLnBrk="1" hangingPunct="1"/>
            <a:r>
              <a:rPr lang="en-US"/>
              <a:t>The bailiff</a:t>
            </a:r>
          </a:p>
          <a:p>
            <a:pPr lvl="1" eaLnBrk="1" hangingPunct="1"/>
            <a:r>
              <a:rPr lang="en-US"/>
              <a:t>Is a certified peace officer that maintains order in the court</a:t>
            </a:r>
          </a:p>
          <a:p>
            <a:pPr lvl="1" eaLnBrk="1" hangingPunct="1"/>
            <a:r>
              <a:rPr lang="en-US"/>
              <a:t>Administers the oath to anyone who takes the stand</a:t>
            </a:r>
          </a:p>
          <a:p>
            <a:pPr lvl="1" eaLnBrk="1" hangingPunct="1"/>
            <a:r>
              <a:rPr lang="en-US"/>
              <a:t>Takes things to and from the judge</a:t>
            </a:r>
          </a:p>
          <a:p>
            <a:pPr lvl="1" eaLnBrk="1" hangingPunct="1"/>
            <a:r>
              <a:rPr lang="en-US"/>
              <a:t>Does anything else that the judge needs him or her to do</a:t>
            </a:r>
          </a:p>
        </p:txBody>
      </p:sp>
      <p:pic>
        <p:nvPicPr>
          <p:cNvPr id="29700" name="Picture 3" descr="bailiff.jpg"/>
          <p:cNvPicPr>
            <a:picLocks noChangeAspect="1"/>
          </p:cNvPicPr>
          <p:nvPr/>
        </p:nvPicPr>
        <p:blipFill>
          <a:blip r:embed="rId2" cstate="email"/>
          <a:srcRect/>
          <a:stretch>
            <a:fillRect/>
          </a:stretch>
        </p:blipFill>
        <p:spPr bwMode="auto">
          <a:xfrm>
            <a:off x="4419600" y="4038600"/>
            <a:ext cx="1447800" cy="2173288"/>
          </a:xfrm>
          <a:prstGeom prst="rect">
            <a:avLst/>
          </a:prstGeom>
          <a:noFill/>
          <a:ln w="9525">
            <a:noFill/>
            <a:miter lim="800000"/>
            <a:headEnd/>
            <a:tailEnd/>
          </a:ln>
        </p:spPr>
      </p:pic>
      <p:sp>
        <p:nvSpPr>
          <p:cNvPr id="29701"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9CE0FB-2E58-41CD-B85B-5B151FDCC11D}" type="slidenum">
              <a:rPr lang="en-US" smtClean="0"/>
              <a:pPr fontAlgn="base">
                <a:spcBef>
                  <a:spcPct val="0"/>
                </a:spcBef>
                <a:spcAft>
                  <a:spcPct val="0"/>
                </a:spcAft>
                <a:defRPr/>
              </a:pPr>
              <a:t>18</a:t>
            </a:fld>
            <a:endParaRPr lang="en-US"/>
          </a:p>
        </p:txBody>
      </p:sp>
      <p:sp>
        <p:nvSpPr>
          <p:cNvPr id="29702"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court reporter responsibilities</a:t>
            </a:r>
          </a:p>
        </p:txBody>
      </p:sp>
      <p:sp>
        <p:nvSpPr>
          <p:cNvPr id="30723" name="Content Placeholder 2"/>
          <p:cNvSpPr>
            <a:spLocks noGrp="1"/>
          </p:cNvSpPr>
          <p:nvPr>
            <p:ph sz="quarter" idx="1"/>
          </p:nvPr>
        </p:nvSpPr>
        <p:spPr>
          <a:xfrm>
            <a:off x="457200" y="1600200"/>
            <a:ext cx="7467600" cy="4873625"/>
          </a:xfrm>
        </p:spPr>
        <p:txBody>
          <a:bodyPr/>
          <a:lstStyle/>
          <a:p>
            <a:pPr eaLnBrk="1" hangingPunct="1"/>
            <a:r>
              <a:rPr lang="en-US"/>
              <a:t>The court reporter</a:t>
            </a:r>
          </a:p>
          <a:p>
            <a:pPr lvl="1" eaLnBrk="1" hangingPunct="1"/>
            <a:r>
              <a:rPr lang="en-US"/>
              <a:t>Is an employee of the court who records everything that is said in the trial</a:t>
            </a:r>
          </a:p>
          <a:p>
            <a:pPr lvl="1" eaLnBrk="1" hangingPunct="1"/>
            <a:r>
              <a:rPr lang="en-US"/>
              <a:t>Goes to a school where they learn how to take notes using a style called shorthand</a:t>
            </a:r>
          </a:p>
          <a:p>
            <a:pPr lvl="2" eaLnBrk="1" hangingPunct="1"/>
            <a:r>
              <a:rPr lang="en-US"/>
              <a:t>These notes are official documents that may be used as reference in future court proceedings.</a:t>
            </a:r>
          </a:p>
        </p:txBody>
      </p:sp>
      <p:pic>
        <p:nvPicPr>
          <p:cNvPr id="30724" name="Picture 3" descr="court reporter.jpg"/>
          <p:cNvPicPr>
            <a:picLocks noChangeAspect="1"/>
          </p:cNvPicPr>
          <p:nvPr/>
        </p:nvPicPr>
        <p:blipFill>
          <a:blip r:embed="rId2" cstate="email"/>
          <a:srcRect/>
          <a:stretch>
            <a:fillRect/>
          </a:stretch>
        </p:blipFill>
        <p:spPr bwMode="auto">
          <a:xfrm>
            <a:off x="5791200" y="4114800"/>
            <a:ext cx="1295400" cy="1946275"/>
          </a:xfrm>
          <a:prstGeom prst="rect">
            <a:avLst/>
          </a:prstGeom>
          <a:noFill/>
          <a:ln w="9525">
            <a:noFill/>
            <a:miter lim="800000"/>
            <a:headEnd/>
            <a:tailEnd/>
          </a:ln>
        </p:spPr>
      </p:pic>
      <p:sp>
        <p:nvSpPr>
          <p:cNvPr id="30725"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430DEA-D0AE-4DB2-9ECD-2D25536FCB86}" type="slidenum">
              <a:rPr lang="en-US" smtClean="0"/>
              <a:pPr fontAlgn="base">
                <a:spcBef>
                  <a:spcPct val="0"/>
                </a:spcBef>
                <a:spcAft>
                  <a:spcPct val="0"/>
                </a:spcAft>
                <a:defRPr/>
              </a:pPr>
              <a:t>19</a:t>
            </a:fld>
            <a:endParaRPr lang="en-US"/>
          </a:p>
        </p:txBody>
      </p:sp>
      <p:sp>
        <p:nvSpPr>
          <p:cNvPr id="30726"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sz="4800" dirty="0"/>
              <a:t>introduction</a:t>
            </a:r>
          </a:p>
        </p:txBody>
      </p:sp>
      <p:sp>
        <p:nvSpPr>
          <p:cNvPr id="10243" name="Content Placeholder 2"/>
          <p:cNvSpPr>
            <a:spLocks noGrp="1"/>
          </p:cNvSpPr>
          <p:nvPr>
            <p:ph sz="quarter" idx="1"/>
          </p:nvPr>
        </p:nvSpPr>
        <p:spPr>
          <a:xfrm>
            <a:off x="457200" y="1600200"/>
            <a:ext cx="7467600" cy="4873625"/>
          </a:xfrm>
        </p:spPr>
        <p:txBody>
          <a:bodyPr/>
          <a:lstStyle/>
          <a:p>
            <a:pPr eaLnBrk="1" hangingPunct="1"/>
            <a:r>
              <a:rPr lang="en-US"/>
              <a:t>The courtroom is made up of various roles that  perform specific functions.  </a:t>
            </a:r>
          </a:p>
          <a:p>
            <a:pPr eaLnBrk="1" hangingPunct="1"/>
            <a:r>
              <a:rPr lang="en-US"/>
              <a:t>The roles are vital in having a criminal justice system that is fair and just.  </a:t>
            </a:r>
          </a:p>
          <a:p>
            <a:pPr eaLnBrk="1" hangingPunct="1"/>
            <a:r>
              <a:rPr lang="en-US"/>
              <a:t>We will be looking at what these roles are and what function they serve in the courtroom.</a:t>
            </a:r>
          </a:p>
        </p:txBody>
      </p:sp>
      <p:pic>
        <p:nvPicPr>
          <p:cNvPr id="10244" name="Picture 3" descr="1.jpg"/>
          <p:cNvPicPr>
            <a:picLocks noChangeAspect="1"/>
          </p:cNvPicPr>
          <p:nvPr/>
        </p:nvPicPr>
        <p:blipFill>
          <a:blip r:embed="rId2" cstate="email"/>
          <a:srcRect/>
          <a:stretch>
            <a:fillRect/>
          </a:stretch>
        </p:blipFill>
        <p:spPr bwMode="auto">
          <a:xfrm>
            <a:off x="2630488" y="4038600"/>
            <a:ext cx="3417887" cy="2286000"/>
          </a:xfrm>
          <a:prstGeom prst="rect">
            <a:avLst/>
          </a:prstGeom>
          <a:noFill/>
          <a:ln w="9525">
            <a:noFill/>
            <a:miter lim="800000"/>
            <a:headEnd/>
            <a:tailEnd/>
          </a:ln>
        </p:spPr>
      </p:pic>
      <p:sp>
        <p:nvSpPr>
          <p:cNvPr id="10245"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12573C4-C1F7-450F-BB29-4FD37A2A10D1}" type="slidenum">
              <a:rPr lang="en-US" smtClean="0"/>
              <a:pPr fontAlgn="base">
                <a:spcBef>
                  <a:spcPct val="0"/>
                </a:spcBef>
                <a:spcAft>
                  <a:spcPct val="0"/>
                </a:spcAft>
                <a:defRPr/>
              </a:pPr>
              <a:t>2</a:t>
            </a:fld>
            <a:endParaRPr lang="en-US"/>
          </a:p>
        </p:txBody>
      </p:sp>
      <p:sp>
        <p:nvSpPr>
          <p:cNvPr id="10246"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court clerk responsibilities</a:t>
            </a:r>
          </a:p>
        </p:txBody>
      </p:sp>
      <p:sp>
        <p:nvSpPr>
          <p:cNvPr id="30723" name="Content Placeholder 2"/>
          <p:cNvSpPr>
            <a:spLocks noGrp="1"/>
          </p:cNvSpPr>
          <p:nvPr>
            <p:ph sz="quarter" idx="1"/>
          </p:nvPr>
        </p:nvSpPr>
        <p:spPr>
          <a:xfrm>
            <a:off x="457200" y="1600200"/>
            <a:ext cx="7467600" cy="4873625"/>
          </a:xfrm>
        </p:spPr>
        <p:txBody>
          <a:bodyPr/>
          <a:lstStyle/>
          <a:p>
            <a:pPr eaLnBrk="1" hangingPunct="1"/>
            <a:r>
              <a:rPr lang="en-US" dirty="0"/>
              <a:t>Takes notes in the courtroom.</a:t>
            </a:r>
          </a:p>
          <a:p>
            <a:pPr eaLnBrk="1" hangingPunct="1"/>
            <a:r>
              <a:rPr lang="en-US" dirty="0"/>
              <a:t>Marks all the evidence the lawyers want to use during the trial.</a:t>
            </a:r>
          </a:p>
          <a:p>
            <a:pPr eaLnBrk="1" hangingPunct="1"/>
            <a:r>
              <a:rPr lang="en-US" dirty="0"/>
              <a:t>Gives each piece of evidence a number to create a record of everything.</a:t>
            </a:r>
          </a:p>
        </p:txBody>
      </p:sp>
      <p:sp>
        <p:nvSpPr>
          <p:cNvPr id="30725"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430DEA-D0AE-4DB2-9ECD-2D25536FCB86}" type="slidenum">
              <a:rPr lang="en-US" smtClean="0"/>
              <a:pPr fontAlgn="base">
                <a:spcBef>
                  <a:spcPct val="0"/>
                </a:spcBef>
                <a:spcAft>
                  <a:spcPct val="0"/>
                </a:spcAft>
                <a:defRPr/>
              </a:pPr>
              <a:t>20</a:t>
            </a:fld>
            <a:endParaRPr lang="en-US"/>
          </a:p>
        </p:txBody>
      </p:sp>
      <p:sp>
        <p:nvSpPr>
          <p:cNvPr id="30726"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pic>
        <p:nvPicPr>
          <p:cNvPr id="1026" name="Picture 2" descr="Court Clerk Career Education and Requirements">
            <a:extLst>
              <a:ext uri="{FF2B5EF4-FFF2-40B4-BE49-F238E27FC236}">
                <a16:creationId xmlns:a16="http://schemas.microsoft.com/office/drawing/2014/main" id="{2BA40C0B-C503-4096-B2BF-7F0957A1C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514" y="3962400"/>
            <a:ext cx="4354286"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4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sz="4800" dirty="0"/>
              <a:t>jury responsibilities</a:t>
            </a:r>
          </a:p>
        </p:txBody>
      </p:sp>
      <p:sp>
        <p:nvSpPr>
          <p:cNvPr id="31747" name="Content Placeholder 2"/>
          <p:cNvSpPr>
            <a:spLocks noGrp="1"/>
          </p:cNvSpPr>
          <p:nvPr>
            <p:ph sz="quarter" idx="1"/>
          </p:nvPr>
        </p:nvSpPr>
        <p:spPr>
          <a:xfrm>
            <a:off x="457200" y="3581400"/>
            <a:ext cx="7467600" cy="2892425"/>
          </a:xfrm>
        </p:spPr>
        <p:txBody>
          <a:bodyPr/>
          <a:lstStyle/>
          <a:p>
            <a:pPr eaLnBrk="1" hangingPunct="1">
              <a:spcBef>
                <a:spcPct val="0"/>
              </a:spcBef>
            </a:pPr>
            <a:r>
              <a:rPr lang="en-US" sz="2000"/>
              <a:t>The jury</a:t>
            </a:r>
          </a:p>
          <a:p>
            <a:pPr lvl="1" eaLnBrk="1" hangingPunct="1">
              <a:spcBef>
                <a:spcPct val="0"/>
              </a:spcBef>
            </a:pPr>
            <a:r>
              <a:rPr lang="en-US" sz="2000"/>
              <a:t>Consists of 6 to 12 U.S. citizens</a:t>
            </a:r>
          </a:p>
          <a:p>
            <a:pPr lvl="1" eaLnBrk="1" hangingPunct="1">
              <a:spcBef>
                <a:spcPct val="0"/>
              </a:spcBef>
            </a:pPr>
            <a:r>
              <a:rPr lang="en-US" sz="2000"/>
              <a:t>Selected before the trial by the prosecutor and defense attorney</a:t>
            </a:r>
          </a:p>
          <a:p>
            <a:pPr lvl="2" eaLnBrk="1" hangingPunct="1">
              <a:spcBef>
                <a:spcPct val="0"/>
              </a:spcBef>
            </a:pPr>
            <a:r>
              <a:rPr lang="en-US" sz="2000"/>
              <a:t>The judge has the final say on who can serve on the jury</a:t>
            </a:r>
          </a:p>
          <a:p>
            <a:pPr lvl="1" eaLnBrk="1" hangingPunct="1">
              <a:spcBef>
                <a:spcPct val="0"/>
              </a:spcBef>
            </a:pPr>
            <a:r>
              <a:rPr lang="en-US" sz="2000"/>
              <a:t>Observes the trial then decides on the guilt or innocence of the defendant</a:t>
            </a:r>
          </a:p>
        </p:txBody>
      </p:sp>
      <p:pic>
        <p:nvPicPr>
          <p:cNvPr id="31748" name="Picture 3" descr="jury.jpg"/>
          <p:cNvPicPr>
            <a:picLocks noChangeAspect="1"/>
          </p:cNvPicPr>
          <p:nvPr/>
        </p:nvPicPr>
        <p:blipFill>
          <a:blip r:embed="rId2" cstate="email"/>
          <a:srcRect/>
          <a:stretch>
            <a:fillRect/>
          </a:stretch>
        </p:blipFill>
        <p:spPr bwMode="auto">
          <a:xfrm>
            <a:off x="2819400" y="1676400"/>
            <a:ext cx="3333750" cy="1809750"/>
          </a:xfrm>
          <a:prstGeom prst="rect">
            <a:avLst/>
          </a:prstGeom>
          <a:noFill/>
          <a:ln w="9525">
            <a:noFill/>
            <a:miter lim="800000"/>
            <a:headEnd/>
            <a:tailEnd/>
          </a:ln>
        </p:spPr>
      </p:pic>
      <p:sp>
        <p:nvSpPr>
          <p:cNvPr id="31749"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8D5DBD-CBB8-48AA-9F6D-C21A4B24EE2C}" type="slidenum">
              <a:rPr lang="en-US" smtClean="0"/>
              <a:pPr fontAlgn="base">
                <a:spcBef>
                  <a:spcPct val="0"/>
                </a:spcBef>
                <a:spcAft>
                  <a:spcPct val="0"/>
                </a:spcAft>
                <a:defRPr/>
              </a:pPr>
              <a:t>21</a:t>
            </a:fld>
            <a:endParaRPr lang="en-US"/>
          </a:p>
        </p:txBody>
      </p:sp>
      <p:sp>
        <p:nvSpPr>
          <p:cNvPr id="31750"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witness</a:t>
            </a:r>
          </a:p>
        </p:txBody>
      </p:sp>
      <p:sp>
        <p:nvSpPr>
          <p:cNvPr id="33795" name="Content Placeholder 2"/>
          <p:cNvSpPr>
            <a:spLocks noGrp="1"/>
          </p:cNvSpPr>
          <p:nvPr>
            <p:ph sz="quarter" idx="1"/>
          </p:nvPr>
        </p:nvSpPr>
        <p:spPr>
          <a:xfrm>
            <a:off x="457200" y="1600200"/>
            <a:ext cx="7467600" cy="4873625"/>
          </a:xfrm>
        </p:spPr>
        <p:txBody>
          <a:bodyPr/>
          <a:lstStyle/>
          <a:p>
            <a:pPr eaLnBrk="1" hangingPunct="1"/>
            <a:r>
              <a:rPr lang="en-US" dirty="0"/>
              <a:t>A witness is anyone who is called to testify at a trial</a:t>
            </a:r>
          </a:p>
          <a:p>
            <a:pPr eaLnBrk="1" hangingPunct="1"/>
            <a:r>
              <a:rPr lang="en-US" dirty="0"/>
              <a:t>Before the trial, witnesses give statements to the police and to lawyers that can be used as evidence.</a:t>
            </a:r>
          </a:p>
          <a:p>
            <a:pPr eaLnBrk="1" hangingPunct="1"/>
            <a:endParaRPr lang="en-US" dirty="0"/>
          </a:p>
        </p:txBody>
      </p:sp>
      <p:pic>
        <p:nvPicPr>
          <p:cNvPr id="33796" name="Picture 3" descr="witness.jpg"/>
          <p:cNvPicPr>
            <a:picLocks noChangeAspect="1"/>
          </p:cNvPicPr>
          <p:nvPr/>
        </p:nvPicPr>
        <p:blipFill>
          <a:blip r:embed="rId2" cstate="email"/>
          <a:srcRect/>
          <a:stretch>
            <a:fillRect/>
          </a:stretch>
        </p:blipFill>
        <p:spPr bwMode="auto">
          <a:xfrm>
            <a:off x="3581400" y="3581400"/>
            <a:ext cx="1828800" cy="2724150"/>
          </a:xfrm>
          <a:prstGeom prst="rect">
            <a:avLst/>
          </a:prstGeom>
          <a:noFill/>
          <a:ln w="9525">
            <a:noFill/>
            <a:miter lim="800000"/>
            <a:headEnd/>
            <a:tailEnd/>
          </a:ln>
        </p:spPr>
      </p:pic>
      <p:sp>
        <p:nvSpPr>
          <p:cNvPr id="33797"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76B3C09-1736-49E3-A45A-024A95D1BE5C}" type="slidenum">
              <a:rPr lang="en-US" smtClean="0"/>
              <a:pPr fontAlgn="base">
                <a:spcBef>
                  <a:spcPct val="0"/>
                </a:spcBef>
                <a:spcAft>
                  <a:spcPct val="0"/>
                </a:spcAft>
                <a:defRPr/>
              </a:pPr>
              <a:t>22</a:t>
            </a:fld>
            <a:endParaRPr lang="en-US"/>
          </a:p>
        </p:txBody>
      </p:sp>
      <p:sp>
        <p:nvSpPr>
          <p:cNvPr id="33798"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Autofit/>
          </a:bodyPr>
          <a:lstStyle/>
          <a:p>
            <a:pPr algn="ctr" eaLnBrk="1" fontAlgn="auto" hangingPunct="1">
              <a:spcAft>
                <a:spcPts val="0"/>
              </a:spcAft>
              <a:defRPr/>
            </a:pPr>
            <a:r>
              <a:rPr lang="en-US" sz="4800" dirty="0"/>
              <a:t>prosecutor responsibilities</a:t>
            </a:r>
          </a:p>
        </p:txBody>
      </p:sp>
      <p:sp>
        <p:nvSpPr>
          <p:cNvPr id="15363" name="Content Placeholder 2"/>
          <p:cNvSpPr>
            <a:spLocks noGrp="1"/>
          </p:cNvSpPr>
          <p:nvPr>
            <p:ph sz="quarter" idx="1"/>
          </p:nvPr>
        </p:nvSpPr>
        <p:spPr>
          <a:xfrm>
            <a:off x="457200" y="1600200"/>
            <a:ext cx="7467600" cy="4873625"/>
          </a:xfrm>
        </p:spPr>
        <p:txBody>
          <a:bodyPr/>
          <a:lstStyle/>
          <a:p>
            <a:pPr eaLnBrk="1" hangingPunct="1"/>
            <a:r>
              <a:rPr lang="en-US" sz="2800"/>
              <a:t>Representative of the state</a:t>
            </a:r>
          </a:p>
          <a:p>
            <a:pPr eaLnBrk="1" hangingPunct="1"/>
            <a:r>
              <a:rPr lang="en-US" sz="2800"/>
              <a:t>Present the evidence to the jury</a:t>
            </a:r>
          </a:p>
          <a:p>
            <a:pPr eaLnBrk="1" hangingPunct="1"/>
            <a:r>
              <a:rPr lang="en-US" sz="2800"/>
              <a:t>Usually, at least two prosecutors are assigned to the courtroom for each trial.</a:t>
            </a:r>
          </a:p>
          <a:p>
            <a:pPr eaLnBrk="1" hangingPunct="1"/>
            <a:endParaRPr lang="en-US"/>
          </a:p>
        </p:txBody>
      </p:sp>
      <p:pic>
        <p:nvPicPr>
          <p:cNvPr id="15364" name="Picture 3" descr="prosecutor.jpg"/>
          <p:cNvPicPr>
            <a:picLocks noChangeAspect="1"/>
          </p:cNvPicPr>
          <p:nvPr/>
        </p:nvPicPr>
        <p:blipFill>
          <a:blip r:embed="rId2" cstate="email"/>
          <a:srcRect/>
          <a:stretch>
            <a:fillRect/>
          </a:stretch>
        </p:blipFill>
        <p:spPr bwMode="auto">
          <a:xfrm>
            <a:off x="3352800" y="3581400"/>
            <a:ext cx="1828800" cy="2711450"/>
          </a:xfrm>
          <a:prstGeom prst="rect">
            <a:avLst/>
          </a:prstGeom>
          <a:noFill/>
          <a:ln w="9525">
            <a:noFill/>
            <a:miter lim="800000"/>
            <a:headEnd/>
            <a:tailEnd/>
          </a:ln>
        </p:spPr>
      </p:pic>
      <p:sp>
        <p:nvSpPr>
          <p:cNvPr id="15365"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9B66FFC-F26D-440B-B300-F46E5516D6D7}" type="slidenum">
              <a:rPr lang="en-US" smtClean="0"/>
              <a:pPr fontAlgn="base">
                <a:spcBef>
                  <a:spcPct val="0"/>
                </a:spcBef>
                <a:spcAft>
                  <a:spcPct val="0"/>
                </a:spcAft>
                <a:defRPr/>
              </a:pPr>
              <a:t>3</a:t>
            </a:fld>
            <a:endParaRPr lang="en-US"/>
          </a:p>
        </p:txBody>
      </p:sp>
      <p:sp>
        <p:nvSpPr>
          <p:cNvPr id="15366"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Autofit/>
          </a:bodyPr>
          <a:lstStyle/>
          <a:p>
            <a:pPr algn="ctr" eaLnBrk="1" fontAlgn="auto" hangingPunct="1">
              <a:spcAft>
                <a:spcPts val="0"/>
              </a:spcAft>
              <a:defRPr/>
            </a:pPr>
            <a:r>
              <a:rPr lang="en-US" sz="4800" dirty="0"/>
              <a:t>prosecutor responsibilities</a:t>
            </a:r>
          </a:p>
        </p:txBody>
      </p:sp>
      <p:sp>
        <p:nvSpPr>
          <p:cNvPr id="16387" name="Content Placeholder 2"/>
          <p:cNvSpPr>
            <a:spLocks noGrp="1"/>
          </p:cNvSpPr>
          <p:nvPr>
            <p:ph sz="quarter" idx="1"/>
          </p:nvPr>
        </p:nvSpPr>
        <p:spPr>
          <a:xfrm>
            <a:off x="457200" y="1600200"/>
            <a:ext cx="7467600" cy="4873625"/>
          </a:xfrm>
        </p:spPr>
        <p:txBody>
          <a:bodyPr/>
          <a:lstStyle/>
          <a:p>
            <a:pPr eaLnBrk="1" hangingPunct="1"/>
            <a:r>
              <a:rPr lang="en-US"/>
              <a:t>Opens the trial with an opening statement</a:t>
            </a:r>
          </a:p>
          <a:p>
            <a:pPr lvl="1" eaLnBrk="1" hangingPunct="1"/>
            <a:r>
              <a:rPr lang="en-US"/>
              <a:t>Intended to “wet the appetite” of the jury regarding the topic of the trial and</a:t>
            </a:r>
          </a:p>
          <a:p>
            <a:pPr lvl="1" eaLnBrk="1" hangingPunct="1"/>
            <a:r>
              <a:rPr lang="en-US"/>
              <a:t>Why the defendant is guilty</a:t>
            </a:r>
          </a:p>
          <a:p>
            <a:pPr eaLnBrk="1" hangingPunct="1"/>
            <a:r>
              <a:rPr lang="en-US"/>
              <a:t>Presents their case to the jury first</a:t>
            </a:r>
          </a:p>
          <a:p>
            <a:pPr eaLnBrk="1" hangingPunct="1"/>
            <a:endParaRPr lang="en-US"/>
          </a:p>
        </p:txBody>
      </p:sp>
      <p:pic>
        <p:nvPicPr>
          <p:cNvPr id="16388" name="Picture 3" descr="opening speech.jpg"/>
          <p:cNvPicPr>
            <a:picLocks noChangeAspect="1"/>
          </p:cNvPicPr>
          <p:nvPr/>
        </p:nvPicPr>
        <p:blipFill>
          <a:blip r:embed="rId3" cstate="email"/>
          <a:srcRect/>
          <a:stretch>
            <a:fillRect/>
          </a:stretch>
        </p:blipFill>
        <p:spPr bwMode="auto">
          <a:xfrm>
            <a:off x="5791200" y="3657600"/>
            <a:ext cx="1905000" cy="2738438"/>
          </a:xfrm>
          <a:prstGeom prst="rect">
            <a:avLst/>
          </a:prstGeom>
          <a:noFill/>
          <a:ln w="9525">
            <a:noFill/>
            <a:miter lim="800000"/>
            <a:headEnd/>
            <a:tailEnd/>
          </a:ln>
        </p:spPr>
      </p:pic>
      <p:sp>
        <p:nvSpPr>
          <p:cNvPr id="16389"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7D42E4-23CA-4898-B410-8AE48E1A8AD2}" type="slidenum">
              <a:rPr lang="en-US" smtClean="0"/>
              <a:pPr fontAlgn="base">
                <a:spcBef>
                  <a:spcPct val="0"/>
                </a:spcBef>
                <a:spcAft>
                  <a:spcPct val="0"/>
                </a:spcAft>
                <a:defRPr/>
              </a:pPr>
              <a:t>4</a:t>
            </a:fld>
            <a:endParaRPr lang="en-US"/>
          </a:p>
        </p:txBody>
      </p:sp>
      <p:sp>
        <p:nvSpPr>
          <p:cNvPr id="16390"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Autofit/>
          </a:bodyPr>
          <a:lstStyle/>
          <a:p>
            <a:pPr algn="ctr" eaLnBrk="1" fontAlgn="auto" hangingPunct="1">
              <a:spcAft>
                <a:spcPts val="0"/>
              </a:spcAft>
              <a:defRPr/>
            </a:pPr>
            <a:r>
              <a:rPr lang="en-US" sz="4800" dirty="0"/>
              <a:t>prosecutor responsibilities</a:t>
            </a:r>
          </a:p>
        </p:txBody>
      </p:sp>
      <p:sp>
        <p:nvSpPr>
          <p:cNvPr id="17411" name="Content Placeholder 2"/>
          <p:cNvSpPr>
            <a:spLocks noGrp="1"/>
          </p:cNvSpPr>
          <p:nvPr>
            <p:ph sz="quarter" idx="1"/>
          </p:nvPr>
        </p:nvSpPr>
        <p:spPr>
          <a:xfrm>
            <a:off x="457200" y="1600200"/>
            <a:ext cx="7467600" cy="4873625"/>
          </a:xfrm>
        </p:spPr>
        <p:txBody>
          <a:bodyPr/>
          <a:lstStyle/>
          <a:p>
            <a:pPr eaLnBrk="1" hangingPunct="1"/>
            <a:r>
              <a:rPr lang="en-US"/>
              <a:t>Gives a closing statement to the jury at the end of the trial</a:t>
            </a:r>
          </a:p>
          <a:p>
            <a:pPr lvl="1" eaLnBrk="1" hangingPunct="1"/>
            <a:r>
              <a:rPr lang="en-US"/>
              <a:t>Summarizes why the defendant is guilty</a:t>
            </a:r>
          </a:p>
          <a:p>
            <a:pPr lvl="1" eaLnBrk="1" hangingPunct="1"/>
            <a:r>
              <a:rPr lang="en-US"/>
              <a:t>Given after the defense attorney’s closing statement</a:t>
            </a:r>
          </a:p>
        </p:txBody>
      </p:sp>
      <p:pic>
        <p:nvPicPr>
          <p:cNvPr id="17412" name="Picture 3" descr="questioning.jpg"/>
          <p:cNvPicPr>
            <a:picLocks noChangeAspect="1"/>
          </p:cNvPicPr>
          <p:nvPr/>
        </p:nvPicPr>
        <p:blipFill>
          <a:blip r:embed="rId2" cstate="email"/>
          <a:srcRect/>
          <a:stretch>
            <a:fillRect/>
          </a:stretch>
        </p:blipFill>
        <p:spPr bwMode="auto">
          <a:xfrm>
            <a:off x="4191000" y="3954463"/>
            <a:ext cx="2039938" cy="2141537"/>
          </a:xfrm>
          <a:prstGeom prst="rect">
            <a:avLst/>
          </a:prstGeom>
          <a:noFill/>
          <a:ln w="9525">
            <a:noFill/>
            <a:miter lim="800000"/>
            <a:headEnd/>
            <a:tailEnd/>
          </a:ln>
        </p:spPr>
      </p:pic>
      <p:sp>
        <p:nvSpPr>
          <p:cNvPr id="17413"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149BB0-111F-4A30-A36F-C261DA480FE0}" type="slidenum">
              <a:rPr lang="en-US" smtClean="0"/>
              <a:pPr fontAlgn="base">
                <a:spcBef>
                  <a:spcPct val="0"/>
                </a:spcBef>
                <a:spcAft>
                  <a:spcPct val="0"/>
                </a:spcAft>
                <a:defRPr/>
              </a:pPr>
              <a:t>5</a:t>
            </a:fld>
            <a:endParaRPr lang="en-US"/>
          </a:p>
        </p:txBody>
      </p:sp>
      <p:sp>
        <p:nvSpPr>
          <p:cNvPr id="17414"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 defense attorney responsibilities</a:t>
            </a:r>
          </a:p>
        </p:txBody>
      </p:sp>
      <p:sp>
        <p:nvSpPr>
          <p:cNvPr id="18435" name="Content Placeholder 2"/>
          <p:cNvSpPr>
            <a:spLocks noGrp="1"/>
          </p:cNvSpPr>
          <p:nvPr>
            <p:ph sz="quarter" idx="1"/>
          </p:nvPr>
        </p:nvSpPr>
        <p:spPr>
          <a:xfrm>
            <a:off x="457200" y="1600200"/>
            <a:ext cx="7467600" cy="4873625"/>
          </a:xfrm>
        </p:spPr>
        <p:txBody>
          <a:bodyPr/>
          <a:lstStyle/>
          <a:p>
            <a:pPr eaLnBrk="1" hangingPunct="1"/>
            <a:r>
              <a:rPr lang="en-US"/>
              <a:t>Representative of the defendant</a:t>
            </a:r>
          </a:p>
          <a:p>
            <a:pPr eaLnBrk="1" hangingPunct="1"/>
            <a:r>
              <a:rPr lang="en-US"/>
              <a:t>May be employed by the defendant or </a:t>
            </a:r>
          </a:p>
          <a:p>
            <a:pPr eaLnBrk="1" hangingPunct="1"/>
            <a:r>
              <a:rPr lang="en-US"/>
              <a:t>May be appointed by the state to represent the defendant</a:t>
            </a:r>
          </a:p>
        </p:txBody>
      </p:sp>
      <p:pic>
        <p:nvPicPr>
          <p:cNvPr id="18436" name="Picture 3" descr="defense attorney.jpg"/>
          <p:cNvPicPr>
            <a:picLocks noChangeAspect="1"/>
          </p:cNvPicPr>
          <p:nvPr/>
        </p:nvPicPr>
        <p:blipFill>
          <a:blip r:embed="rId2" cstate="email"/>
          <a:srcRect/>
          <a:stretch>
            <a:fillRect/>
          </a:stretch>
        </p:blipFill>
        <p:spPr bwMode="auto">
          <a:xfrm>
            <a:off x="3275013" y="3276600"/>
            <a:ext cx="1982787" cy="2965450"/>
          </a:xfrm>
          <a:prstGeom prst="rect">
            <a:avLst/>
          </a:prstGeom>
          <a:noFill/>
          <a:ln w="9525">
            <a:noFill/>
            <a:miter lim="800000"/>
            <a:headEnd/>
            <a:tailEnd/>
          </a:ln>
        </p:spPr>
      </p:pic>
      <p:sp>
        <p:nvSpPr>
          <p:cNvPr id="18437"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CFEE6E-5624-4D3F-B5DB-EEC5DC86D873}" type="slidenum">
              <a:rPr lang="en-US" smtClean="0"/>
              <a:pPr fontAlgn="base">
                <a:spcBef>
                  <a:spcPct val="0"/>
                </a:spcBef>
                <a:spcAft>
                  <a:spcPct val="0"/>
                </a:spcAft>
                <a:defRPr/>
              </a:pPr>
              <a:t>6</a:t>
            </a:fld>
            <a:endParaRPr lang="en-US"/>
          </a:p>
        </p:txBody>
      </p:sp>
      <p:sp>
        <p:nvSpPr>
          <p:cNvPr id="18438"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 defense attorney responsibilities</a:t>
            </a:r>
          </a:p>
        </p:txBody>
      </p:sp>
      <p:sp>
        <p:nvSpPr>
          <p:cNvPr id="19459" name="Content Placeholder 2"/>
          <p:cNvSpPr>
            <a:spLocks noGrp="1"/>
          </p:cNvSpPr>
          <p:nvPr>
            <p:ph sz="quarter" idx="1"/>
          </p:nvPr>
        </p:nvSpPr>
        <p:spPr>
          <a:xfrm>
            <a:off x="457200" y="1600200"/>
            <a:ext cx="7467600" cy="4873625"/>
          </a:xfrm>
        </p:spPr>
        <p:txBody>
          <a:bodyPr/>
          <a:lstStyle/>
          <a:p>
            <a:pPr eaLnBrk="1" hangingPunct="1"/>
            <a:r>
              <a:rPr lang="en-US"/>
              <a:t>Gives an opening statement after the prosecutor</a:t>
            </a:r>
          </a:p>
          <a:p>
            <a:pPr lvl="1" eaLnBrk="1" hangingPunct="1"/>
            <a:r>
              <a:rPr lang="en-US"/>
              <a:t>Intended to inform the jury that their client is innocent </a:t>
            </a:r>
          </a:p>
          <a:p>
            <a:pPr lvl="1" eaLnBrk="1" hangingPunct="1"/>
            <a:r>
              <a:rPr lang="en-US"/>
              <a:t>As they will be convinced of when the trial is over</a:t>
            </a:r>
          </a:p>
        </p:txBody>
      </p:sp>
      <p:pic>
        <p:nvPicPr>
          <p:cNvPr id="19460" name="Picture 3" descr="not guilty.jpg"/>
          <p:cNvPicPr>
            <a:picLocks noChangeAspect="1"/>
          </p:cNvPicPr>
          <p:nvPr/>
        </p:nvPicPr>
        <p:blipFill>
          <a:blip r:embed="rId2" cstate="email"/>
          <a:srcRect/>
          <a:stretch>
            <a:fillRect/>
          </a:stretch>
        </p:blipFill>
        <p:spPr bwMode="auto">
          <a:xfrm>
            <a:off x="2590800" y="3352800"/>
            <a:ext cx="2895600" cy="2895600"/>
          </a:xfrm>
          <a:prstGeom prst="rect">
            <a:avLst/>
          </a:prstGeom>
          <a:noFill/>
          <a:ln w="9525">
            <a:noFill/>
            <a:miter lim="800000"/>
            <a:headEnd/>
            <a:tailEnd/>
          </a:ln>
        </p:spPr>
      </p:pic>
      <p:sp>
        <p:nvSpPr>
          <p:cNvPr id="19461"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739EEE0-27EF-4F4C-BD6A-A98883445C87}" type="slidenum">
              <a:rPr lang="en-US" smtClean="0"/>
              <a:pPr fontAlgn="base">
                <a:spcBef>
                  <a:spcPct val="0"/>
                </a:spcBef>
                <a:spcAft>
                  <a:spcPct val="0"/>
                </a:spcAft>
                <a:defRPr/>
              </a:pPr>
              <a:t>7</a:t>
            </a:fld>
            <a:endParaRPr lang="en-US"/>
          </a:p>
        </p:txBody>
      </p:sp>
      <p:sp>
        <p:nvSpPr>
          <p:cNvPr id="19462"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 defense attorney responsibilities</a:t>
            </a:r>
          </a:p>
        </p:txBody>
      </p:sp>
      <p:sp>
        <p:nvSpPr>
          <p:cNvPr id="20483" name="Content Placeholder 2"/>
          <p:cNvSpPr>
            <a:spLocks noGrp="1"/>
          </p:cNvSpPr>
          <p:nvPr>
            <p:ph sz="quarter" idx="1"/>
          </p:nvPr>
        </p:nvSpPr>
        <p:spPr>
          <a:xfrm>
            <a:off x="457200" y="1600200"/>
            <a:ext cx="7467600" cy="4873625"/>
          </a:xfrm>
        </p:spPr>
        <p:txBody>
          <a:bodyPr/>
          <a:lstStyle/>
          <a:p>
            <a:pPr eaLnBrk="1" hangingPunct="1"/>
            <a:r>
              <a:rPr lang="en-US"/>
              <a:t>Presents his or her case to the jury after the prosecution has presented its case</a:t>
            </a:r>
          </a:p>
          <a:p>
            <a:pPr eaLnBrk="1" hangingPunct="1"/>
            <a:endParaRPr lang="en-US"/>
          </a:p>
        </p:txBody>
      </p:sp>
      <p:pic>
        <p:nvPicPr>
          <p:cNvPr id="20484" name="Picture 3" descr="questioning2.jpg"/>
          <p:cNvPicPr>
            <a:picLocks noChangeAspect="1"/>
          </p:cNvPicPr>
          <p:nvPr/>
        </p:nvPicPr>
        <p:blipFill>
          <a:blip r:embed="rId2" cstate="email"/>
          <a:srcRect/>
          <a:stretch>
            <a:fillRect/>
          </a:stretch>
        </p:blipFill>
        <p:spPr bwMode="auto">
          <a:xfrm>
            <a:off x="3581400" y="2667000"/>
            <a:ext cx="3505200" cy="3894138"/>
          </a:xfrm>
          <a:prstGeom prst="rect">
            <a:avLst/>
          </a:prstGeom>
          <a:noFill/>
          <a:ln w="9525">
            <a:noFill/>
            <a:miter lim="800000"/>
            <a:headEnd/>
            <a:tailEnd/>
          </a:ln>
        </p:spPr>
      </p:pic>
      <p:sp>
        <p:nvSpPr>
          <p:cNvPr id="20485" name="Slide Number Placeholder 4"/>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1D7F584-C323-4052-9155-B2ABE4E865C6}" type="slidenum">
              <a:rPr lang="en-US" smtClean="0"/>
              <a:pPr fontAlgn="base">
                <a:spcBef>
                  <a:spcPct val="0"/>
                </a:spcBef>
                <a:spcAft>
                  <a:spcPct val="0"/>
                </a:spcAft>
                <a:defRPr/>
              </a:pPr>
              <a:t>8</a:t>
            </a:fld>
            <a:endParaRPr lang="en-US"/>
          </a:p>
        </p:txBody>
      </p:sp>
      <p:sp>
        <p:nvSpPr>
          <p:cNvPr id="20486" name="Footer Placeholder 5"/>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Autofit/>
          </a:bodyPr>
          <a:lstStyle/>
          <a:p>
            <a:pPr algn="ctr" eaLnBrk="1" fontAlgn="auto" hangingPunct="1">
              <a:spcAft>
                <a:spcPts val="0"/>
              </a:spcAft>
              <a:defRPr/>
            </a:pPr>
            <a:r>
              <a:rPr lang="en-US" sz="4800" dirty="0"/>
              <a:t>defense attorney responsibilities</a:t>
            </a:r>
          </a:p>
        </p:txBody>
      </p:sp>
      <p:sp>
        <p:nvSpPr>
          <p:cNvPr id="21507" name="Content Placeholder 2"/>
          <p:cNvSpPr>
            <a:spLocks noGrp="1"/>
          </p:cNvSpPr>
          <p:nvPr>
            <p:ph sz="quarter" idx="1"/>
          </p:nvPr>
        </p:nvSpPr>
        <p:spPr>
          <a:xfrm>
            <a:off x="457200" y="1600200"/>
            <a:ext cx="7467600" cy="4873625"/>
          </a:xfrm>
        </p:spPr>
        <p:txBody>
          <a:bodyPr/>
          <a:lstStyle/>
          <a:p>
            <a:pPr eaLnBrk="1" hangingPunct="1"/>
            <a:r>
              <a:rPr lang="en-US" sz="2800"/>
              <a:t>Gives a closing statement when done with the case</a:t>
            </a:r>
          </a:p>
          <a:p>
            <a:pPr lvl="1" eaLnBrk="1" hangingPunct="1"/>
            <a:r>
              <a:rPr lang="en-US" sz="2400"/>
              <a:t>Should summarize the case for the jury and</a:t>
            </a:r>
          </a:p>
          <a:p>
            <a:pPr lvl="1" eaLnBrk="1" hangingPunct="1"/>
            <a:r>
              <a:rPr lang="en-US" sz="2400"/>
              <a:t>Emphasize why the defendant is innocent</a:t>
            </a:r>
          </a:p>
        </p:txBody>
      </p:sp>
      <p:sp>
        <p:nvSpPr>
          <p:cNvPr id="21508" name="Slide Number Placeholder 3"/>
          <p:cNvSpPr>
            <a:spLocks noGrp="1"/>
          </p:cNvSpPr>
          <p:nvPr>
            <p:ph type="sldNum"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51E3B7F-4907-458B-865E-88D98E21AFEA}" type="slidenum">
              <a:rPr lang="en-US" smtClean="0"/>
              <a:pPr fontAlgn="base">
                <a:spcBef>
                  <a:spcPct val="0"/>
                </a:spcBef>
                <a:spcAft>
                  <a:spcPct val="0"/>
                </a:spcAft>
                <a:defRPr/>
              </a:pPr>
              <a:t>9</a:t>
            </a:fld>
            <a:endParaRPr lang="en-US"/>
          </a:p>
        </p:txBody>
      </p:sp>
      <p:sp>
        <p:nvSpPr>
          <p:cNvPr id="21509" name="Footer Placeholder 4"/>
          <p:cNvSpPr>
            <a:spLocks noGrp="1"/>
          </p:cNvSpPr>
          <p:nvPr>
            <p:ph type="ftr"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en-US"/>
              <a:t>UNT in partnership with TEA, Copyright ©. All rights reserved.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6607FFF0CAD44B8127FCD04BE62FC0" ma:contentTypeVersion="13" ma:contentTypeDescription="Create a new document." ma:contentTypeScope="" ma:versionID="0c0935cfacd3c44b6df78dfc712f466c">
  <xsd:schema xmlns:xsd="http://www.w3.org/2001/XMLSchema" xmlns:xs="http://www.w3.org/2001/XMLSchema" xmlns:p="http://schemas.microsoft.com/office/2006/metadata/properties" xmlns:ns3="bd70ead7-73e2-4fbd-a093-484ad768c9dc" xmlns:ns4="688846ea-e481-44bc-996f-3aab1b75f8cb" targetNamespace="http://schemas.microsoft.com/office/2006/metadata/properties" ma:root="true" ma:fieldsID="a29d6b61a66116466e4c06b3351934d5" ns3:_="" ns4:_="">
    <xsd:import namespace="bd70ead7-73e2-4fbd-a093-484ad768c9dc"/>
    <xsd:import namespace="688846ea-e481-44bc-996f-3aab1b75f8c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0ead7-73e2-4fbd-a093-484ad768c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8846ea-e481-44bc-996f-3aab1b75f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263DC4-5545-4B14-BF17-83A8413FD6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0ead7-73e2-4fbd-a093-484ad768c9dc"/>
    <ds:schemaRef ds:uri="688846ea-e481-44bc-996f-3aab1b75f8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B8F4F1-E00C-41A4-83D1-845C2E309E0A}">
  <ds:schemaRefs>
    <ds:schemaRef ds:uri="http://schemas.microsoft.com/sharepoint/v3/contenttype/forms"/>
  </ds:schemaRefs>
</ds:datastoreItem>
</file>

<file path=customXml/itemProps3.xml><?xml version="1.0" encoding="utf-8"?>
<ds:datastoreItem xmlns:ds="http://schemas.openxmlformats.org/officeDocument/2006/customXml" ds:itemID="{8A981F0C-44D1-4C8F-A516-612CDFD51BA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3214</TotalTime>
  <Words>1202</Words>
  <Application>Microsoft Office PowerPoint</Application>
  <PresentationFormat>On-screen Show (4:3)</PresentationFormat>
  <Paragraphs>142</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Century Schoolbook</vt:lpstr>
      <vt:lpstr>Wingdings</vt:lpstr>
      <vt:lpstr>Wingdings 2</vt:lpstr>
      <vt:lpstr>Oriel</vt:lpstr>
      <vt:lpstr> </vt:lpstr>
      <vt:lpstr>introduction</vt:lpstr>
      <vt:lpstr>prosecutor responsibilities</vt:lpstr>
      <vt:lpstr>prosecutor responsibilities</vt:lpstr>
      <vt:lpstr>prosecutor responsibilities</vt:lpstr>
      <vt:lpstr> defense attorney responsibilities</vt:lpstr>
      <vt:lpstr> defense attorney responsibilities</vt:lpstr>
      <vt:lpstr> defense attorney responsibilities</vt:lpstr>
      <vt:lpstr>defense attorney responsibilities</vt:lpstr>
      <vt:lpstr>CIVIL ATTORNEY FOR THE PLAINTIFF</vt:lpstr>
      <vt:lpstr>CIVIL ATTORNEY FOR THE DEFENSE</vt:lpstr>
      <vt:lpstr>judge responsibilities</vt:lpstr>
      <vt:lpstr>judge responsibilities</vt:lpstr>
      <vt:lpstr> criminal defendant responsibilities</vt:lpstr>
      <vt:lpstr>Plaintiff responsibilities</vt:lpstr>
      <vt:lpstr>Civil defendant responsibilities</vt:lpstr>
      <vt:lpstr> victim responsibilities</vt:lpstr>
      <vt:lpstr> bailiff responsibilities</vt:lpstr>
      <vt:lpstr>court reporter responsibilities</vt:lpstr>
      <vt:lpstr>court clerk responsibilities</vt:lpstr>
      <vt:lpstr>jury responsibilities</vt:lpstr>
      <vt:lpstr>witness</vt:lpstr>
    </vt:vector>
  </TitlesOfParts>
  <Company>Burleson ISD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Burleson</dc:creator>
  <cp:lastModifiedBy>Paul Burkart</cp:lastModifiedBy>
  <cp:revision>117</cp:revision>
  <dcterms:created xsi:type="dcterms:W3CDTF">2009-02-12T16:45:31Z</dcterms:created>
  <dcterms:modified xsi:type="dcterms:W3CDTF">2020-12-09T18:14:08Z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0x010100F36607FFF0CAD44B8127FCD04BE62FC0</vt:lpwstr>
  </property>
</Properties>
</file>