
<file path=[Content_Types].xml><?xml version="1.0" encoding="utf-8"?>
<Types xmlns="http://schemas.openxmlformats.org/package/2006/content-types">
  <Default Extension="png" ContentType="image/png"/>
  <Default Extension="tmp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6" r:id="rId3"/>
    <p:sldId id="279" r:id="rId4"/>
    <p:sldId id="281" r:id="rId5"/>
    <p:sldId id="282" r:id="rId6"/>
    <p:sldId id="272" r:id="rId7"/>
    <p:sldId id="266" r:id="rId8"/>
    <p:sldId id="267" r:id="rId9"/>
    <p:sldId id="268" r:id="rId10"/>
    <p:sldId id="269" r:id="rId11"/>
    <p:sldId id="270" r:id="rId12"/>
    <p:sldId id="271" r:id="rId13"/>
    <p:sldId id="260" r:id="rId14"/>
    <p:sldId id="261" r:id="rId15"/>
    <p:sldId id="262" r:id="rId16"/>
    <p:sldId id="258" r:id="rId17"/>
    <p:sldId id="259" r:id="rId18"/>
    <p:sldId id="277" r:id="rId19"/>
    <p:sldId id="28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EA1A"/>
    <a:srgbClr val="0A89E0"/>
    <a:srgbClr val="F8F83E"/>
    <a:srgbClr val="F8E23E"/>
    <a:srgbClr val="F5E0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547" autoAdjust="0"/>
  </p:normalViewPr>
  <p:slideViewPr>
    <p:cSldViewPr>
      <p:cViewPr varScale="1">
        <p:scale>
          <a:sx n="95" d="100"/>
          <a:sy n="95" d="100"/>
        </p:scale>
        <p:origin x="206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8790D0-0F7A-4B95-AE87-BDFD7A77E2C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4288B2-58C3-444F-8E0A-7F3EF4949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22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46CC460-DBC7-4157-BBC4-947CA0329533}" type="slidenum">
              <a:rPr lang="en-US" altLang="en-US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094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students discuss the amendment process question in small groups. Circulate throughout the room and prompt</a:t>
            </a:r>
            <a:r>
              <a:rPr lang="en-US" baseline="0" dirty="0" smtClean="0"/>
              <a:t> students to consider when our constitution was written, who it was written by, and why having procedures is important. </a:t>
            </a:r>
          </a:p>
          <a:p>
            <a:r>
              <a:rPr lang="en-US" baseline="0" dirty="0" smtClean="0"/>
              <a:t>An amendment process was included in Article V of the U.S. Constitution so that, when needed, changes and additions could be made to the Constitution in the future.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288B2-58C3-444F-8E0A-7F3EF4949E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70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students discuss the amendment process question in small groups. Circulate throughout the room and prompt</a:t>
            </a:r>
            <a:r>
              <a:rPr lang="en-US" baseline="0" dirty="0" smtClean="0"/>
              <a:t> students to consider when our constitution was written, who it was written by, and why having procedures is important. </a:t>
            </a:r>
          </a:p>
          <a:p>
            <a:r>
              <a:rPr lang="en-US" baseline="0" dirty="0" smtClean="0"/>
              <a:t>An amendment process was included in Article V of the U.S. Constitution so that, when needed, changes and additions could be made to the Constitution in the future.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288B2-58C3-444F-8E0A-7F3EF4949E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026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students discuss the amendment process question in small groups. Circulate throughout the room and prompt</a:t>
            </a:r>
            <a:r>
              <a:rPr lang="en-US" baseline="0" dirty="0" smtClean="0"/>
              <a:t> students to consider when our constitution was written, who it was written by, and why having procedures is important. </a:t>
            </a:r>
          </a:p>
          <a:p>
            <a:r>
              <a:rPr lang="en-US" baseline="0" dirty="0" smtClean="0"/>
              <a:t>An amendment process was included in Article V of the U.S. Constitution so that, when needed, changes and additions could be made to the Constitution in the future.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288B2-58C3-444F-8E0A-7F3EF4949E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73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www.constitutionfacts.com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288B2-58C3-444F-8E0A-7F3EF4949EC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82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8B831EA-DE0A-4F1A-897B-780E9FF53DA0}" type="slidenum">
              <a:rPr lang="en-US" smtClean="0"/>
              <a:pPr eaLnBrk="1" hangingPunct="1"/>
              <a:t>13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66603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Emphasize</a:t>
            </a:r>
            <a:r>
              <a:rPr lang="en-US" baseline="0" dirty="0" smtClean="0"/>
              <a:t> the numbers needed to propose an amendment to the U.S. Constitution and how difficult it would be to come to a consensus on a proposed amendment. Amending the U.S. Constitution is a difficult process, but a formal process is important when making changes that impact the entire nation (including the structure of government, rights of the people, powers and responsibilities of government officials, etc.)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Amendments have many sources – individuals, special interest groups, caucuses*, Congress people, etc.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*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meeting of the members of a legislative body who are members of a particular political party, to select candidates or decide policy. Example: Balanced Budget Amendment Caucus http://crfb.org/blogs/balanced-budget-amendment-caucus-launches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https://www.archives.gov/federal-register/constitution/</a:t>
            </a:r>
          </a:p>
          <a:p>
            <a:endParaRPr lang="en-US" dirty="0" smtClean="0"/>
          </a:p>
          <a:p>
            <a:r>
              <a:rPr lang="en-US" dirty="0" smtClean="0"/>
              <a:t>http://www.aoc.gov/us-capitol-building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288B2-58C3-444F-8E0A-7F3EF4949EC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10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10200" y="918865"/>
            <a:ext cx="3429000" cy="1752600"/>
          </a:xfrm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Insert Benchmarks </a:t>
            </a:r>
            <a:endParaRPr lang="en-US" dirty="0"/>
          </a:p>
        </p:txBody>
      </p:sp>
      <p:sp>
        <p:nvSpPr>
          <p:cNvPr id="7" name="Frame 6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1574"/>
            </a:avLst>
          </a:prstGeom>
          <a:solidFill>
            <a:srgbClr val="FAE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5675941"/>
            <a:ext cx="3200400" cy="935966"/>
          </a:xfrm>
          <a:prstGeom prst="rect">
            <a:avLst/>
          </a:prstGeom>
        </p:spPr>
      </p:pic>
      <p:sp>
        <p:nvSpPr>
          <p:cNvPr id="9" name="Frame 8"/>
          <p:cNvSpPr/>
          <p:nvPr userDrawn="1"/>
        </p:nvSpPr>
        <p:spPr>
          <a:xfrm>
            <a:off x="152400" y="190500"/>
            <a:ext cx="8839200" cy="6477000"/>
          </a:xfrm>
          <a:prstGeom prst="frame">
            <a:avLst>
              <a:gd name="adj1" fmla="val 1574"/>
            </a:avLst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lowchart: Delay 10"/>
          <p:cNvSpPr/>
          <p:nvPr userDrawn="1"/>
        </p:nvSpPr>
        <p:spPr>
          <a:xfrm rot="5400000">
            <a:off x="379367" y="-36467"/>
            <a:ext cx="4762500" cy="5216434"/>
          </a:xfrm>
          <a:prstGeom prst="flowChartDelay">
            <a:avLst/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2663" y="365760"/>
            <a:ext cx="4343400" cy="1219200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Bernard MT Condensed" panose="020508060609050204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28600" y="6248400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Florida Law Related Education Association, Inc. © 2015</a:t>
            </a:r>
            <a:endParaRPr lang="en-US" dirty="0"/>
          </a:p>
        </p:txBody>
      </p:sp>
      <p:sp>
        <p:nvSpPr>
          <p:cNvPr id="14" name="Subtitle 2"/>
          <p:cNvSpPr txBox="1">
            <a:spLocks/>
          </p:cNvSpPr>
          <p:nvPr userDrawn="1"/>
        </p:nvSpPr>
        <p:spPr>
          <a:xfrm>
            <a:off x="1524000" y="1600200"/>
            <a:ext cx="6400800" cy="1219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5E065"/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5368834" y="457200"/>
            <a:ext cx="3317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Benchmarks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4114800" cy="1371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FAEA1A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7541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901D-5F18-47E6-B645-116C1E5E23C6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3C17-CF85-4057-A4A9-004332857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6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901D-5F18-47E6-B645-116C1E5E23C6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3C17-CF85-4057-A4A9-004332857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36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84700"/>
            <a:ext cx="7772400" cy="1362075"/>
          </a:xfrm>
          <a:solidFill>
            <a:schemeClr val="tx2"/>
          </a:solidFill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670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89D65-509E-40C0-9A40-2FF6CB673E5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08B10-ACDA-44DC-9805-06B50D7C414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28600" y="4419600"/>
            <a:ext cx="8686800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4114800" y="4267200"/>
            <a:ext cx="304800" cy="304800"/>
          </a:xfrm>
          <a:prstGeom prst="ellipse">
            <a:avLst/>
          </a:prstGeom>
          <a:solidFill>
            <a:srgbClr val="FFD521"/>
          </a:solidFill>
          <a:ln>
            <a:solidFill>
              <a:srgbClr val="FFD5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6842125" y="0"/>
            <a:ext cx="2314575" cy="2595136"/>
            <a:chOff x="6842125" y="4114800"/>
            <a:chExt cx="2314575" cy="2595136"/>
          </a:xfrm>
        </p:grpSpPr>
        <p:pic>
          <p:nvPicPr>
            <p:cNvPr id="10" name="Picture 4" descr="BenchmarksLogo-Final-RGB-Lg.tif"/>
            <p:cNvPicPr>
              <a:picLocks noChangeAspect="1"/>
            </p:cNvPicPr>
            <p:nvPr userDrawn="1"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125" y="4114800"/>
              <a:ext cx="2289175" cy="2179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>
              <a:spLocks noChangeArrowheads="1"/>
            </p:cNvSpPr>
            <p:nvPr userDrawn="1"/>
          </p:nvSpPr>
          <p:spPr bwMode="auto">
            <a:xfrm>
              <a:off x="6842125" y="6294438"/>
              <a:ext cx="2314575" cy="4154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050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Verdana" pitchFamily="34" charset="0"/>
                </a:rPr>
                <a:t>A public education program </a:t>
              </a:r>
            </a:p>
            <a:p>
              <a:pPr algn="ctr" eaLnBrk="1" hangingPunct="1"/>
              <a:r>
                <a:rPr lang="en-US" altLang="en-US" sz="1050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Verdana" pitchFamily="34" charset="0"/>
                </a:rPr>
                <a:t>of The Florida Bar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3139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elay 9"/>
          <p:cNvSpPr/>
          <p:nvPr userDrawn="1"/>
        </p:nvSpPr>
        <p:spPr>
          <a:xfrm rot="5400000">
            <a:off x="3829050" y="-3409950"/>
            <a:ext cx="1485900" cy="8839200"/>
          </a:xfrm>
          <a:prstGeom prst="flowChartDelay">
            <a:avLst/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AEA1A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3434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248400"/>
            <a:ext cx="38862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The Florida Law Related Education Association, Inc. © 2015</a:t>
            </a:r>
            <a:endParaRPr lang="en-US" dirty="0"/>
          </a:p>
        </p:txBody>
      </p:sp>
      <p:sp>
        <p:nvSpPr>
          <p:cNvPr id="7" name="Frame 6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1574"/>
            </a:avLst>
          </a:prstGeom>
          <a:solidFill>
            <a:srgbClr val="FAE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 userDrawn="1"/>
        </p:nvSpPr>
        <p:spPr>
          <a:xfrm>
            <a:off x="152400" y="190500"/>
            <a:ext cx="8839200" cy="6477000"/>
          </a:xfrm>
          <a:prstGeom prst="frame">
            <a:avLst>
              <a:gd name="adj1" fmla="val 1574"/>
            </a:avLst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6019800"/>
            <a:ext cx="1663702" cy="4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40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elay 6"/>
          <p:cNvSpPr/>
          <p:nvPr userDrawn="1"/>
        </p:nvSpPr>
        <p:spPr>
          <a:xfrm rot="16200000">
            <a:off x="3467099" y="1181099"/>
            <a:ext cx="3581399" cy="7772400"/>
          </a:xfrm>
          <a:prstGeom prst="flowChartDelay">
            <a:avLst/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598" y="4648200"/>
            <a:ext cx="6629400" cy="1362075"/>
          </a:xfrm>
        </p:spPr>
        <p:txBody>
          <a:bodyPr anchor="t">
            <a:noAutofit/>
          </a:bodyPr>
          <a:lstStyle>
            <a:lvl1pPr algn="l">
              <a:defRPr sz="44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5257798" y="0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Florida Law Related Education Association, Inc. © 2015</a:t>
            </a:r>
            <a:endParaRPr lang="en-US" dirty="0"/>
          </a:p>
        </p:txBody>
      </p:sp>
      <p:sp>
        <p:nvSpPr>
          <p:cNvPr id="9" name="Flowchart: Delay 8"/>
          <p:cNvSpPr/>
          <p:nvPr userDrawn="1"/>
        </p:nvSpPr>
        <p:spPr>
          <a:xfrm rot="10800000">
            <a:off x="3200400" y="533400"/>
            <a:ext cx="5943600" cy="4038600"/>
          </a:xfrm>
          <a:prstGeom prst="flowChartDelay">
            <a:avLst/>
          </a:prstGeom>
          <a:solidFill>
            <a:srgbClr val="FAE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600200"/>
            <a:ext cx="4724398" cy="1500187"/>
          </a:xfrm>
        </p:spPr>
        <p:txBody>
          <a:bodyPr anchor="b">
            <a:normAutofit/>
          </a:bodyPr>
          <a:lstStyle>
            <a:lvl1pPr marL="0" indent="0">
              <a:buNone/>
              <a:defRPr sz="3200">
                <a:solidFill>
                  <a:srgbClr val="0A89E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0"/>
            <a:ext cx="1828800" cy="534838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381000" y="990600"/>
            <a:ext cx="2362200" cy="2286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6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763000" cy="1143000"/>
          </a:xfrm>
          <a:solidFill>
            <a:srgbClr val="0A89E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228600" y="6248400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Florida Law Related Education Association, Inc. © 2015</a:t>
            </a:r>
            <a:endParaRPr lang="en-US" dirty="0"/>
          </a:p>
        </p:txBody>
      </p:sp>
      <p:sp>
        <p:nvSpPr>
          <p:cNvPr id="9" name="Frame 8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1574"/>
            </a:avLst>
          </a:prstGeom>
          <a:solidFill>
            <a:srgbClr val="FAE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/>
          <p:cNvSpPr/>
          <p:nvPr userDrawn="1"/>
        </p:nvSpPr>
        <p:spPr>
          <a:xfrm>
            <a:off x="152400" y="190500"/>
            <a:ext cx="8839200" cy="6477000"/>
          </a:xfrm>
          <a:prstGeom prst="frame">
            <a:avLst>
              <a:gd name="adj1" fmla="val 1574"/>
            </a:avLst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6045200"/>
            <a:ext cx="1663702" cy="4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788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  <a:solidFill>
            <a:srgbClr val="0A89E0"/>
          </a:solidFill>
        </p:spPr>
        <p:txBody>
          <a:bodyPr/>
          <a:lstStyle>
            <a:lvl1pPr>
              <a:defRPr>
                <a:solidFill>
                  <a:srgbClr val="FAEA1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solidFill>
            <a:srgbClr val="FAEA1A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solidFill>
            <a:srgbClr val="FAEA1A"/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304800" y="6248400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Florida Law Related Education Association, Inc. © 2015</a:t>
            </a:r>
            <a:endParaRPr lang="en-US" dirty="0"/>
          </a:p>
        </p:txBody>
      </p:sp>
      <p:sp>
        <p:nvSpPr>
          <p:cNvPr id="11" name="Frame 10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1574"/>
            </a:avLst>
          </a:prstGeom>
          <a:solidFill>
            <a:srgbClr val="FAE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 userDrawn="1"/>
        </p:nvSpPr>
        <p:spPr>
          <a:xfrm>
            <a:off x="152400" y="190500"/>
            <a:ext cx="8839200" cy="6477000"/>
          </a:xfrm>
          <a:prstGeom prst="frame">
            <a:avLst>
              <a:gd name="adj1" fmla="val 1574"/>
            </a:avLst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6045200"/>
            <a:ext cx="1663702" cy="4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718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elay 5"/>
          <p:cNvSpPr/>
          <p:nvPr userDrawn="1"/>
        </p:nvSpPr>
        <p:spPr>
          <a:xfrm rot="5400000">
            <a:off x="3829050" y="-3663950"/>
            <a:ext cx="1485900" cy="8839200"/>
          </a:xfrm>
          <a:prstGeom prst="flowChartDelay">
            <a:avLst/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AEA1A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0800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0" y="6480175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Florida Law Related Education Association, Inc. © 2015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298" y="6288477"/>
            <a:ext cx="1663702" cy="4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887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1574"/>
            </a:avLst>
          </a:prstGeom>
          <a:solidFill>
            <a:srgbClr val="FAE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/>
          <p:cNvSpPr/>
          <p:nvPr userDrawn="1"/>
        </p:nvSpPr>
        <p:spPr>
          <a:xfrm>
            <a:off x="152400" y="190500"/>
            <a:ext cx="8839200" cy="6477000"/>
          </a:xfrm>
          <a:prstGeom prst="frame">
            <a:avLst>
              <a:gd name="adj1" fmla="val 1574"/>
            </a:avLst>
          </a:prstGeom>
          <a:solidFill>
            <a:srgbClr val="0A8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304800" y="6248400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Florida Law Related Education Association, Inc. © 2015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6045200"/>
            <a:ext cx="1663702" cy="4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9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901D-5F18-47E6-B645-116C1E5E23C6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3C17-CF85-4057-A4A9-004332857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05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901D-5F18-47E6-B645-116C1E5E23C6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3C17-CF85-4057-A4A9-004332857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3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C901D-5F18-47E6-B645-116C1E5E23C6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E3C17-CF85-4057-A4A9-004332857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39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A89E0"/>
          </a:solidFill>
          <a:latin typeface="Bernard MT Condensed" panose="020508060609050204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tmp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c_wbxHmSQKc" TargetMode="Externa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c_wbxHmSQKc" TargetMode="Externa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SS.7.C.3.5 Explain the constitutional amendment process.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Making Amends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Explaining the constitutional amendment process 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047999"/>
            <a:ext cx="2438400" cy="211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25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in the Constitution?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1916: </a:t>
            </a:r>
            <a:r>
              <a:rPr lang="en-US" dirty="0" smtClean="0"/>
              <a:t>All </a:t>
            </a:r>
            <a:r>
              <a:rPr lang="en-US" dirty="0"/>
              <a:t>acts of war should be put to a national vote. Anyone voting yes had to register as a volunteer for service in the United </a:t>
            </a:r>
            <a:r>
              <a:rPr lang="en-US" dirty="0" smtClean="0"/>
              <a:t>States Army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2" descr="C:\Users\TMcGlockton\AppData\Local\Microsoft\Windows\Temporary Internet Files\Content.IE5\XVY0U4JY\MC900441322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30287" y="3505200"/>
            <a:ext cx="2209800" cy="2209800"/>
          </a:xfrm>
          <a:prstGeom prst="rect">
            <a:avLst/>
          </a:prstGeom>
          <a:noFill/>
        </p:spPr>
      </p:pic>
      <p:pic>
        <p:nvPicPr>
          <p:cNvPr id="7" name="Picture 3" descr="C:\Users\TMcGlockton\AppData\Local\Microsoft\Windows\Temporary Internet Files\Content.IE5\Z88YOOLC\MC900441321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287" y="3733800"/>
            <a:ext cx="2209800" cy="2209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3058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in the Constitution?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2318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1914: Finding divorce to be illegal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9" name="Picture 2" descr="C:\Users\TMcGlockton\AppData\Local\Microsoft\Windows\Temporary Internet Files\Content.IE5\XVY0U4JY\MC900441322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3261246"/>
            <a:ext cx="2209800" cy="2209800"/>
          </a:xfrm>
          <a:prstGeom prst="rect">
            <a:avLst/>
          </a:prstGeom>
          <a:noFill/>
        </p:spPr>
      </p:pic>
      <p:pic>
        <p:nvPicPr>
          <p:cNvPr id="10" name="Picture 3" descr="C:\Users\TMcGlockton\AppData\Local\Microsoft\Windows\Temporary Internet Files\Content.IE5\Z88YOOLC\MC900441321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489846"/>
            <a:ext cx="2209800" cy="2209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3252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Did you know?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Approximately 10,000 amendments have been proposed in Congress since 1789.</a:t>
            </a:r>
          </a:p>
          <a:p>
            <a:endParaRPr lang="en-US" dirty="0" smtClean="0"/>
          </a:p>
          <a:p>
            <a:r>
              <a:rPr lang="en-US" dirty="0" smtClean="0"/>
              <a:t>The success rate of an amendment to become part of the U.S. Constitution is less than 1%.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21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Did you know?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5943600" cy="1981199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India has the longest written Constitution of any sovereign country in the world 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444 Articles, 12 schedules, 94 amendments</a:t>
            </a:r>
          </a:p>
          <a:p>
            <a:pPr eaLnBrk="1" hangingPunct="1"/>
            <a:endParaRPr lang="en-US" sz="2800" dirty="0" smtClean="0">
              <a:solidFill>
                <a:schemeClr val="tx1"/>
              </a:solidFill>
            </a:endParaRPr>
          </a:p>
        </p:txBody>
      </p:sp>
      <p:pic>
        <p:nvPicPr>
          <p:cNvPr id="8197" name="Picture 6" descr="C:\Users\Christi\AppData\Local\Microsoft\Windows\Temporary Internet Files\Content.IE5\ZZU18EJP\MP9003627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887941"/>
            <a:ext cx="2432307" cy="1617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7" descr="C:\Users\Christi\AppData\Local\Microsoft\Windows\Temporary Internet Files\Content.IE5\X7EPSOE1\MC900309844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48" y="4343400"/>
            <a:ext cx="2438400" cy="167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756848" y="4631474"/>
            <a:ext cx="5901519" cy="1101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 dirty="0" smtClean="0">
                <a:latin typeface="Cambria" panose="02040503050406030204" pitchFamily="18" charset="0"/>
                <a:cs typeface="Arial" panose="020B0604020202020204" pitchFamily="34" charset="0"/>
              </a:rPr>
              <a:t>U.S. </a:t>
            </a:r>
            <a:r>
              <a:rPr lang="en-US" sz="3200" dirty="0">
                <a:latin typeface="Cambria" panose="02040503050406030204" pitchFamily="18" charset="0"/>
                <a:cs typeface="Arial" panose="020B0604020202020204" pitchFamily="34" charset="0"/>
              </a:rPr>
              <a:t>Constitution is the shortest </a:t>
            </a:r>
            <a:endParaRPr lang="en-US" sz="3200" dirty="0" smtClean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mbria" panose="02040503050406030204" pitchFamily="18" charset="0"/>
                <a:cs typeface="Arial" panose="020B0604020202020204" pitchFamily="34" charset="0"/>
              </a:rPr>
              <a:t>7 </a:t>
            </a:r>
            <a:r>
              <a:rPr lang="en-US" sz="2800" dirty="0">
                <a:latin typeface="Cambria" panose="02040503050406030204" pitchFamily="18" charset="0"/>
                <a:cs typeface="Arial" panose="020B0604020202020204" pitchFamily="34" charset="0"/>
              </a:rPr>
              <a:t>Articles and 27 Amendments </a:t>
            </a:r>
          </a:p>
        </p:txBody>
      </p:sp>
    </p:spTree>
    <p:extLst>
      <p:ext uri="{BB962C8B-B14F-4D97-AF65-F5344CB8AC3E}">
        <p14:creationId xmlns:p14="http://schemas.microsoft.com/office/powerpoint/2010/main" val="150694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TMcGlockton\AppData\Local\Microsoft\Windows\Temporary Internet Files\Content.IE5\XVY0U4JY\MC900149511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01264" y="1115308"/>
            <a:ext cx="3042736" cy="281940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/>
              <a:t>Steps in The Amendment process		</a:t>
            </a:r>
            <a:br>
              <a:rPr lang="en-US" b="0" dirty="0" smtClean="0"/>
            </a:br>
            <a:endParaRPr lang="en-US" b="0" dirty="0"/>
          </a:p>
        </p:txBody>
      </p:sp>
      <p:grpSp>
        <p:nvGrpSpPr>
          <p:cNvPr id="7" name="Group 6"/>
          <p:cNvGrpSpPr/>
          <p:nvPr/>
        </p:nvGrpSpPr>
        <p:grpSpPr>
          <a:xfrm>
            <a:off x="3853366" y="1070498"/>
            <a:ext cx="2247898" cy="2864210"/>
            <a:chOff x="457200" y="325817"/>
            <a:chExt cx="3276600" cy="3407983"/>
          </a:xfrm>
        </p:grpSpPr>
        <p:pic>
          <p:nvPicPr>
            <p:cNvPr id="2050" name="Picture 2" descr="C:\Documents and Settings\flrea\Local Settings\Temporary Internet Files\Content.IE5\NMJEL5XH\MC900251399[1].wmf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457200"/>
              <a:ext cx="3276600" cy="3276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Isosceles Triangle 4"/>
            <p:cNvSpPr/>
            <p:nvPr/>
          </p:nvSpPr>
          <p:spPr>
            <a:xfrm rot="18399590">
              <a:off x="234450" y="829370"/>
              <a:ext cx="2237439" cy="123033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577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Two Part </a:t>
            </a:r>
            <a:r>
              <a:rPr lang="en-US" dirty="0"/>
              <a:t>P</a:t>
            </a:r>
            <a:r>
              <a:rPr lang="en-US" dirty="0" smtClean="0"/>
              <a:t>rocess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962400"/>
            <a:ext cx="8229600" cy="205740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Part One: Proposal Process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Part Two: Ratification Process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Vertical Scroll 5"/>
          <p:cNvSpPr/>
          <p:nvPr/>
        </p:nvSpPr>
        <p:spPr>
          <a:xfrm rot="20861829" flipH="1">
            <a:off x="5820337" y="1923390"/>
            <a:ext cx="2891729" cy="2220187"/>
          </a:xfrm>
          <a:prstGeom prst="verticalScroll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ysClr val="windowText" lastClr="000000"/>
                </a:solidFill>
                <a:latin typeface="Blackadder ITC" panose="04020505051007020D02" pitchFamily="82" charset="0"/>
              </a:rPr>
              <a:t>Article V </a:t>
            </a:r>
            <a:endParaRPr lang="en-US" sz="4400" dirty="0">
              <a:solidFill>
                <a:sysClr val="windowText" lastClr="000000"/>
              </a:solidFill>
              <a:latin typeface="Blackadder ITC" panose="04020505051007020D02" pitchFamily="8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1747897"/>
            <a:ext cx="56388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 dirty="0">
                <a:latin typeface="Cambria" panose="02040503050406030204" pitchFamily="18" charset="0"/>
                <a:cs typeface="Arial" panose="020B0604020202020204" pitchFamily="34" charset="0"/>
              </a:rPr>
              <a:t>There are two parts to the constitutional amendment process. See Article 5 of the US Constitution.</a:t>
            </a:r>
          </a:p>
        </p:txBody>
      </p:sp>
    </p:spTree>
    <p:extLst>
      <p:ext uri="{BB962C8B-B14F-4D97-AF65-F5344CB8AC3E}">
        <p14:creationId xmlns:p14="http://schemas.microsoft.com/office/powerpoint/2010/main" val="291122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Proposing Amendments to the </a:t>
            </a:r>
            <a:br>
              <a:rPr lang="en-US" dirty="0" smtClean="0"/>
            </a:br>
            <a:r>
              <a:rPr lang="en-US" dirty="0" smtClean="0"/>
              <a:t>U.S. Constitution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5486400" cy="43434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Consent of 2/3 of both houses of Congress 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Constitutional convention (never been used)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2/3 of the legislatures of the states call a convention  </a:t>
            </a:r>
          </a:p>
          <a:p>
            <a:pPr lvl="1"/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638800" y="1803778"/>
            <a:ext cx="3088582" cy="1777621"/>
            <a:chOff x="5638800" y="1803778"/>
            <a:chExt cx="3088582" cy="1777621"/>
          </a:xfrm>
        </p:grpSpPr>
        <p:pic>
          <p:nvPicPr>
            <p:cNvPr id="4" name="Picture 3" descr="Screen Clipping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70" r="9315"/>
            <a:stretch/>
          </p:blipFill>
          <p:spPr>
            <a:xfrm>
              <a:off x="5638800" y="1803778"/>
              <a:ext cx="3088582" cy="1777621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05057" y="1969313"/>
              <a:ext cx="235606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00" dirty="0" smtClean="0">
                  <a:solidFill>
                    <a:srgbClr val="0A89E0"/>
                  </a:solidFill>
                  <a:latin typeface="Bernard MT Condensed" panose="02050806060905020404" pitchFamily="18" charset="0"/>
                </a:rPr>
                <a:t>2/3</a:t>
              </a:r>
              <a:r>
                <a:rPr lang="en-US" sz="8800" dirty="0" smtClean="0">
                  <a:solidFill>
                    <a:srgbClr val="FAEA1A"/>
                  </a:solidFill>
                  <a:latin typeface="Bernard MT Condensed" panose="02050806060905020404" pitchFamily="18" charset="0"/>
                </a:rPr>
                <a:t> </a:t>
              </a:r>
              <a:endParaRPr lang="en-US" sz="8800" dirty="0">
                <a:solidFill>
                  <a:srgbClr val="FAEA1A"/>
                </a:solidFill>
                <a:latin typeface="Bernard MT Condensed" panose="02050806060905020404" pitchFamily="18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638800" y="3886200"/>
            <a:ext cx="3136467" cy="2100263"/>
            <a:chOff x="5638800" y="3886200"/>
            <a:chExt cx="3136467" cy="2100263"/>
          </a:xfrm>
        </p:grpSpPr>
        <p:pic>
          <p:nvPicPr>
            <p:cNvPr id="5" name="Picture 4" descr="Screen Clippi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8800" y="3886200"/>
              <a:ext cx="3136467" cy="2100263"/>
            </a:xfrm>
            <a:prstGeom prst="rect">
              <a:avLst/>
            </a:prstGeom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</p:pic>
        <p:sp>
          <p:nvSpPr>
            <p:cNvPr id="7" name="TextBox 6"/>
            <p:cNvSpPr txBox="1"/>
            <p:nvPr/>
          </p:nvSpPr>
          <p:spPr>
            <a:xfrm>
              <a:off x="6053392" y="4076700"/>
              <a:ext cx="225939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00" dirty="0" smtClean="0">
                  <a:solidFill>
                    <a:srgbClr val="0A89E0"/>
                  </a:solidFill>
                  <a:latin typeface="Bernard MT Condensed" panose="02050806060905020404" pitchFamily="18" charset="0"/>
                </a:rPr>
                <a:t>2/3 </a:t>
              </a:r>
              <a:endParaRPr lang="en-US" sz="8800" dirty="0">
                <a:solidFill>
                  <a:srgbClr val="0A89E0"/>
                </a:solidFill>
                <a:latin typeface="Bernard MT Condensed" panose="020508060609050204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895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Approving (Ratifying) Amendments to the U.S. Constitution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5257800" cy="43434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Ratified </a:t>
            </a:r>
            <a:r>
              <a:rPr lang="en-US" dirty="0">
                <a:solidFill>
                  <a:schemeClr val="tx1"/>
                </a:solidFill>
              </a:rPr>
              <a:t>by ¾ of state legislatures 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Ratified </a:t>
            </a:r>
            <a:r>
              <a:rPr lang="en-US" dirty="0">
                <a:solidFill>
                  <a:schemeClr val="tx1"/>
                </a:solidFill>
              </a:rPr>
              <a:t>by ¾ of constitutional conventions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638800" y="2044525"/>
            <a:ext cx="2619906" cy="1765476"/>
            <a:chOff x="5808339" y="3886200"/>
            <a:chExt cx="2914537" cy="1951652"/>
          </a:xfrm>
        </p:grpSpPr>
        <p:pic>
          <p:nvPicPr>
            <p:cNvPr id="4" name="Picture 3" descr="Screen Clippi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8339" y="3886200"/>
              <a:ext cx="2914537" cy="1951652"/>
            </a:xfrm>
            <a:prstGeom prst="rect">
              <a:avLst/>
            </a:prstGeom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</p:pic>
        <p:sp>
          <p:nvSpPr>
            <p:cNvPr id="5" name="TextBox 4"/>
            <p:cNvSpPr txBox="1"/>
            <p:nvPr/>
          </p:nvSpPr>
          <p:spPr>
            <a:xfrm>
              <a:off x="5973092" y="4111713"/>
              <a:ext cx="2585030" cy="1599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00" dirty="0" smtClean="0">
                  <a:solidFill>
                    <a:srgbClr val="0A89E0"/>
                  </a:solidFill>
                  <a:latin typeface="Bernard MT Condensed" panose="02050806060905020404" pitchFamily="18" charset="0"/>
                </a:rPr>
                <a:t>3/4 </a:t>
              </a:r>
              <a:endParaRPr lang="en-US" sz="8800" dirty="0">
                <a:solidFill>
                  <a:srgbClr val="0A89E0"/>
                </a:solidFill>
                <a:latin typeface="Bernard MT Condensed" panose="02050806060905020404" pitchFamily="18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638800" y="4191000"/>
            <a:ext cx="2667000" cy="1797212"/>
            <a:chOff x="5808338" y="3886200"/>
            <a:chExt cx="2966927" cy="1986735"/>
          </a:xfrm>
        </p:grpSpPr>
        <p:pic>
          <p:nvPicPr>
            <p:cNvPr id="8" name="Picture 7" descr="Screen Clippi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8338" y="3886200"/>
              <a:ext cx="2966927" cy="1986735"/>
            </a:xfrm>
            <a:prstGeom prst="rect">
              <a:avLst/>
            </a:prstGeom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</p:pic>
        <p:sp>
          <p:nvSpPr>
            <p:cNvPr id="9" name="TextBox 8"/>
            <p:cNvSpPr txBox="1"/>
            <p:nvPr/>
          </p:nvSpPr>
          <p:spPr>
            <a:xfrm>
              <a:off x="6021998" y="4080020"/>
              <a:ext cx="2500260" cy="1599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00" dirty="0" smtClean="0">
                  <a:solidFill>
                    <a:srgbClr val="0A89E0"/>
                  </a:solidFill>
                  <a:latin typeface="Bernard MT Condensed" panose="02050806060905020404" pitchFamily="18" charset="0"/>
                </a:rPr>
                <a:t>3/4 </a:t>
              </a:r>
              <a:endParaRPr lang="en-US" sz="8800" dirty="0">
                <a:solidFill>
                  <a:srgbClr val="0A89E0"/>
                </a:solidFill>
                <a:latin typeface="Bernard MT Condensed" panose="020508060609050204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61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5349768" y="4433441"/>
            <a:ext cx="2931597" cy="2043559"/>
            <a:chOff x="5349768" y="4433441"/>
            <a:chExt cx="2931597" cy="2043559"/>
          </a:xfrm>
        </p:grpSpPr>
        <p:grpSp>
          <p:nvGrpSpPr>
            <p:cNvPr id="18" name="Group 17"/>
            <p:cNvGrpSpPr/>
            <p:nvPr/>
          </p:nvGrpSpPr>
          <p:grpSpPr>
            <a:xfrm>
              <a:off x="5349768" y="4433441"/>
              <a:ext cx="2931597" cy="2043559"/>
              <a:chOff x="5808338" y="3886200"/>
              <a:chExt cx="2966927" cy="1986735"/>
            </a:xfrm>
          </p:grpSpPr>
          <p:pic>
            <p:nvPicPr>
              <p:cNvPr id="19" name="Picture 18" descr="Screen Clippi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08338" y="3886200"/>
                <a:ext cx="2966927" cy="1986735"/>
              </a:xfrm>
              <a:prstGeom prst="rect">
                <a:avLst/>
              </a:prstGeom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5990747" y="3886200"/>
                <a:ext cx="2602108" cy="1406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800" dirty="0" smtClean="0">
                    <a:solidFill>
                      <a:srgbClr val="0A89E0"/>
                    </a:solidFill>
                    <a:latin typeface="Bernard MT Condensed" panose="02050806060905020404" pitchFamily="18" charset="0"/>
                  </a:rPr>
                  <a:t>3/4 </a:t>
                </a:r>
                <a:endParaRPr lang="en-US" sz="8800" dirty="0">
                  <a:solidFill>
                    <a:srgbClr val="0A89E0"/>
                  </a:solidFill>
                  <a:latin typeface="Bernard MT Condensed" panose="02050806060905020404" pitchFamily="18" charset="0"/>
                </a:endParaRPr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5815555" y="5638800"/>
              <a:ext cx="2261645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 smtClean="0">
                  <a:latin typeface="Cambria" panose="02040503050406030204" pitchFamily="18" charset="0"/>
                </a:rPr>
                <a:t>Constitutional </a:t>
              </a:r>
            </a:p>
            <a:p>
              <a:pPr algn="ctr"/>
              <a:r>
                <a:rPr lang="en-US" sz="2400" b="1" dirty="0" smtClean="0">
                  <a:latin typeface="Cambria" panose="02040503050406030204" pitchFamily="18" charset="0"/>
                </a:rPr>
                <a:t>convention</a:t>
              </a:r>
              <a:endParaRPr lang="en-US" sz="2400" b="1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49768" y="2260978"/>
            <a:ext cx="2956032" cy="2007473"/>
            <a:chOff x="5349768" y="2260978"/>
            <a:chExt cx="2956032" cy="2007473"/>
          </a:xfrm>
        </p:grpSpPr>
        <p:grpSp>
          <p:nvGrpSpPr>
            <p:cNvPr id="15" name="Group 14"/>
            <p:cNvGrpSpPr/>
            <p:nvPr/>
          </p:nvGrpSpPr>
          <p:grpSpPr>
            <a:xfrm>
              <a:off x="5349768" y="2260978"/>
              <a:ext cx="2879831" cy="2007473"/>
              <a:chOff x="5808339" y="3886200"/>
              <a:chExt cx="2914537" cy="1951652"/>
            </a:xfrm>
          </p:grpSpPr>
          <p:pic>
            <p:nvPicPr>
              <p:cNvPr id="16" name="Picture 15" descr="Screen Clippi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08339" y="3886200"/>
                <a:ext cx="2914537" cy="1951652"/>
              </a:xfrm>
              <a:prstGeom prst="rect">
                <a:avLst/>
              </a:prstGeom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6187929" y="3948174"/>
                <a:ext cx="2293635" cy="1406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800" dirty="0" smtClean="0">
                    <a:solidFill>
                      <a:srgbClr val="0A89E0"/>
                    </a:solidFill>
                    <a:latin typeface="Bernard MT Condensed" panose="02050806060905020404" pitchFamily="18" charset="0"/>
                  </a:rPr>
                  <a:t>3/4 </a:t>
                </a:r>
                <a:endParaRPr lang="en-US" sz="8800" dirty="0">
                  <a:solidFill>
                    <a:srgbClr val="0A89E0"/>
                  </a:solidFill>
                  <a:latin typeface="Bernard MT Condensed" panose="02050806060905020404" pitchFamily="18" charset="0"/>
                </a:endParaRPr>
              </a:p>
            </p:txBody>
          </p:sp>
        </p:grpSp>
        <p:sp>
          <p:nvSpPr>
            <p:cNvPr id="27" name="Rectangle 26"/>
            <p:cNvSpPr/>
            <p:nvPr/>
          </p:nvSpPr>
          <p:spPr>
            <a:xfrm>
              <a:off x="5641994" y="3581400"/>
              <a:ext cx="266380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Cambria" panose="02040503050406030204" pitchFamily="18" charset="0"/>
                </a:rPr>
                <a:t>state legislatures </a:t>
              </a: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Amending the U.S. Constitution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3200" dirty="0" smtClean="0"/>
              <a:t>Proposal </a:t>
            </a:r>
            <a:endParaRPr lang="en-US" sz="32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Ratification </a:t>
            </a:r>
            <a:endParaRPr lang="en-US" sz="3200" dirty="0"/>
          </a:p>
        </p:txBody>
      </p:sp>
      <p:grpSp>
        <p:nvGrpSpPr>
          <p:cNvPr id="9" name="Group 8"/>
          <p:cNvGrpSpPr/>
          <p:nvPr/>
        </p:nvGrpSpPr>
        <p:grpSpPr>
          <a:xfrm>
            <a:off x="762000" y="2260978"/>
            <a:ext cx="3088582" cy="1800304"/>
            <a:chOff x="5638800" y="1803778"/>
            <a:chExt cx="3088582" cy="1800304"/>
          </a:xfrm>
        </p:grpSpPr>
        <p:pic>
          <p:nvPicPr>
            <p:cNvPr id="10" name="Picture 9" descr="Screen Clipping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70" r="9315"/>
            <a:stretch/>
          </p:blipFill>
          <p:spPr>
            <a:xfrm>
              <a:off x="5638800" y="1803778"/>
              <a:ext cx="3088582" cy="1777621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076442" y="2157532"/>
              <a:ext cx="2300772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00" dirty="0" smtClean="0">
                  <a:solidFill>
                    <a:srgbClr val="0A89E0"/>
                  </a:solidFill>
                  <a:latin typeface="Bernard MT Condensed" panose="02050806060905020404" pitchFamily="18" charset="0"/>
                </a:rPr>
                <a:t>2/3</a:t>
              </a:r>
              <a:r>
                <a:rPr lang="en-US" sz="8800" dirty="0" smtClean="0">
                  <a:solidFill>
                    <a:srgbClr val="FAEA1A"/>
                  </a:solidFill>
                  <a:latin typeface="Bernard MT Condensed" panose="02050806060905020404" pitchFamily="18" charset="0"/>
                </a:rPr>
                <a:t> </a:t>
              </a:r>
              <a:endParaRPr lang="en-US" sz="8800" dirty="0">
                <a:solidFill>
                  <a:srgbClr val="FAEA1A"/>
                </a:solidFill>
                <a:latin typeface="Bernard MT Condensed" panose="02050806060905020404" pitchFamily="18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62000" y="4343400"/>
            <a:ext cx="3136467" cy="2100263"/>
            <a:chOff x="5638800" y="3886200"/>
            <a:chExt cx="3136467" cy="2100263"/>
          </a:xfrm>
        </p:grpSpPr>
        <p:pic>
          <p:nvPicPr>
            <p:cNvPr id="13" name="Picture 12" descr="Screen Clippi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8800" y="3886200"/>
              <a:ext cx="3136467" cy="2100263"/>
            </a:xfrm>
            <a:prstGeom prst="rect">
              <a:avLst/>
            </a:prstGeom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</p:pic>
        <p:sp>
          <p:nvSpPr>
            <p:cNvPr id="14" name="TextBox 13"/>
            <p:cNvSpPr txBox="1"/>
            <p:nvPr/>
          </p:nvSpPr>
          <p:spPr>
            <a:xfrm>
              <a:off x="5992390" y="3976241"/>
              <a:ext cx="243062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00" dirty="0" smtClean="0">
                  <a:solidFill>
                    <a:srgbClr val="0A89E0"/>
                  </a:solidFill>
                  <a:latin typeface="Bernard MT Condensed" panose="02050806060905020404" pitchFamily="18" charset="0"/>
                </a:rPr>
                <a:t>2/3 </a:t>
              </a:r>
              <a:endParaRPr lang="en-US" sz="8800" dirty="0">
                <a:solidFill>
                  <a:srgbClr val="0A89E0"/>
                </a:solidFill>
                <a:latin typeface="Bernard MT Condensed" panose="02050806060905020404" pitchFamily="18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600200" y="3802559"/>
            <a:ext cx="152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Bernard MT Condensed" panose="02050806060905020404" pitchFamily="18" charset="0"/>
              </a:rPr>
              <a:t>OR</a:t>
            </a:r>
            <a:endParaRPr lang="en-US" sz="4400" dirty="0">
              <a:latin typeface="Bernard MT Condensed" panose="020508060609050204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96000" y="3958679"/>
            <a:ext cx="152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Bernard MT Condensed" panose="02050806060905020404" pitchFamily="18" charset="0"/>
              </a:rPr>
              <a:t>OR</a:t>
            </a:r>
            <a:endParaRPr lang="en-US" sz="4400" dirty="0">
              <a:latin typeface="Bernard MT Condensed" panose="02050806060905020404" pitchFamily="18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3850582" y="3048000"/>
            <a:ext cx="1788218" cy="457200"/>
          </a:xfrm>
          <a:prstGeom prst="rightArrow">
            <a:avLst/>
          </a:prstGeom>
          <a:solidFill>
            <a:srgbClr val="0A89E0"/>
          </a:solidFill>
          <a:ln>
            <a:solidFill>
              <a:srgbClr val="FAEA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1822322">
            <a:off x="3604486" y="4021178"/>
            <a:ext cx="2154605" cy="418531"/>
          </a:xfrm>
          <a:prstGeom prst="rightArrow">
            <a:avLst/>
          </a:prstGeom>
          <a:solidFill>
            <a:srgbClr val="0A89E0"/>
          </a:solidFill>
          <a:ln>
            <a:solidFill>
              <a:srgbClr val="FAEA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3828832" y="5265730"/>
            <a:ext cx="1788218" cy="457200"/>
          </a:xfrm>
          <a:prstGeom prst="rightArrow">
            <a:avLst/>
          </a:prstGeom>
          <a:solidFill>
            <a:srgbClr val="FAEA1A"/>
          </a:solidFill>
          <a:ln>
            <a:solidFill>
              <a:srgbClr val="0A89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9956167">
            <a:off x="3628490" y="4091568"/>
            <a:ext cx="2038698" cy="418531"/>
          </a:xfrm>
          <a:prstGeom prst="rightArrow">
            <a:avLst/>
          </a:prstGeom>
          <a:solidFill>
            <a:srgbClr val="FAEA1A"/>
          </a:solidFill>
          <a:ln>
            <a:solidFill>
              <a:srgbClr val="0A89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319755" y="5638800"/>
            <a:ext cx="226164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latin typeface="Cambria" panose="02040503050406030204" pitchFamily="18" charset="0"/>
              </a:rPr>
              <a:t>Constitutional </a:t>
            </a:r>
          </a:p>
          <a:p>
            <a:pPr algn="ctr"/>
            <a:r>
              <a:rPr lang="en-US" sz="2400" b="1" dirty="0" smtClean="0">
                <a:latin typeface="Cambria" panose="02040503050406030204" pitchFamily="18" charset="0"/>
              </a:rPr>
              <a:t>convention </a:t>
            </a:r>
            <a:endParaRPr lang="en-US" sz="2400" b="1" dirty="0">
              <a:latin typeface="Cambria" panose="020405030504060302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618870" y="2260977"/>
            <a:ext cx="1463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latin typeface="Cambria" panose="02040503050406030204" pitchFamily="18" charset="0"/>
              </a:rPr>
              <a:t>Congress</a:t>
            </a:r>
            <a:endParaRPr lang="en-US" sz="24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633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  <p:bldP spid="23" grpId="1" animBg="1"/>
      <p:bldP spid="24" grpId="0" animBg="1"/>
      <p:bldP spid="24" grpId="1" animBg="1"/>
      <p:bldP spid="25" grpId="0" animBg="1"/>
      <p:bldP spid="2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Understanding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Which is the last step in amending the U.S. Constitution? 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The voters approve the amendment in a national election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The president signs the amendment in a public ceremony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Three-fourths of the state legislatures ratify the amendment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Two-thirds of both houses of Congress ratify the amendment.</a:t>
            </a:r>
          </a:p>
        </p:txBody>
      </p:sp>
    </p:spTree>
    <p:extLst>
      <p:ext uri="{BB962C8B-B14F-4D97-AF65-F5344CB8AC3E}">
        <p14:creationId xmlns:p14="http://schemas.microsoft.com/office/powerpoint/2010/main" val="276809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800" dirty="0" smtClean="0"/>
              <a:t>Review: What is a constitution?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6209" y="1740600"/>
            <a:ext cx="6362700" cy="4343400"/>
          </a:xfrm>
        </p:spPr>
        <p:txBody>
          <a:bodyPr/>
          <a:lstStyle/>
          <a:p>
            <a:r>
              <a:rPr lang="en-US" dirty="0" smtClean="0"/>
              <a:t>Provides a framework for government</a:t>
            </a:r>
          </a:p>
          <a:p>
            <a:pPr lvl="1"/>
            <a:r>
              <a:rPr lang="en-US" dirty="0" smtClean="0"/>
              <a:t>Outlines responsibilities and powers</a:t>
            </a:r>
          </a:p>
          <a:p>
            <a:r>
              <a:rPr lang="en-US" dirty="0" smtClean="0"/>
              <a:t>Limits government authority </a:t>
            </a:r>
          </a:p>
          <a:p>
            <a:r>
              <a:rPr lang="en-US" dirty="0" smtClean="0"/>
              <a:t>Protects the rights of the people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752600" y="4460875"/>
            <a:ext cx="6130285" cy="2016125"/>
          </a:xfrm>
          <a:prstGeom prst="rect">
            <a:avLst/>
          </a:prstGeom>
        </p:spPr>
        <p:txBody>
          <a:bodyPr anchor="b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lang="en-US" sz="3200" b="1" i="1" dirty="0" smtClean="0">
                <a:solidFill>
                  <a:srgbClr val="0A89E0"/>
                </a:solidFill>
              </a:rPr>
              <a:t>Think of a constitution as a rule book for government.</a:t>
            </a:r>
            <a:endParaRPr lang="en-US" sz="3200" b="1" i="1" dirty="0">
              <a:solidFill>
                <a:srgbClr val="0A89E0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 rot="-914253">
            <a:off x="205955" y="4985772"/>
            <a:ext cx="1734622" cy="1799293"/>
            <a:chOff x="769152" y="2230208"/>
            <a:chExt cx="2620978" cy="2970443"/>
          </a:xfrm>
        </p:grpSpPr>
        <p:pic>
          <p:nvPicPr>
            <p:cNvPr id="8197" name="Picture 2" descr="C:\Documents and Settings\flrea\Local Settings\Temporary Internet Files\Content.IE5\MIT1Q49H\MC900351700[1]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152" y="2230208"/>
              <a:ext cx="2620978" cy="2970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 rot="21235525">
              <a:off x="1700422" y="2938846"/>
              <a:ext cx="1066807" cy="10670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latin typeface="+mn-lt"/>
                  <a:cs typeface="+mn-cs"/>
                </a:rPr>
                <a:t>Rule Book</a:t>
              </a:r>
            </a:p>
          </p:txBody>
        </p:sp>
      </p:grpSp>
      <p:pic>
        <p:nvPicPr>
          <p:cNvPr id="8" name="Picture 3" descr="C:\Documents and Settings\flrea\Local Settings\Temporary Internet Files\Content.IE5\1MQK6FTF\MC900056784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823" y="1752600"/>
            <a:ext cx="1534662" cy="1452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 descr="C:\Documents and Settings\flrea\Local Settings\Temporary Internet Files\Content.IE5\ERK1T08N\MP900411828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754" y="3233809"/>
            <a:ext cx="1828800" cy="1555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391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What is an amendment?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3581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n-US" sz="4000" dirty="0" smtClean="0"/>
              <a:t>Amendments </a:t>
            </a:r>
            <a:r>
              <a:rPr lang="en-US" sz="4000" dirty="0"/>
              <a:t>are changes or additions to a </a:t>
            </a:r>
            <a:r>
              <a:rPr lang="en-US" sz="4000" dirty="0" smtClean="0"/>
              <a:t>document.  </a:t>
            </a:r>
            <a:endParaRPr lang="en-US" sz="4000" dirty="0"/>
          </a:p>
          <a:p>
            <a:endParaRPr lang="en-US" sz="40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3048000"/>
            <a:ext cx="2438400" cy="2112203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267200"/>
            <a:ext cx="82296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4400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 smtClean="0"/>
              <a:t>Why is having a formal amendment process important?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4906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Article 5</a:t>
            </a:r>
            <a:endParaRPr lang="en-US" dirty="0"/>
          </a:p>
        </p:txBody>
      </p:sp>
      <p:pic>
        <p:nvPicPr>
          <p:cNvPr id="7" name="c_wbxHmSQKc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32833" y="1676400"/>
            <a:ext cx="8678333" cy="488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75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en-US" u="sng" dirty="0" smtClean="0"/>
              <a:t>Type into the chat</a:t>
            </a:r>
            <a:r>
              <a:rPr lang="en-US" dirty="0" smtClean="0"/>
              <a:t>: Why is it important to be able to change the Constitution?</a:t>
            </a:r>
            <a:endParaRPr lang="en-US" dirty="0"/>
          </a:p>
        </p:txBody>
      </p:sp>
      <p:pic>
        <p:nvPicPr>
          <p:cNvPr id="7" name="c_wbxHmSQKc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32833" y="1676400"/>
            <a:ext cx="8678333" cy="488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15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Is it in the Constitution? </a:t>
            </a:r>
            <a:endParaRPr lang="en-US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219200"/>
            <a:ext cx="4724398" cy="2514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Give a thumbs up or thumbs down </a:t>
            </a:r>
            <a:r>
              <a:rPr lang="en-US" dirty="0"/>
              <a:t>if you think </a:t>
            </a:r>
            <a:r>
              <a:rPr lang="en-US" dirty="0" smtClean="0"/>
              <a:t>each proposal passed </a:t>
            </a:r>
            <a:r>
              <a:rPr lang="en-US" dirty="0"/>
              <a:t>or failed as an amendment to the </a:t>
            </a:r>
            <a:r>
              <a:rPr lang="en-US" dirty="0" smtClean="0"/>
              <a:t>U.S. Constitution! </a:t>
            </a:r>
            <a:endParaRPr lang="en-US" dirty="0"/>
          </a:p>
        </p:txBody>
      </p:sp>
      <p:pic>
        <p:nvPicPr>
          <p:cNvPr id="5" name="Picture 2" descr="C:\Users\TMcGlockton\AppData\Local\Microsoft\Windows\Temporary Internet Files\Content.IE5\XVY0U4JY\MC900441322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2143" y="1434152"/>
            <a:ext cx="1676400" cy="2209800"/>
          </a:xfrm>
          <a:prstGeom prst="rect">
            <a:avLst/>
          </a:prstGeom>
          <a:noFill/>
        </p:spPr>
      </p:pic>
      <p:pic>
        <p:nvPicPr>
          <p:cNvPr id="6" name="Picture 3" descr="C:\Users\TMcGlockton\AppData\Local\Microsoft\Windows\Temporary Internet Files\Content.IE5\Z88YOOLC\MC900441321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981200"/>
            <a:ext cx="1676400" cy="2209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1970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Thumbs up or down?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197" y="16764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1947: the income tax maximum for an individual should not exceed 25%;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The Florida Law Related Education Association, Inc. Copyright 2011 </a:t>
            </a:r>
            <a:endParaRPr lang="en-US" dirty="0"/>
          </a:p>
        </p:txBody>
      </p:sp>
      <p:pic>
        <p:nvPicPr>
          <p:cNvPr id="7" name="Picture 2" descr="C:\Users\TMcGlockton\AppData\Local\Microsoft\Windows\Temporary Internet Files\Content.IE5\XVY0U4JY\MC900441322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2971800"/>
            <a:ext cx="2209800" cy="2209800"/>
          </a:xfrm>
          <a:prstGeom prst="rect">
            <a:avLst/>
          </a:prstGeom>
          <a:noFill/>
        </p:spPr>
      </p:pic>
      <p:pic>
        <p:nvPicPr>
          <p:cNvPr id="8" name="Picture 3" descr="C:\Users\TMcGlockton\AppData\Local\Microsoft\Windows\Temporary Internet Files\Content.IE5\Z88YOOLC\MC900441321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200400"/>
            <a:ext cx="2209800" cy="2209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5351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in the Constitution?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1971: American citizens should have the alienable right to an environment free of pollution</a:t>
            </a:r>
          </a:p>
        </p:txBody>
      </p:sp>
      <p:pic>
        <p:nvPicPr>
          <p:cNvPr id="6" name="Picture 2" descr="C:\Users\TMcGlockton\AppData\Local\Microsoft\Windows\Temporary Internet Files\Content.IE5\XVY0U4JY\MC900441322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3352800"/>
            <a:ext cx="2209800" cy="2209800"/>
          </a:xfrm>
          <a:prstGeom prst="rect">
            <a:avLst/>
          </a:prstGeom>
          <a:noFill/>
        </p:spPr>
      </p:pic>
      <p:pic>
        <p:nvPicPr>
          <p:cNvPr id="7" name="Picture 3" descr="C:\Users\TMcGlockton\AppData\Local\Microsoft\Windows\Temporary Internet Files\Content.IE5\Z88YOOLC\MC900441321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581400"/>
            <a:ext cx="2209800" cy="2209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281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in the Constitution?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1876: </a:t>
            </a:r>
            <a:r>
              <a:rPr lang="en-US" dirty="0" smtClean="0"/>
              <a:t>The </a:t>
            </a:r>
            <a:r>
              <a:rPr lang="en-US" dirty="0"/>
              <a:t>forbidding of religious leaders from occupying a governmental office or receiving federal funding</a:t>
            </a:r>
          </a:p>
          <a:p>
            <a:endParaRPr lang="en-US" dirty="0"/>
          </a:p>
        </p:txBody>
      </p:sp>
      <p:pic>
        <p:nvPicPr>
          <p:cNvPr id="6" name="Picture 2" descr="C:\Users\TMcGlockton\AppData\Local\Microsoft\Windows\Temporary Internet Files\Content.IE5\XVY0U4JY\MC900441322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3505200"/>
            <a:ext cx="2209800" cy="2209800"/>
          </a:xfrm>
          <a:prstGeom prst="rect">
            <a:avLst/>
          </a:prstGeom>
          <a:noFill/>
        </p:spPr>
      </p:pic>
      <p:pic>
        <p:nvPicPr>
          <p:cNvPr id="7" name="Picture 3" descr="C:\Users\TMcGlockton\AppData\Local\Microsoft\Windows\Temporary Internet Files\Content.IE5\Z88YOOLC\MC900441321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733800"/>
            <a:ext cx="2209800" cy="2209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24560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rriculum Whee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Curriculum Wheel</Template>
  <TotalTime>1192</TotalTime>
  <Words>835</Words>
  <Application>Microsoft Office PowerPoint</Application>
  <PresentationFormat>On-screen Show (4:3)</PresentationFormat>
  <Paragraphs>110</Paragraphs>
  <Slides>19</Slides>
  <Notes>7</Notes>
  <HiddenSlides>0</HiddenSlides>
  <MMClips>2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Bernard MT Condensed</vt:lpstr>
      <vt:lpstr>Blackadder ITC</vt:lpstr>
      <vt:lpstr>Calibri</vt:lpstr>
      <vt:lpstr>Cambria</vt:lpstr>
      <vt:lpstr>Comic Sans MS</vt:lpstr>
      <vt:lpstr>Verdana</vt:lpstr>
      <vt:lpstr>Curriculum Wheel</vt:lpstr>
      <vt:lpstr>Making Amends</vt:lpstr>
      <vt:lpstr>Review: What is a constitution?</vt:lpstr>
      <vt:lpstr>What is an amendment?</vt:lpstr>
      <vt:lpstr>Article 5</vt:lpstr>
      <vt:lpstr>Type into the chat: Why is it important to be able to change the Constitution?</vt:lpstr>
      <vt:lpstr>Is it in the Constitution? </vt:lpstr>
      <vt:lpstr>Thumbs up or down? </vt:lpstr>
      <vt:lpstr>Is it in the Constitution? </vt:lpstr>
      <vt:lpstr>Is it in the Constitution? </vt:lpstr>
      <vt:lpstr>Is it in the Constitution? </vt:lpstr>
      <vt:lpstr>Is it in the Constitution? </vt:lpstr>
      <vt:lpstr>Did you know?</vt:lpstr>
      <vt:lpstr>Did you know?</vt:lpstr>
      <vt:lpstr>Steps in The Amendment process   </vt:lpstr>
      <vt:lpstr> Two Part Process </vt:lpstr>
      <vt:lpstr>Proposing Amendments to the  U.S. Constitution </vt:lpstr>
      <vt:lpstr>Approving (Ratifying) Amendments to the U.S. Constitution </vt:lpstr>
      <vt:lpstr>Amending the U.S. Constitution </vt:lpstr>
      <vt:lpstr>Checking for Understanding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Amends</dc:title>
  <dc:creator>Erin Crowe Watson</dc:creator>
  <cp:lastModifiedBy>Paul Burkart</cp:lastModifiedBy>
  <cp:revision>19</cp:revision>
  <dcterms:created xsi:type="dcterms:W3CDTF">2015-11-23T22:25:33Z</dcterms:created>
  <dcterms:modified xsi:type="dcterms:W3CDTF">2021-02-10T11:23:02Z</dcterms:modified>
</cp:coreProperties>
</file>