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79" r:id="rId3"/>
    <p:sldId id="258" r:id="rId4"/>
    <p:sldId id="272" r:id="rId5"/>
    <p:sldId id="259" r:id="rId6"/>
    <p:sldId id="273" r:id="rId7"/>
    <p:sldId id="274" r:id="rId8"/>
    <p:sldId id="275" r:id="rId9"/>
    <p:sldId id="268" r:id="rId10"/>
    <p:sldId id="278" r:id="rId11"/>
    <p:sldId id="269" r:id="rId12"/>
    <p:sldId id="277" r:id="rId13"/>
    <p:sldId id="267"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89E0"/>
    <a:srgbClr val="0A25E0"/>
    <a:srgbClr val="FAEA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969" autoAdjust="0"/>
  </p:normalViewPr>
  <p:slideViewPr>
    <p:cSldViewPr snapToGrid="0">
      <p:cViewPr varScale="1">
        <p:scale>
          <a:sx n="94" d="100"/>
          <a:sy n="94" d="100"/>
        </p:scale>
        <p:origin x="213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5E1917-5343-46B9-AA89-FB9107EF7041}" type="doc">
      <dgm:prSet loTypeId="urn:microsoft.com/office/officeart/2005/8/layout/venn1" loCatId="relationship" qsTypeId="urn:microsoft.com/office/officeart/2005/8/quickstyle/simple1" qsCatId="simple" csTypeId="urn:microsoft.com/office/officeart/2005/8/colors/colorful3" csCatId="colorful" phldr="1"/>
      <dgm:spPr/>
    </dgm:pt>
    <dgm:pt modelId="{58CBA43B-8157-4F1C-8CD6-B80793B404A7}">
      <dgm:prSet phldrT="[Text]"/>
      <dgm:spPr/>
      <dgm:t>
        <a:bodyPr/>
        <a:lstStyle/>
        <a:p>
          <a:r>
            <a:rPr lang="en-US" dirty="0" smtClean="0">
              <a:latin typeface="Cambria" panose="02040503050406030204" pitchFamily="18" charset="0"/>
            </a:rPr>
            <a:t>Powers Delegated to </a:t>
          </a:r>
          <a:r>
            <a:rPr lang="en-US" b="1" dirty="0" smtClean="0">
              <a:latin typeface="Cambria" panose="02040503050406030204" pitchFamily="18" charset="0"/>
            </a:rPr>
            <a:t>Federal </a:t>
          </a:r>
          <a:r>
            <a:rPr lang="en-US" dirty="0" smtClean="0">
              <a:latin typeface="Cambria" panose="02040503050406030204" pitchFamily="18" charset="0"/>
            </a:rPr>
            <a:t>Government</a:t>
          </a:r>
          <a:endParaRPr lang="en-US" dirty="0">
            <a:latin typeface="Cambria" panose="02040503050406030204" pitchFamily="18" charset="0"/>
          </a:endParaRPr>
        </a:p>
      </dgm:t>
    </dgm:pt>
    <dgm:pt modelId="{C8BE8C01-52AB-43C4-B324-2A2638430D86}" type="parTrans" cxnId="{FD3BAA46-5008-4D61-9FF2-9C66898CE928}">
      <dgm:prSet/>
      <dgm:spPr/>
      <dgm:t>
        <a:bodyPr/>
        <a:lstStyle/>
        <a:p>
          <a:endParaRPr lang="en-US"/>
        </a:p>
      </dgm:t>
    </dgm:pt>
    <dgm:pt modelId="{4188D3B2-2E5F-46C9-AA4D-D1C3ED8A883B}" type="sibTrans" cxnId="{FD3BAA46-5008-4D61-9FF2-9C66898CE928}">
      <dgm:prSet/>
      <dgm:spPr/>
      <dgm:t>
        <a:bodyPr/>
        <a:lstStyle/>
        <a:p>
          <a:endParaRPr lang="en-US"/>
        </a:p>
      </dgm:t>
    </dgm:pt>
    <dgm:pt modelId="{42828B30-AFA1-47B8-AF39-5669CE704840}">
      <dgm:prSet phldrT="[Text]"/>
      <dgm:spPr/>
      <dgm:t>
        <a:bodyPr/>
        <a:lstStyle/>
        <a:p>
          <a:r>
            <a:rPr lang="en-US" dirty="0" smtClean="0">
              <a:latin typeface="Cambria" panose="02040503050406030204" pitchFamily="18" charset="0"/>
            </a:rPr>
            <a:t>Powers Reserved for </a:t>
          </a:r>
          <a:r>
            <a:rPr lang="en-US" b="1" dirty="0" smtClean="0">
              <a:latin typeface="Cambria" panose="02040503050406030204" pitchFamily="18" charset="0"/>
            </a:rPr>
            <a:t>State</a:t>
          </a:r>
          <a:r>
            <a:rPr lang="en-US" dirty="0" smtClean="0">
              <a:latin typeface="Cambria" panose="02040503050406030204" pitchFamily="18" charset="0"/>
            </a:rPr>
            <a:t> Government </a:t>
          </a:r>
          <a:endParaRPr lang="en-US" dirty="0">
            <a:latin typeface="Cambria" panose="02040503050406030204" pitchFamily="18" charset="0"/>
          </a:endParaRPr>
        </a:p>
      </dgm:t>
    </dgm:pt>
    <dgm:pt modelId="{B0E4E2A0-8D51-45D7-939F-7D5663FC3688}" type="parTrans" cxnId="{7373BFC0-C1F2-483E-B8B7-0098B6BCA87C}">
      <dgm:prSet/>
      <dgm:spPr/>
      <dgm:t>
        <a:bodyPr/>
        <a:lstStyle/>
        <a:p>
          <a:endParaRPr lang="en-US"/>
        </a:p>
      </dgm:t>
    </dgm:pt>
    <dgm:pt modelId="{31FA98F9-8C1D-48B0-8933-02D18E90E1BD}" type="sibTrans" cxnId="{7373BFC0-C1F2-483E-B8B7-0098B6BCA87C}">
      <dgm:prSet/>
      <dgm:spPr/>
      <dgm:t>
        <a:bodyPr/>
        <a:lstStyle/>
        <a:p>
          <a:endParaRPr lang="en-US"/>
        </a:p>
      </dgm:t>
    </dgm:pt>
    <dgm:pt modelId="{DCA26575-D783-4DCE-8518-D0A22885CF2D}" type="pres">
      <dgm:prSet presAssocID="{1B5E1917-5343-46B9-AA89-FB9107EF7041}" presName="compositeShape" presStyleCnt="0">
        <dgm:presLayoutVars>
          <dgm:chMax val="7"/>
          <dgm:dir/>
          <dgm:resizeHandles val="exact"/>
        </dgm:presLayoutVars>
      </dgm:prSet>
      <dgm:spPr/>
    </dgm:pt>
    <dgm:pt modelId="{FEE8BA3B-19A6-48E9-B47C-375F6582C1CA}" type="pres">
      <dgm:prSet presAssocID="{58CBA43B-8157-4F1C-8CD6-B80793B404A7}" presName="circ1" presStyleLbl="vennNode1" presStyleIdx="0" presStyleCnt="2" custLinFactNeighborY="8559"/>
      <dgm:spPr/>
      <dgm:t>
        <a:bodyPr/>
        <a:lstStyle/>
        <a:p>
          <a:endParaRPr lang="en-US"/>
        </a:p>
      </dgm:t>
    </dgm:pt>
    <dgm:pt modelId="{23B3C7F5-0EE4-4321-B381-F5E2D5E769E1}" type="pres">
      <dgm:prSet presAssocID="{58CBA43B-8157-4F1C-8CD6-B80793B404A7}" presName="circ1Tx" presStyleLbl="revTx" presStyleIdx="0" presStyleCnt="0">
        <dgm:presLayoutVars>
          <dgm:chMax val="0"/>
          <dgm:chPref val="0"/>
          <dgm:bulletEnabled val="1"/>
        </dgm:presLayoutVars>
      </dgm:prSet>
      <dgm:spPr/>
      <dgm:t>
        <a:bodyPr/>
        <a:lstStyle/>
        <a:p>
          <a:endParaRPr lang="en-US"/>
        </a:p>
      </dgm:t>
    </dgm:pt>
    <dgm:pt modelId="{DB013971-65D7-476E-8AAC-15F736579EEB}" type="pres">
      <dgm:prSet presAssocID="{42828B30-AFA1-47B8-AF39-5669CE704840}" presName="circ2" presStyleLbl="vennNode1" presStyleIdx="1" presStyleCnt="2" custLinFactNeighborY="8559"/>
      <dgm:spPr/>
      <dgm:t>
        <a:bodyPr/>
        <a:lstStyle/>
        <a:p>
          <a:endParaRPr lang="en-US"/>
        </a:p>
      </dgm:t>
    </dgm:pt>
    <dgm:pt modelId="{D06501E6-0DBD-477E-AACF-EB29A550B962}" type="pres">
      <dgm:prSet presAssocID="{42828B30-AFA1-47B8-AF39-5669CE704840}" presName="circ2Tx" presStyleLbl="revTx" presStyleIdx="0" presStyleCnt="0">
        <dgm:presLayoutVars>
          <dgm:chMax val="0"/>
          <dgm:chPref val="0"/>
          <dgm:bulletEnabled val="1"/>
        </dgm:presLayoutVars>
      </dgm:prSet>
      <dgm:spPr/>
      <dgm:t>
        <a:bodyPr/>
        <a:lstStyle/>
        <a:p>
          <a:endParaRPr lang="en-US"/>
        </a:p>
      </dgm:t>
    </dgm:pt>
  </dgm:ptLst>
  <dgm:cxnLst>
    <dgm:cxn modelId="{8EB82DF8-B13B-40D7-9073-5886F50D56E4}" type="presOf" srcId="{42828B30-AFA1-47B8-AF39-5669CE704840}" destId="{D06501E6-0DBD-477E-AACF-EB29A550B962}" srcOrd="1" destOrd="0" presId="urn:microsoft.com/office/officeart/2005/8/layout/venn1"/>
    <dgm:cxn modelId="{E57DA6C2-A427-4832-8742-37B99B84912D}" type="presOf" srcId="{1B5E1917-5343-46B9-AA89-FB9107EF7041}" destId="{DCA26575-D783-4DCE-8518-D0A22885CF2D}" srcOrd="0" destOrd="0" presId="urn:microsoft.com/office/officeart/2005/8/layout/venn1"/>
    <dgm:cxn modelId="{FD3BAA46-5008-4D61-9FF2-9C66898CE928}" srcId="{1B5E1917-5343-46B9-AA89-FB9107EF7041}" destId="{58CBA43B-8157-4F1C-8CD6-B80793B404A7}" srcOrd="0" destOrd="0" parTransId="{C8BE8C01-52AB-43C4-B324-2A2638430D86}" sibTransId="{4188D3B2-2E5F-46C9-AA4D-D1C3ED8A883B}"/>
    <dgm:cxn modelId="{FE2153A1-FDCD-4D0F-BBE9-3155932C3D70}" type="presOf" srcId="{42828B30-AFA1-47B8-AF39-5669CE704840}" destId="{DB013971-65D7-476E-8AAC-15F736579EEB}" srcOrd="0" destOrd="0" presId="urn:microsoft.com/office/officeart/2005/8/layout/venn1"/>
    <dgm:cxn modelId="{CDF3BAC6-E204-46B5-BA0E-7202E2F81A8E}" type="presOf" srcId="{58CBA43B-8157-4F1C-8CD6-B80793B404A7}" destId="{23B3C7F5-0EE4-4321-B381-F5E2D5E769E1}" srcOrd="1" destOrd="0" presId="urn:microsoft.com/office/officeart/2005/8/layout/venn1"/>
    <dgm:cxn modelId="{6E3E4536-D746-4383-8202-2E0C457B64BE}" type="presOf" srcId="{58CBA43B-8157-4F1C-8CD6-B80793B404A7}" destId="{FEE8BA3B-19A6-48E9-B47C-375F6582C1CA}" srcOrd="0" destOrd="0" presId="urn:microsoft.com/office/officeart/2005/8/layout/venn1"/>
    <dgm:cxn modelId="{7373BFC0-C1F2-483E-B8B7-0098B6BCA87C}" srcId="{1B5E1917-5343-46B9-AA89-FB9107EF7041}" destId="{42828B30-AFA1-47B8-AF39-5669CE704840}" srcOrd="1" destOrd="0" parTransId="{B0E4E2A0-8D51-45D7-939F-7D5663FC3688}" sibTransId="{31FA98F9-8C1D-48B0-8933-02D18E90E1BD}"/>
    <dgm:cxn modelId="{92FF0937-1C1C-47C1-87FB-A8E48915E634}" type="presParOf" srcId="{DCA26575-D783-4DCE-8518-D0A22885CF2D}" destId="{FEE8BA3B-19A6-48E9-B47C-375F6582C1CA}" srcOrd="0" destOrd="0" presId="urn:microsoft.com/office/officeart/2005/8/layout/venn1"/>
    <dgm:cxn modelId="{B7D93FDD-02FF-4854-9400-29C812799C6A}" type="presParOf" srcId="{DCA26575-D783-4DCE-8518-D0A22885CF2D}" destId="{23B3C7F5-0EE4-4321-B381-F5E2D5E769E1}" srcOrd="1" destOrd="0" presId="urn:microsoft.com/office/officeart/2005/8/layout/venn1"/>
    <dgm:cxn modelId="{FDFE3BD4-84AC-46C3-B2EC-EA37CAA48216}" type="presParOf" srcId="{DCA26575-D783-4DCE-8518-D0A22885CF2D}" destId="{DB013971-65D7-476E-8AAC-15F736579EEB}" srcOrd="2" destOrd="0" presId="urn:microsoft.com/office/officeart/2005/8/layout/venn1"/>
    <dgm:cxn modelId="{56B18446-8AEA-475E-A351-ACFB243FD871}" type="presParOf" srcId="{DCA26575-D783-4DCE-8518-D0A22885CF2D}" destId="{D06501E6-0DBD-477E-AACF-EB29A550B962}"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8BA3B-19A6-48E9-B47C-375F6582C1CA}">
      <dsp:nvSpPr>
        <dsp:cNvPr id="0" name=""/>
        <dsp:cNvSpPr/>
      </dsp:nvSpPr>
      <dsp:spPr>
        <a:xfrm>
          <a:off x="102870" y="980451"/>
          <a:ext cx="2537460" cy="2537459"/>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kern="1200" dirty="0" smtClean="0">
              <a:latin typeface="Cambria" panose="02040503050406030204" pitchFamily="18" charset="0"/>
            </a:rPr>
            <a:t>Powers Delegated to </a:t>
          </a:r>
          <a:r>
            <a:rPr lang="en-US" sz="2100" b="1" kern="1200" dirty="0" smtClean="0">
              <a:latin typeface="Cambria" panose="02040503050406030204" pitchFamily="18" charset="0"/>
            </a:rPr>
            <a:t>Federal </a:t>
          </a:r>
          <a:r>
            <a:rPr lang="en-US" sz="2100" kern="1200" dirty="0" smtClean="0">
              <a:latin typeface="Cambria" panose="02040503050406030204" pitchFamily="18" charset="0"/>
            </a:rPr>
            <a:t>Government</a:t>
          </a:r>
          <a:endParaRPr lang="en-US" sz="2100" kern="1200" dirty="0">
            <a:latin typeface="Cambria" panose="02040503050406030204" pitchFamily="18" charset="0"/>
          </a:endParaRPr>
        </a:p>
      </dsp:txBody>
      <dsp:txXfrm>
        <a:off x="457199" y="1279672"/>
        <a:ext cx="1463040" cy="1939017"/>
      </dsp:txXfrm>
    </dsp:sp>
    <dsp:sp modelId="{DB013971-65D7-476E-8AAC-15F736579EEB}">
      <dsp:nvSpPr>
        <dsp:cNvPr id="0" name=""/>
        <dsp:cNvSpPr/>
      </dsp:nvSpPr>
      <dsp:spPr>
        <a:xfrm>
          <a:off x="1931670" y="980451"/>
          <a:ext cx="2537460" cy="2537459"/>
        </a:xfrm>
        <a:prstGeom prst="ellipse">
          <a:avLst/>
        </a:prstGeom>
        <a:solidFill>
          <a:schemeClr val="accent3">
            <a:alpha val="50000"/>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kern="1200" dirty="0" smtClean="0">
              <a:latin typeface="Cambria" panose="02040503050406030204" pitchFamily="18" charset="0"/>
            </a:rPr>
            <a:t>Powers Reserved for </a:t>
          </a:r>
          <a:r>
            <a:rPr lang="en-US" sz="2100" b="1" kern="1200" dirty="0" smtClean="0">
              <a:latin typeface="Cambria" panose="02040503050406030204" pitchFamily="18" charset="0"/>
            </a:rPr>
            <a:t>State</a:t>
          </a:r>
          <a:r>
            <a:rPr lang="en-US" sz="2100" kern="1200" dirty="0" smtClean="0">
              <a:latin typeface="Cambria" panose="02040503050406030204" pitchFamily="18" charset="0"/>
            </a:rPr>
            <a:t> Government </a:t>
          </a:r>
          <a:endParaRPr lang="en-US" sz="2100" kern="1200" dirty="0">
            <a:latin typeface="Cambria" panose="02040503050406030204" pitchFamily="18" charset="0"/>
          </a:endParaRPr>
        </a:p>
      </dsp:txBody>
      <dsp:txXfrm>
        <a:off x="2651760" y="1279672"/>
        <a:ext cx="1463040" cy="1939017"/>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0EA0E8-231B-4599-BB35-B27305C05897}" type="datetimeFigureOut">
              <a:rPr lang="en-US" smtClean="0"/>
              <a:t>2/23/2021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159872-971D-44F5-ADBF-7CDD51B0BC0A}" type="slidenum">
              <a:rPr lang="en-US" smtClean="0"/>
              <a:t>‹#›</a:t>
            </a:fld>
            <a:endParaRPr lang="en-US"/>
          </a:p>
        </p:txBody>
      </p:sp>
    </p:spTree>
    <p:extLst>
      <p:ext uri="{BB962C8B-B14F-4D97-AF65-F5344CB8AC3E}">
        <p14:creationId xmlns:p14="http://schemas.microsoft.com/office/powerpoint/2010/main" val="2720377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Have students explain the picture in the slide. Have them focus on the relationship between the governments (central and state/regional), the flow of the arrows, </a:t>
            </a:r>
            <a:endParaRPr lang="en-US" dirty="0"/>
          </a:p>
        </p:txBody>
      </p:sp>
      <p:sp>
        <p:nvSpPr>
          <p:cNvPr id="4" name="Slide Number Placeholder 3"/>
          <p:cNvSpPr>
            <a:spLocks noGrp="1"/>
          </p:cNvSpPr>
          <p:nvPr>
            <p:ph type="sldNum" sz="quarter" idx="10"/>
          </p:nvPr>
        </p:nvSpPr>
        <p:spPr/>
        <p:txBody>
          <a:bodyPr/>
          <a:lstStyle/>
          <a:p>
            <a:fld id="{76B0EC34-A6FB-4258-A11E-499059DC03E0}" type="slidenum">
              <a:rPr lang="en-US" smtClean="0"/>
              <a:t>2</a:t>
            </a:fld>
            <a:endParaRPr lang="en-US" dirty="0"/>
          </a:p>
        </p:txBody>
      </p:sp>
    </p:spTree>
    <p:extLst>
      <p:ext uri="{BB962C8B-B14F-4D97-AF65-F5344CB8AC3E}">
        <p14:creationId xmlns:p14="http://schemas.microsoft.com/office/powerpoint/2010/main" val="2139149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Emphasize with students that in a federal form of government, the power is shared between the central government and smaller state/regional governments. This means that this system of government is not “centralized” or “decentralized,” but falls somewhere in the middle. </a:t>
            </a:r>
          </a:p>
          <a:p>
            <a:endParaRPr lang="en-US" dirty="0"/>
          </a:p>
        </p:txBody>
      </p:sp>
      <p:sp>
        <p:nvSpPr>
          <p:cNvPr id="4" name="Slide Number Placeholder 3"/>
          <p:cNvSpPr>
            <a:spLocks noGrp="1"/>
          </p:cNvSpPr>
          <p:nvPr>
            <p:ph type="sldNum" sz="quarter" idx="10"/>
          </p:nvPr>
        </p:nvSpPr>
        <p:spPr/>
        <p:txBody>
          <a:bodyPr/>
          <a:lstStyle/>
          <a:p>
            <a:fld id="{76B0EC34-A6FB-4258-A11E-499059DC03E0}" type="slidenum">
              <a:rPr lang="en-US" smtClean="0"/>
              <a:t>4</a:t>
            </a:fld>
            <a:endParaRPr lang="en-US" dirty="0"/>
          </a:p>
        </p:txBody>
      </p:sp>
    </p:spTree>
    <p:extLst>
      <p:ext uri="{BB962C8B-B14F-4D97-AF65-F5344CB8AC3E}">
        <p14:creationId xmlns:p14="http://schemas.microsoft.com/office/powerpoint/2010/main" val="2139149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813" indent="-285698" eaLnBrk="0" hangingPunct="0">
              <a:spcBef>
                <a:spcPct val="30000"/>
              </a:spcBef>
              <a:defRPr sz="1200">
                <a:solidFill>
                  <a:schemeClr val="tx1"/>
                </a:solidFill>
                <a:latin typeface="Calibri" pitchFamily="34" charset="0"/>
              </a:defRPr>
            </a:lvl2pPr>
            <a:lvl3pPr marL="1142789" indent="-228557" eaLnBrk="0" hangingPunct="0">
              <a:spcBef>
                <a:spcPct val="30000"/>
              </a:spcBef>
              <a:defRPr sz="1200">
                <a:solidFill>
                  <a:schemeClr val="tx1"/>
                </a:solidFill>
                <a:latin typeface="Calibri" pitchFamily="34" charset="0"/>
              </a:defRPr>
            </a:lvl3pPr>
            <a:lvl4pPr marL="1599906" indent="-228557" eaLnBrk="0" hangingPunct="0">
              <a:spcBef>
                <a:spcPct val="30000"/>
              </a:spcBef>
              <a:defRPr sz="1200">
                <a:solidFill>
                  <a:schemeClr val="tx1"/>
                </a:solidFill>
                <a:latin typeface="Calibri" pitchFamily="34" charset="0"/>
              </a:defRPr>
            </a:lvl4pPr>
            <a:lvl5pPr marL="2057022" indent="-228557" eaLnBrk="0" hangingPunct="0">
              <a:spcBef>
                <a:spcPct val="30000"/>
              </a:spcBef>
              <a:defRPr sz="1200">
                <a:solidFill>
                  <a:schemeClr val="tx1"/>
                </a:solidFill>
                <a:latin typeface="Calibri" pitchFamily="34" charset="0"/>
              </a:defRPr>
            </a:lvl5pPr>
            <a:lvl6pPr marL="2514137" indent="-228557" eaLnBrk="0" fontAlgn="base" hangingPunct="0">
              <a:spcBef>
                <a:spcPct val="30000"/>
              </a:spcBef>
              <a:spcAft>
                <a:spcPct val="0"/>
              </a:spcAft>
              <a:defRPr sz="1200">
                <a:solidFill>
                  <a:schemeClr val="tx1"/>
                </a:solidFill>
                <a:latin typeface="Calibri" pitchFamily="34" charset="0"/>
              </a:defRPr>
            </a:lvl6pPr>
            <a:lvl7pPr marL="2971252" indent="-228557" eaLnBrk="0" fontAlgn="base" hangingPunct="0">
              <a:spcBef>
                <a:spcPct val="30000"/>
              </a:spcBef>
              <a:spcAft>
                <a:spcPct val="0"/>
              </a:spcAft>
              <a:defRPr sz="1200">
                <a:solidFill>
                  <a:schemeClr val="tx1"/>
                </a:solidFill>
                <a:latin typeface="Calibri" pitchFamily="34" charset="0"/>
              </a:defRPr>
            </a:lvl7pPr>
            <a:lvl8pPr marL="3428368" indent="-228557" eaLnBrk="0" fontAlgn="base" hangingPunct="0">
              <a:spcBef>
                <a:spcPct val="30000"/>
              </a:spcBef>
              <a:spcAft>
                <a:spcPct val="0"/>
              </a:spcAft>
              <a:defRPr sz="1200">
                <a:solidFill>
                  <a:schemeClr val="tx1"/>
                </a:solidFill>
                <a:latin typeface="Calibri" pitchFamily="34" charset="0"/>
              </a:defRPr>
            </a:lvl8pPr>
            <a:lvl9pPr marL="3885484" indent="-228557"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8BEFB85F-634B-43DC-8AA8-1B535ACAE2F8}" type="slidenum">
              <a:rPr lang="en-US" altLang="en-US" smtClean="0">
                <a:solidFill>
                  <a:srgbClr val="000000"/>
                </a:solidFill>
                <a:latin typeface="Arial" pitchFamily="34" charset="0"/>
                <a:cs typeface="Arial" pitchFamily="34" charset="0"/>
              </a:rPr>
              <a:pPr eaLnBrk="1" hangingPunct="1">
                <a:spcBef>
                  <a:spcPct val="0"/>
                </a:spcBef>
              </a:pPr>
              <a:t>8</a:t>
            </a:fld>
            <a:endParaRPr lang="en-US" altLang="en-US" smtClean="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1843383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Delegated powers</a:t>
            </a:r>
            <a:r>
              <a:rPr lang="en-US" baseline="0" dirty="0" smtClean="0"/>
              <a:t> and enumerated powers are the powers expressly and specifically granted or assigned in the Constitution. Look in Article One and highlight the powers expressly given to the legislative branch. See Article One, Section 8.</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9</a:t>
            </a:fld>
            <a:endParaRPr lang="en-US"/>
          </a:p>
        </p:txBody>
      </p:sp>
    </p:spTree>
    <p:extLst>
      <p:ext uri="{BB962C8B-B14F-4D97-AF65-F5344CB8AC3E}">
        <p14:creationId xmlns:p14="http://schemas.microsoft.com/office/powerpoint/2010/main" val="532368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powers are easily found because they are expressly</a:t>
            </a:r>
            <a:r>
              <a:rPr lang="en-US" baseline="0" dirty="0" smtClean="0"/>
              <a:t> written and laid out within the U.S. Constitution. </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10</a:t>
            </a:fld>
            <a:endParaRPr lang="en-US"/>
          </a:p>
        </p:txBody>
      </p:sp>
    </p:spTree>
    <p:extLst>
      <p:ext uri="{BB962C8B-B14F-4D97-AF65-F5344CB8AC3E}">
        <p14:creationId xmlns:p14="http://schemas.microsoft.com/office/powerpoint/2010/main" val="3583290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Powers that held by both the federal and state governments such as the ability to levy taxes. State government and federal government</a:t>
            </a:r>
            <a:r>
              <a:rPr lang="en-US" baseline="0" dirty="0" smtClean="0"/>
              <a:t> can tax people.</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13</a:t>
            </a:fld>
            <a:endParaRPr lang="en-US"/>
          </a:p>
        </p:txBody>
      </p:sp>
    </p:spTree>
    <p:extLst>
      <p:ext uri="{BB962C8B-B14F-4D97-AF65-F5344CB8AC3E}">
        <p14:creationId xmlns:p14="http://schemas.microsoft.com/office/powerpoint/2010/main" val="13502399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410200" y="918865"/>
            <a:ext cx="3429000" cy="1752600"/>
          </a:xfrm>
          <a:ln>
            <a:noFill/>
          </a:ln>
        </p:spPr>
        <p:txBody>
          <a:bodyPr>
            <a:normAutofit/>
          </a:bodyPr>
          <a:lstStyle>
            <a:lvl1pPr marL="0" indent="0" algn="ctr">
              <a:buNone/>
              <a:defRPr sz="2000" baseline="0">
                <a:solidFill>
                  <a:schemeClr val="tx1">
                    <a:lumMod val="75000"/>
                    <a:lumOff val="25000"/>
                  </a:schemeClr>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Insert Benchmarks </a:t>
            </a:r>
            <a:endParaRPr lang="en-US" dirty="0"/>
          </a:p>
        </p:txBody>
      </p:sp>
      <p:sp>
        <p:nvSpPr>
          <p:cNvPr id="7" name="Frame 6"/>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black"/>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5000" y="5675941"/>
            <a:ext cx="3200400" cy="935966"/>
          </a:xfrm>
          <a:prstGeom prst="rect">
            <a:avLst/>
          </a:prstGeom>
        </p:spPr>
      </p:pic>
      <p:sp>
        <p:nvSpPr>
          <p:cNvPr id="9" name="Frame 8"/>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black"/>
              </a:solidFill>
            </a:endParaRPr>
          </a:p>
        </p:txBody>
      </p:sp>
      <p:sp>
        <p:nvSpPr>
          <p:cNvPr id="11" name="Flowchart: Delay 10"/>
          <p:cNvSpPr/>
          <p:nvPr userDrawn="1"/>
        </p:nvSpPr>
        <p:spPr>
          <a:xfrm rot="5400000">
            <a:off x="379367" y="-36467"/>
            <a:ext cx="4762500" cy="5216434"/>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1"/>
          <p:cNvSpPr>
            <a:spLocks noGrp="1"/>
          </p:cNvSpPr>
          <p:nvPr>
            <p:ph type="ctrTitle"/>
          </p:nvPr>
        </p:nvSpPr>
        <p:spPr>
          <a:xfrm>
            <a:off x="622663" y="365760"/>
            <a:ext cx="4343400" cy="1219200"/>
          </a:xfrm>
        </p:spPr>
        <p:txBody>
          <a:bodyPr>
            <a:normAutofit/>
          </a:bodyPr>
          <a:lstStyle>
            <a:lvl1pPr>
              <a:defRPr sz="4800">
                <a:solidFill>
                  <a:schemeClr val="bg1"/>
                </a:solidFill>
                <a:latin typeface="Bernard MT Condensed" panose="02050806060905020404" pitchFamily="18" charset="0"/>
              </a:defRPr>
            </a:lvl1pPr>
          </a:lstStyle>
          <a:p>
            <a:r>
              <a:rPr lang="en-US" smtClean="0"/>
              <a:t>Click to edit Master title style</a:t>
            </a:r>
            <a:endParaRPr lang="en-US" dirty="0"/>
          </a:p>
        </p:txBody>
      </p:sp>
      <p:sp>
        <p:nvSpPr>
          <p:cNvPr id="12" name="Footer Placeholder 4"/>
          <p:cNvSpPr txBox="1">
            <a:spLocks/>
          </p:cNvSpPr>
          <p:nvPr userDrawn="1"/>
        </p:nvSpPr>
        <p:spPr>
          <a:xfrm>
            <a:off x="228600" y="6248402"/>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solidFill>
                  <a:prstClr val="black">
                    <a:tint val="75000"/>
                  </a:prstClr>
                </a:solidFill>
              </a:rPr>
              <a:t>The Florida Law Related Education Association, Inc. © 2015</a:t>
            </a:r>
            <a:endParaRPr lang="en-US" sz="1200" dirty="0">
              <a:solidFill>
                <a:prstClr val="black">
                  <a:tint val="75000"/>
                </a:prstClr>
              </a:solidFill>
            </a:endParaRPr>
          </a:p>
        </p:txBody>
      </p:sp>
      <p:sp>
        <p:nvSpPr>
          <p:cNvPr id="14" name="Subtitle 2"/>
          <p:cNvSpPr txBox="1">
            <a:spLocks/>
          </p:cNvSpPr>
          <p:nvPr userDrawn="1"/>
        </p:nvSpPr>
        <p:spPr>
          <a:xfrm>
            <a:off x="1524000" y="1600200"/>
            <a:ext cx="6400800" cy="1219200"/>
          </a:xfrm>
          <a:prstGeom prst="rect">
            <a:avLst/>
          </a:prstGeom>
          <a:ln>
            <a:no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baseline="0">
                <a:solidFill>
                  <a:schemeClr val="tx1">
                    <a:lumMod val="75000"/>
                    <a:lumOff val="25000"/>
                  </a:schemeClr>
                </a:solidFill>
                <a:latin typeface="Comic Sans MS" panose="030F0702030302020204" pitchFamily="66" charset="0"/>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Comic Sans MS" panose="030F0702030302020204" pitchFamily="66" charset="0"/>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Comic Sans MS" panose="030F0702030302020204" pitchFamily="66" charset="0"/>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Comic Sans MS" panose="030F0702030302020204" pitchFamily="66" charset="0"/>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Comic Sans MS" panose="030F0702030302020204" pitchFamily="66" charset="0"/>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3200" dirty="0">
              <a:solidFill>
                <a:srgbClr val="F5E065"/>
              </a:solidFill>
            </a:endParaRPr>
          </a:p>
        </p:txBody>
      </p:sp>
      <p:sp>
        <p:nvSpPr>
          <p:cNvPr id="18" name="TextBox 17"/>
          <p:cNvSpPr txBox="1"/>
          <p:nvPr userDrawn="1"/>
        </p:nvSpPr>
        <p:spPr>
          <a:xfrm>
            <a:off x="5368834" y="457202"/>
            <a:ext cx="3317966" cy="461665"/>
          </a:xfrm>
          <a:prstGeom prst="rect">
            <a:avLst/>
          </a:prstGeom>
          <a:noFill/>
        </p:spPr>
        <p:txBody>
          <a:bodyPr wrap="square" rtlCol="0">
            <a:spAutoFit/>
          </a:bodyPr>
          <a:lstStyle/>
          <a:p>
            <a:pPr algn="ctr"/>
            <a:r>
              <a:rPr lang="en-US" sz="2400" b="1" dirty="0">
                <a:solidFill>
                  <a:prstClr val="black">
                    <a:lumMod val="75000"/>
                    <a:lumOff val="25000"/>
                  </a:prstClr>
                </a:solidFill>
                <a:latin typeface="Cambria" panose="02040503050406030204" pitchFamily="18" charset="0"/>
              </a:rPr>
              <a:t>Benchmarks</a:t>
            </a:r>
          </a:p>
        </p:txBody>
      </p:sp>
      <p:sp>
        <p:nvSpPr>
          <p:cNvPr id="21" name="Text Placeholder 20"/>
          <p:cNvSpPr>
            <a:spLocks noGrp="1"/>
          </p:cNvSpPr>
          <p:nvPr>
            <p:ph type="body" sz="quarter" idx="10"/>
          </p:nvPr>
        </p:nvSpPr>
        <p:spPr>
          <a:xfrm>
            <a:off x="762000" y="1752600"/>
            <a:ext cx="4114800" cy="1371600"/>
          </a:xfrm>
        </p:spPr>
        <p:txBody>
          <a:bodyPr>
            <a:normAutofit/>
          </a:bodyPr>
          <a:lstStyle>
            <a:lvl1pPr marL="0" indent="0" algn="ctr">
              <a:buNone/>
              <a:defRPr sz="2800">
                <a:solidFill>
                  <a:srgbClr val="FAEA1A"/>
                </a:solidFill>
              </a:defRPr>
            </a:lvl1pPr>
          </a:lstStyle>
          <a:p>
            <a:pPr lvl="0"/>
            <a:r>
              <a:rPr lang="en-US" smtClean="0"/>
              <a:t>Click to edit Master text styles</a:t>
            </a:r>
          </a:p>
        </p:txBody>
      </p:sp>
    </p:spTree>
    <p:extLst>
      <p:ext uri="{BB962C8B-B14F-4D97-AF65-F5344CB8AC3E}">
        <p14:creationId xmlns:p14="http://schemas.microsoft.com/office/powerpoint/2010/main" val="1350720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BC901D-5F18-47E6-B645-116C1E5E23C6}" type="datetimeFigureOut">
              <a:rPr lang="en-US" smtClean="0">
                <a:solidFill>
                  <a:prstClr val="black">
                    <a:tint val="75000"/>
                  </a:prstClr>
                </a:solidFill>
              </a:rPr>
              <a:pPr/>
              <a:t>2/23/2021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0E3C17-CF85-4057-A4A9-00433285706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039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BC901D-5F18-47E6-B645-116C1E5E23C6}" type="datetimeFigureOut">
              <a:rPr lang="en-US" smtClean="0">
                <a:solidFill>
                  <a:prstClr val="black">
                    <a:tint val="75000"/>
                  </a:prstClr>
                </a:solidFill>
              </a:rPr>
              <a:pPr/>
              <a:t>2/23/2021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0E3C17-CF85-4057-A4A9-00433285706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8376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0889" y="3048002"/>
            <a:ext cx="7772400" cy="1500187"/>
          </a:xfrm>
          <a:ln w="76200">
            <a:solidFill>
              <a:srgbClr val="C00000"/>
            </a:solidFill>
          </a:ln>
        </p:spPr>
        <p:txBody>
          <a:bodyPr anchor="b"/>
          <a:lstStyle>
            <a:lvl1pPr marL="0" indent="0">
              <a:buNone/>
              <a:defRPr sz="2000">
                <a:solidFill>
                  <a:schemeClr val="tx1">
                    <a:tint val="75000"/>
                  </a:schemeClr>
                </a:solidFill>
                <a:latin typeface="Bookman Old Style" panose="0205060405050502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FDD56991-79A4-4634-9013-7502A6813732}" type="datetimeFigureOut">
              <a:rPr lang="en-US" smtClean="0">
                <a:solidFill>
                  <a:prstClr val="black">
                    <a:tint val="75000"/>
                  </a:prstClr>
                </a:solidFill>
              </a:rPr>
              <a:pPr/>
              <a:t>2/23/2021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ED4A855-ADFC-4CF8-A528-CACBB34B016C}"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0" y="0"/>
            <a:ext cx="9144000" cy="2895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 name="5-Point Star 7"/>
          <p:cNvSpPr/>
          <p:nvPr userDrawn="1"/>
        </p:nvSpPr>
        <p:spPr>
          <a:xfrm rot="20598635">
            <a:off x="112714" y="107003"/>
            <a:ext cx="891362" cy="915705"/>
          </a:xfrm>
          <a:prstGeom prst="star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9" name="5-Point Star 8"/>
          <p:cNvSpPr/>
          <p:nvPr userDrawn="1"/>
        </p:nvSpPr>
        <p:spPr>
          <a:xfrm rot="873713">
            <a:off x="7947648" y="100200"/>
            <a:ext cx="1059206" cy="923212"/>
          </a:xfrm>
          <a:prstGeom prst="star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0" name="5-Point Star 9"/>
          <p:cNvSpPr/>
          <p:nvPr userDrawn="1"/>
        </p:nvSpPr>
        <p:spPr>
          <a:xfrm rot="918702">
            <a:off x="576279" y="577231"/>
            <a:ext cx="826208" cy="791147"/>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 name="5-Point Star 10"/>
          <p:cNvSpPr/>
          <p:nvPr userDrawn="1"/>
        </p:nvSpPr>
        <p:spPr>
          <a:xfrm rot="20350561">
            <a:off x="8012245" y="619977"/>
            <a:ext cx="930013" cy="842429"/>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1"/>
          <p:cNvSpPr>
            <a:spLocks noGrp="1"/>
          </p:cNvSpPr>
          <p:nvPr>
            <p:ph type="title"/>
          </p:nvPr>
        </p:nvSpPr>
        <p:spPr>
          <a:xfrm>
            <a:off x="685800" y="1600200"/>
            <a:ext cx="7772400" cy="1095902"/>
          </a:xfrm>
        </p:spPr>
        <p:txBody>
          <a:bodyPr anchor="t"/>
          <a:lstStyle>
            <a:lvl1pPr algn="l">
              <a:defRPr sz="4000" b="1" cap="all">
                <a:solidFill>
                  <a:schemeClr val="bg1"/>
                </a:solidFill>
                <a:latin typeface="Castellar" panose="020A0402060406010301" pitchFamily="18" charset="0"/>
              </a:defRPr>
            </a:lvl1pPr>
          </a:lstStyle>
          <a:p>
            <a:r>
              <a:rPr lang="en-US" smtClean="0"/>
              <a:t>Click to edit Master title style</a:t>
            </a:r>
            <a:endParaRPr lang="en-US"/>
          </a:p>
        </p:txBody>
      </p:sp>
    </p:spTree>
    <p:extLst>
      <p:ext uri="{BB962C8B-B14F-4D97-AF65-F5344CB8AC3E}">
        <p14:creationId xmlns:p14="http://schemas.microsoft.com/office/powerpoint/2010/main" val="42900967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Flowchart: Delay 9"/>
          <p:cNvSpPr/>
          <p:nvPr userDrawn="1"/>
        </p:nvSpPr>
        <p:spPr>
          <a:xfrm rot="5400000">
            <a:off x="3829050" y="-3409950"/>
            <a:ext cx="1485900" cy="88392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AEA1A"/>
              </a:solidFill>
            </a:endParaRPr>
          </a:p>
        </p:txBody>
      </p:sp>
      <p:sp>
        <p:nvSpPr>
          <p:cNvPr id="2" name="Title 1"/>
          <p:cNvSpPr>
            <a:spLocks noGrp="1"/>
          </p:cNvSpPr>
          <p:nvPr>
            <p:ph type="title"/>
          </p:nvPr>
        </p:nvSpPr>
        <p:spPr>
          <a:xfrm>
            <a:off x="457200" y="304800"/>
            <a:ext cx="8229600" cy="1143000"/>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752600"/>
            <a:ext cx="8229600" cy="4343400"/>
          </a:xfrm>
        </p:spPr>
        <p:txBody>
          <a:bodyPr/>
          <a:lstStyle>
            <a:lvl1pPr>
              <a:defRPr>
                <a:solidFill>
                  <a:schemeClr val="tx1">
                    <a:lumMod val="65000"/>
                    <a:lumOff val="35000"/>
                  </a:schemeClr>
                </a:solidFill>
                <a:latin typeface="Cambria" panose="02040503050406030204" pitchFamily="18" charset="0"/>
              </a:defRPr>
            </a:lvl1pPr>
            <a:lvl2pPr>
              <a:defRPr>
                <a:solidFill>
                  <a:schemeClr val="tx1">
                    <a:lumMod val="65000"/>
                    <a:lumOff val="35000"/>
                  </a:schemeClr>
                </a:solidFill>
                <a:latin typeface="Cambria" panose="02040503050406030204" pitchFamily="18" charset="0"/>
              </a:defRPr>
            </a:lvl2pPr>
            <a:lvl3pPr>
              <a:defRPr>
                <a:solidFill>
                  <a:schemeClr val="tx1">
                    <a:lumMod val="65000"/>
                    <a:lumOff val="35000"/>
                  </a:schemeClr>
                </a:solidFill>
                <a:latin typeface="Cambria" panose="02040503050406030204" pitchFamily="18" charset="0"/>
              </a:defRPr>
            </a:lvl3pPr>
            <a:lvl4pPr>
              <a:defRPr>
                <a:solidFill>
                  <a:schemeClr val="tx1">
                    <a:lumMod val="65000"/>
                    <a:lumOff val="35000"/>
                  </a:schemeClr>
                </a:solidFill>
                <a:latin typeface="Cambria" panose="02040503050406030204" pitchFamily="18" charset="0"/>
              </a:defRPr>
            </a:lvl4pPr>
            <a:lvl5pPr>
              <a:defRPr>
                <a:solidFill>
                  <a:schemeClr val="tx1">
                    <a:lumMod val="65000"/>
                    <a:lumOff val="35000"/>
                  </a:schemeClr>
                </a:solidFill>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228600" y="6248402"/>
            <a:ext cx="3886200" cy="365125"/>
          </a:xfrm>
        </p:spPr>
        <p:txBody>
          <a:bodyPr/>
          <a:lstStyle>
            <a:lvl1pPr algn="l">
              <a:defRPr/>
            </a:lvl1pPr>
          </a:lstStyle>
          <a:p>
            <a:r>
              <a:rPr lang="en-US" dirty="0" smtClean="0">
                <a:solidFill>
                  <a:prstClr val="black">
                    <a:tint val="75000"/>
                  </a:prstClr>
                </a:solidFill>
              </a:rPr>
              <a:t>The Florida Law Related Education Association, Inc. © 2015</a:t>
            </a:r>
            <a:endParaRPr lang="en-US" dirty="0">
              <a:solidFill>
                <a:prstClr val="black">
                  <a:tint val="75000"/>
                </a:prstClr>
              </a:solidFill>
            </a:endParaRPr>
          </a:p>
        </p:txBody>
      </p:sp>
      <p:sp>
        <p:nvSpPr>
          <p:cNvPr id="7" name="Frame 6"/>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black"/>
              </a:solidFill>
            </a:endParaRPr>
          </a:p>
        </p:txBody>
      </p:sp>
      <p:sp>
        <p:nvSpPr>
          <p:cNvPr id="8" name="Frame 7"/>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black"/>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19800"/>
            <a:ext cx="1663702" cy="486554"/>
          </a:xfrm>
          <a:prstGeom prst="rect">
            <a:avLst/>
          </a:prstGeom>
        </p:spPr>
      </p:pic>
    </p:spTree>
    <p:extLst>
      <p:ext uri="{BB962C8B-B14F-4D97-AF65-F5344CB8AC3E}">
        <p14:creationId xmlns:p14="http://schemas.microsoft.com/office/powerpoint/2010/main" val="258289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lowchart: Delay 6"/>
          <p:cNvSpPr/>
          <p:nvPr userDrawn="1"/>
        </p:nvSpPr>
        <p:spPr>
          <a:xfrm rot="16200000">
            <a:off x="3467100" y="1181099"/>
            <a:ext cx="3581399" cy="77724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1"/>
          <p:cNvSpPr>
            <a:spLocks noGrp="1"/>
          </p:cNvSpPr>
          <p:nvPr>
            <p:ph type="title"/>
          </p:nvPr>
        </p:nvSpPr>
        <p:spPr>
          <a:xfrm>
            <a:off x="2514598" y="4648202"/>
            <a:ext cx="6629400" cy="1362075"/>
          </a:xfrm>
        </p:spPr>
        <p:txBody>
          <a:bodyPr anchor="t">
            <a:noAutofit/>
          </a:bodyPr>
          <a:lstStyle>
            <a:lvl1pPr algn="l">
              <a:defRPr sz="4400" b="1" cap="all">
                <a:solidFill>
                  <a:schemeClr val="bg1"/>
                </a:solidFill>
              </a:defRPr>
            </a:lvl1pPr>
          </a:lstStyle>
          <a:p>
            <a:r>
              <a:rPr lang="en-US" smtClean="0"/>
              <a:t>Click to edit Master title style</a:t>
            </a:r>
            <a:endParaRPr lang="en-US" dirty="0"/>
          </a:p>
        </p:txBody>
      </p:sp>
      <p:sp>
        <p:nvSpPr>
          <p:cNvPr id="8" name="Footer Placeholder 4"/>
          <p:cNvSpPr txBox="1">
            <a:spLocks/>
          </p:cNvSpPr>
          <p:nvPr userDrawn="1"/>
        </p:nvSpPr>
        <p:spPr>
          <a:xfrm>
            <a:off x="5257798" y="2"/>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solidFill>
                  <a:prstClr val="black">
                    <a:tint val="75000"/>
                  </a:prstClr>
                </a:solidFill>
              </a:rPr>
              <a:t>The Florida Law Related Education Association, Inc. © 2015</a:t>
            </a:r>
            <a:endParaRPr lang="en-US" sz="1200" dirty="0">
              <a:solidFill>
                <a:prstClr val="black">
                  <a:tint val="75000"/>
                </a:prstClr>
              </a:solidFill>
            </a:endParaRPr>
          </a:p>
        </p:txBody>
      </p:sp>
      <p:sp>
        <p:nvSpPr>
          <p:cNvPr id="9" name="Flowchart: Delay 8"/>
          <p:cNvSpPr/>
          <p:nvPr userDrawn="1"/>
        </p:nvSpPr>
        <p:spPr>
          <a:xfrm rot="10800000">
            <a:off x="3200400" y="533400"/>
            <a:ext cx="5943600" cy="4038600"/>
          </a:xfrm>
          <a:prstGeom prst="flowChartDelay">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3" name="Text Placeholder 2"/>
          <p:cNvSpPr>
            <a:spLocks noGrp="1"/>
          </p:cNvSpPr>
          <p:nvPr>
            <p:ph type="body" idx="1"/>
          </p:nvPr>
        </p:nvSpPr>
        <p:spPr>
          <a:xfrm>
            <a:off x="4267200" y="1600202"/>
            <a:ext cx="4724398" cy="1500187"/>
          </a:xfrm>
        </p:spPr>
        <p:txBody>
          <a:bodyPr anchor="b">
            <a:normAutofit/>
          </a:bodyPr>
          <a:lstStyle>
            <a:lvl1pPr marL="0" indent="0">
              <a:buNone/>
              <a:defRPr sz="3200">
                <a:solidFill>
                  <a:srgbClr val="0A89E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00" y="0"/>
            <a:ext cx="1828800" cy="534838"/>
          </a:xfrm>
          <a:prstGeom prst="rect">
            <a:avLst/>
          </a:prstGeom>
        </p:spPr>
      </p:pic>
      <p:sp>
        <p:nvSpPr>
          <p:cNvPr id="12" name="Picture Placeholder 11"/>
          <p:cNvSpPr>
            <a:spLocks noGrp="1"/>
          </p:cNvSpPr>
          <p:nvPr>
            <p:ph type="pic" sz="quarter" idx="10"/>
          </p:nvPr>
        </p:nvSpPr>
        <p:spPr>
          <a:xfrm>
            <a:off x="381000" y="990600"/>
            <a:ext cx="2362200" cy="2286000"/>
          </a:xfrm>
        </p:spPr>
        <p:txBody>
          <a:bodyPr/>
          <a:lstStyle/>
          <a:p>
            <a:r>
              <a:rPr lang="en-US" smtClean="0"/>
              <a:t>Click icon to add picture</a:t>
            </a:r>
            <a:endParaRPr lang="en-US"/>
          </a:p>
        </p:txBody>
      </p:sp>
    </p:spTree>
    <p:extLst>
      <p:ext uri="{BB962C8B-B14F-4D97-AF65-F5344CB8AC3E}">
        <p14:creationId xmlns:p14="http://schemas.microsoft.com/office/powerpoint/2010/main" val="2059163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763000" cy="1143000"/>
          </a:xfrm>
          <a:solidFill>
            <a:srgbClr val="0A89E0"/>
          </a:solidFill>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txBox="1">
            <a:spLocks/>
          </p:cNvSpPr>
          <p:nvPr userDrawn="1"/>
        </p:nvSpPr>
        <p:spPr>
          <a:xfrm>
            <a:off x="228600" y="6248402"/>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solidFill>
                  <a:prstClr val="black">
                    <a:tint val="75000"/>
                  </a:prstClr>
                </a:solidFill>
              </a:rPr>
              <a:t>The Florida Law Related Education Association, Inc. © 2015</a:t>
            </a:r>
            <a:endParaRPr lang="en-US" sz="1200" dirty="0">
              <a:solidFill>
                <a:prstClr val="black">
                  <a:tint val="75000"/>
                </a:prstClr>
              </a:solidFill>
            </a:endParaRPr>
          </a:p>
        </p:txBody>
      </p:sp>
      <p:sp>
        <p:nvSpPr>
          <p:cNvPr id="9" name="Frame 8"/>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black"/>
              </a:solidFill>
            </a:endParaRPr>
          </a:p>
        </p:txBody>
      </p:sp>
      <p:sp>
        <p:nvSpPr>
          <p:cNvPr id="10" name="Frame 9"/>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black"/>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1564021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a:solidFill>
            <a:srgbClr val="0A89E0"/>
          </a:solidFill>
        </p:spPr>
        <p:txBody>
          <a:bodyPr/>
          <a:lstStyle>
            <a:lvl1pPr>
              <a:defRPr>
                <a:solidFill>
                  <a:srgbClr val="FAEA1A"/>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solidFill>
            <a:srgbClr val="FAEA1A"/>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a:solidFill>
            <a:srgbClr val="FAEA1A"/>
          </a:solidFill>
        </p:spPr>
        <p:txBody>
          <a:bodyPr anchor="b"/>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txBox="1">
            <a:spLocks/>
          </p:cNvSpPr>
          <p:nvPr userDrawn="1"/>
        </p:nvSpPr>
        <p:spPr>
          <a:xfrm>
            <a:off x="304800" y="6248402"/>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solidFill>
                  <a:prstClr val="black">
                    <a:tint val="75000"/>
                  </a:prstClr>
                </a:solidFill>
              </a:rPr>
              <a:t>The Florida Law Related Education Association, Inc. © 2015</a:t>
            </a:r>
            <a:endParaRPr lang="en-US" sz="1200" dirty="0">
              <a:solidFill>
                <a:prstClr val="black">
                  <a:tint val="75000"/>
                </a:prstClr>
              </a:solidFill>
            </a:endParaRPr>
          </a:p>
        </p:txBody>
      </p:sp>
      <p:sp>
        <p:nvSpPr>
          <p:cNvPr id="11" name="Frame 10"/>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black"/>
              </a:solidFill>
            </a:endParaRPr>
          </a:p>
        </p:txBody>
      </p:sp>
      <p:sp>
        <p:nvSpPr>
          <p:cNvPr id="12" name="Frame 11"/>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black"/>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89511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lowchart: Delay 5"/>
          <p:cNvSpPr/>
          <p:nvPr userDrawn="1"/>
        </p:nvSpPr>
        <p:spPr>
          <a:xfrm rot="5400000">
            <a:off x="3829050" y="-3663950"/>
            <a:ext cx="1485900" cy="88392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AEA1A"/>
              </a:solidFill>
            </a:endParaRPr>
          </a:p>
        </p:txBody>
      </p:sp>
      <p:sp>
        <p:nvSpPr>
          <p:cNvPr id="7" name="Title 1"/>
          <p:cNvSpPr>
            <a:spLocks noGrp="1"/>
          </p:cNvSpPr>
          <p:nvPr>
            <p:ph type="title"/>
          </p:nvPr>
        </p:nvSpPr>
        <p:spPr>
          <a:xfrm>
            <a:off x="457200" y="50800"/>
            <a:ext cx="8229600" cy="1143000"/>
          </a:xfrm>
        </p:spPr>
        <p:txBody>
          <a:bodyPr/>
          <a:lstStyle>
            <a:lvl1pPr>
              <a:defRPr>
                <a:solidFill>
                  <a:schemeClr val="bg1"/>
                </a:solidFill>
              </a:defRPr>
            </a:lvl1pPr>
          </a:lstStyle>
          <a:p>
            <a:r>
              <a:rPr lang="en-US" smtClean="0"/>
              <a:t>Click to edit Master title style</a:t>
            </a:r>
            <a:endParaRPr lang="en-US" dirty="0"/>
          </a:p>
        </p:txBody>
      </p:sp>
      <p:sp>
        <p:nvSpPr>
          <p:cNvPr id="8" name="Footer Placeholder 4"/>
          <p:cNvSpPr txBox="1">
            <a:spLocks/>
          </p:cNvSpPr>
          <p:nvPr userDrawn="1"/>
        </p:nvSpPr>
        <p:spPr>
          <a:xfrm>
            <a:off x="0" y="6480177"/>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solidFill>
                  <a:prstClr val="black">
                    <a:tint val="75000"/>
                  </a:prstClr>
                </a:solidFill>
              </a:rPr>
              <a:t>The Florida Law Related Education Association, Inc. © 2015</a:t>
            </a:r>
            <a:endParaRPr lang="en-US" sz="1200" dirty="0">
              <a:solidFill>
                <a:prstClr val="black">
                  <a:tint val="75000"/>
                </a:prstClr>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0299" y="6288477"/>
            <a:ext cx="1663702" cy="486554"/>
          </a:xfrm>
          <a:prstGeom prst="rect">
            <a:avLst/>
          </a:prstGeom>
        </p:spPr>
      </p:pic>
    </p:spTree>
    <p:extLst>
      <p:ext uri="{BB962C8B-B14F-4D97-AF65-F5344CB8AC3E}">
        <p14:creationId xmlns:p14="http://schemas.microsoft.com/office/powerpoint/2010/main" val="708810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ame 4"/>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black"/>
              </a:solidFill>
            </a:endParaRPr>
          </a:p>
        </p:txBody>
      </p:sp>
      <p:sp>
        <p:nvSpPr>
          <p:cNvPr id="6" name="Frame 5"/>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black"/>
              </a:solidFill>
            </a:endParaRPr>
          </a:p>
        </p:txBody>
      </p:sp>
      <p:sp>
        <p:nvSpPr>
          <p:cNvPr id="7" name="Footer Placeholder 4"/>
          <p:cNvSpPr txBox="1">
            <a:spLocks/>
          </p:cNvSpPr>
          <p:nvPr userDrawn="1"/>
        </p:nvSpPr>
        <p:spPr>
          <a:xfrm>
            <a:off x="304800" y="6248402"/>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solidFill>
                  <a:prstClr val="black">
                    <a:tint val="75000"/>
                  </a:prstClr>
                </a:solidFill>
              </a:rPr>
              <a:t>The Florida Law Related Education Association, Inc. © 2015</a:t>
            </a:r>
            <a:endParaRPr lang="en-US" sz="1200" dirty="0">
              <a:solidFill>
                <a:prstClr val="black">
                  <a:tint val="75000"/>
                </a:prstClr>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1387130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BC901D-5F18-47E6-B645-116C1E5E23C6}" type="datetimeFigureOut">
              <a:rPr lang="en-US" smtClean="0">
                <a:solidFill>
                  <a:prstClr val="black">
                    <a:tint val="75000"/>
                  </a:prstClr>
                </a:solidFill>
              </a:rPr>
              <a:pPr/>
              <a:t>2/23/2021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80E3C17-CF85-4057-A4A9-00433285706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7049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BC901D-5F18-47E6-B645-116C1E5E23C6}" type="datetimeFigureOut">
              <a:rPr lang="en-US" smtClean="0">
                <a:solidFill>
                  <a:prstClr val="black">
                    <a:tint val="75000"/>
                  </a:prstClr>
                </a:solidFill>
              </a:rPr>
              <a:pPr/>
              <a:t>2/23/2021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80E3C17-CF85-4057-A4A9-00433285706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7527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C901D-5F18-47E6-B645-116C1E5E23C6}" type="datetimeFigureOut">
              <a:rPr lang="en-US" smtClean="0">
                <a:solidFill>
                  <a:prstClr val="black">
                    <a:tint val="75000"/>
                  </a:prstClr>
                </a:solidFill>
              </a:rPr>
              <a:pPr/>
              <a:t>2/23/2021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E3C17-CF85-4057-A4A9-00433285706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814352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rgbClr val="0A89E0"/>
          </a:solidFill>
          <a:latin typeface="Bernard MT Condensed" panose="02050806060905020404"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75000"/>
              <a:lumOff val="25000"/>
            </a:schemeClr>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75000"/>
              <a:lumOff val="25000"/>
            </a:schemeClr>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Xb3IlLbj8m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 Id="rId9" Type="http://schemas.openxmlformats.org/officeDocument/2006/relationships/image" Target="../media/image14.emf"/></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SS.7.C.3.4 Identify the relationship and division of power between the federal government and state government. </a:t>
            </a:r>
            <a:endParaRPr lang="en-US" dirty="0"/>
          </a:p>
        </p:txBody>
      </p:sp>
      <p:sp>
        <p:nvSpPr>
          <p:cNvPr id="3" name="Title 2"/>
          <p:cNvSpPr>
            <a:spLocks noGrp="1"/>
          </p:cNvSpPr>
          <p:nvPr>
            <p:ph type="ctrTitle"/>
          </p:nvPr>
        </p:nvSpPr>
        <p:spPr>
          <a:xfrm>
            <a:off x="1267691" y="467591"/>
            <a:ext cx="3257550" cy="1219200"/>
          </a:xfrm>
        </p:spPr>
        <p:txBody>
          <a:bodyPr>
            <a:normAutofit/>
          </a:bodyPr>
          <a:lstStyle/>
          <a:p>
            <a:r>
              <a:rPr lang="en-US" dirty="0" smtClean="0"/>
              <a:t>Divided Up </a:t>
            </a:r>
            <a:endParaRPr lang="en-US" dirty="0"/>
          </a:p>
        </p:txBody>
      </p:sp>
      <p:sp>
        <p:nvSpPr>
          <p:cNvPr id="4" name="Text Placeholder 3"/>
          <p:cNvSpPr>
            <a:spLocks noGrp="1"/>
          </p:cNvSpPr>
          <p:nvPr>
            <p:ph type="body" sz="quarter" idx="10"/>
          </p:nvPr>
        </p:nvSpPr>
        <p:spPr/>
        <p:txBody>
          <a:bodyPr/>
          <a:lstStyle/>
          <a:p>
            <a:r>
              <a:rPr lang="en-US" dirty="0" smtClean="0"/>
              <a:t>The relationship between federal and state governments </a:t>
            </a:r>
            <a:endParaRPr lang="en-US" dirty="0"/>
          </a:p>
        </p:txBody>
      </p:sp>
      <p:pic>
        <p:nvPicPr>
          <p:cNvPr id="5" name="Picture 4"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3500" y="3597139"/>
            <a:ext cx="3709555" cy="1801892"/>
          </a:xfrm>
          <a:prstGeom prst="rect">
            <a:avLst/>
          </a:prstGeom>
        </p:spPr>
      </p:pic>
    </p:spTree>
    <p:extLst>
      <p:ext uri="{BB962C8B-B14F-4D97-AF65-F5344CB8AC3E}">
        <p14:creationId xmlns:p14="http://schemas.microsoft.com/office/powerpoint/2010/main" val="3824926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 y="1773350"/>
            <a:ext cx="4495800" cy="1569660"/>
          </a:xfrm>
          <a:prstGeom prst="rect">
            <a:avLst/>
          </a:prstGeom>
          <a:noFill/>
        </p:spPr>
        <p:txBody>
          <a:bodyPr wrap="square" rtlCol="0">
            <a:spAutoFit/>
          </a:bodyPr>
          <a:lstStyle/>
          <a:p>
            <a:pPr algn="ctr"/>
            <a:r>
              <a:rPr lang="en-US" sz="3200" dirty="0" smtClean="0">
                <a:solidFill>
                  <a:srgbClr val="0A89E0"/>
                </a:solidFill>
                <a:latin typeface="Cooper Black" panose="0208090404030B020404" pitchFamily="18" charset="0"/>
              </a:rPr>
              <a:t>Approval of presidential appointments </a:t>
            </a:r>
            <a:endParaRPr lang="en-US" sz="3200" dirty="0">
              <a:solidFill>
                <a:srgbClr val="0A89E0"/>
              </a:solidFill>
              <a:latin typeface="Cooper Black" panose="0208090404030B020404" pitchFamily="18" charset="0"/>
            </a:endParaRPr>
          </a:p>
        </p:txBody>
      </p:sp>
      <p:sp>
        <p:nvSpPr>
          <p:cNvPr id="3" name="TextBox 2"/>
          <p:cNvSpPr txBox="1"/>
          <p:nvPr/>
        </p:nvSpPr>
        <p:spPr>
          <a:xfrm>
            <a:off x="4457700" y="3180219"/>
            <a:ext cx="4495800" cy="1077218"/>
          </a:xfrm>
          <a:prstGeom prst="rect">
            <a:avLst/>
          </a:prstGeom>
          <a:noFill/>
        </p:spPr>
        <p:txBody>
          <a:bodyPr wrap="square" rtlCol="0">
            <a:spAutoFit/>
          </a:bodyPr>
          <a:lstStyle/>
          <a:p>
            <a:pPr algn="ctr"/>
            <a:r>
              <a:rPr lang="en-US" sz="3200" dirty="0" smtClean="0">
                <a:solidFill>
                  <a:srgbClr val="0A89E0"/>
                </a:solidFill>
                <a:latin typeface="Cooper Black" panose="0208090404030B020404" pitchFamily="18" charset="0"/>
              </a:rPr>
              <a:t>Armed forces </a:t>
            </a:r>
          </a:p>
          <a:p>
            <a:pPr algn="ctr"/>
            <a:r>
              <a:rPr lang="en-US" sz="3200" dirty="0" smtClean="0">
                <a:solidFill>
                  <a:srgbClr val="0A89E0"/>
                </a:solidFill>
                <a:latin typeface="Cooper Black" panose="0208090404030B020404" pitchFamily="18" charset="0"/>
              </a:rPr>
              <a:t>(Army and Navy)</a:t>
            </a:r>
            <a:endParaRPr lang="en-US" sz="3200" dirty="0">
              <a:solidFill>
                <a:srgbClr val="0A89E0"/>
              </a:solidFill>
              <a:latin typeface="Cooper Black" panose="0208090404030B020404" pitchFamily="18" charset="0"/>
            </a:endParaRPr>
          </a:p>
        </p:txBody>
      </p:sp>
      <p:sp>
        <p:nvSpPr>
          <p:cNvPr id="4" name="TextBox 3"/>
          <p:cNvSpPr txBox="1"/>
          <p:nvPr/>
        </p:nvSpPr>
        <p:spPr>
          <a:xfrm>
            <a:off x="152400" y="4820216"/>
            <a:ext cx="4495800" cy="1077218"/>
          </a:xfrm>
          <a:prstGeom prst="rect">
            <a:avLst/>
          </a:prstGeom>
          <a:noFill/>
        </p:spPr>
        <p:txBody>
          <a:bodyPr wrap="square" rtlCol="0">
            <a:spAutoFit/>
          </a:bodyPr>
          <a:lstStyle/>
          <a:p>
            <a:pPr algn="ctr"/>
            <a:r>
              <a:rPr lang="en-US" sz="3200" dirty="0" smtClean="0">
                <a:solidFill>
                  <a:srgbClr val="0A89E0"/>
                </a:solidFill>
                <a:latin typeface="Cooper Black" panose="0208090404030B020404" pitchFamily="18" charset="0"/>
              </a:rPr>
              <a:t>Coin and print money </a:t>
            </a:r>
            <a:endParaRPr lang="en-US" sz="3200" dirty="0">
              <a:solidFill>
                <a:srgbClr val="0A89E0"/>
              </a:solidFill>
              <a:latin typeface="Cooper Black" panose="0208090404030B020404" pitchFamily="18" charset="0"/>
            </a:endParaRPr>
          </a:p>
        </p:txBody>
      </p:sp>
      <p:sp>
        <p:nvSpPr>
          <p:cNvPr id="5" name="TextBox 4"/>
          <p:cNvSpPr txBox="1"/>
          <p:nvPr/>
        </p:nvSpPr>
        <p:spPr>
          <a:xfrm>
            <a:off x="4457700" y="4437938"/>
            <a:ext cx="4495800" cy="584775"/>
          </a:xfrm>
          <a:prstGeom prst="rect">
            <a:avLst/>
          </a:prstGeom>
          <a:noFill/>
        </p:spPr>
        <p:txBody>
          <a:bodyPr wrap="square" rtlCol="0">
            <a:spAutoFit/>
          </a:bodyPr>
          <a:lstStyle/>
          <a:p>
            <a:pPr algn="ctr"/>
            <a:r>
              <a:rPr lang="en-US" sz="3200" dirty="0" smtClean="0">
                <a:solidFill>
                  <a:srgbClr val="FAEA1A"/>
                </a:solidFill>
                <a:latin typeface="Cooper Black" panose="0208090404030B020404" pitchFamily="18" charset="0"/>
              </a:rPr>
              <a:t>Declare war</a:t>
            </a:r>
            <a:endParaRPr lang="en-US" sz="3200" dirty="0">
              <a:solidFill>
                <a:srgbClr val="FAEA1A"/>
              </a:solidFill>
              <a:latin typeface="Cooper Black" panose="0208090404030B020404" pitchFamily="18" charset="0"/>
            </a:endParaRPr>
          </a:p>
        </p:txBody>
      </p:sp>
      <p:sp>
        <p:nvSpPr>
          <p:cNvPr id="6" name="TextBox 5"/>
          <p:cNvSpPr txBox="1"/>
          <p:nvPr/>
        </p:nvSpPr>
        <p:spPr>
          <a:xfrm>
            <a:off x="152400" y="5836807"/>
            <a:ext cx="4495800" cy="584775"/>
          </a:xfrm>
          <a:prstGeom prst="rect">
            <a:avLst/>
          </a:prstGeom>
          <a:noFill/>
        </p:spPr>
        <p:txBody>
          <a:bodyPr wrap="square" rtlCol="0">
            <a:spAutoFit/>
          </a:bodyPr>
          <a:lstStyle/>
          <a:p>
            <a:pPr algn="ctr"/>
            <a:r>
              <a:rPr lang="en-US" sz="3200" dirty="0" smtClean="0">
                <a:solidFill>
                  <a:srgbClr val="FAEA1A"/>
                </a:solidFill>
                <a:latin typeface="Cooper Black" panose="0208090404030B020404" pitchFamily="18" charset="0"/>
              </a:rPr>
              <a:t>Foreign relations </a:t>
            </a:r>
            <a:endParaRPr lang="en-US" sz="3200" dirty="0">
              <a:solidFill>
                <a:srgbClr val="FAEA1A"/>
              </a:solidFill>
              <a:latin typeface="Cooper Black" panose="0208090404030B020404" pitchFamily="18" charset="0"/>
            </a:endParaRPr>
          </a:p>
        </p:txBody>
      </p:sp>
      <p:sp>
        <p:nvSpPr>
          <p:cNvPr id="7" name="TextBox 6"/>
          <p:cNvSpPr txBox="1"/>
          <p:nvPr/>
        </p:nvSpPr>
        <p:spPr>
          <a:xfrm>
            <a:off x="266700" y="3529446"/>
            <a:ext cx="4267200" cy="1077218"/>
          </a:xfrm>
          <a:prstGeom prst="rect">
            <a:avLst/>
          </a:prstGeom>
          <a:noFill/>
        </p:spPr>
        <p:txBody>
          <a:bodyPr wrap="square" rtlCol="0">
            <a:spAutoFit/>
          </a:bodyPr>
          <a:lstStyle/>
          <a:p>
            <a:pPr algn="ctr"/>
            <a:r>
              <a:rPr lang="en-US" sz="3200" dirty="0" smtClean="0">
                <a:solidFill>
                  <a:srgbClr val="FAEA1A"/>
                </a:solidFill>
                <a:latin typeface="Cooper Black" panose="0208090404030B020404" pitchFamily="18" charset="0"/>
              </a:rPr>
              <a:t>Sole power to try all impeachments </a:t>
            </a:r>
            <a:endParaRPr lang="en-US" sz="3200" dirty="0">
              <a:solidFill>
                <a:srgbClr val="FAEA1A"/>
              </a:solidFill>
              <a:latin typeface="Cooper Black" panose="0208090404030B020404" pitchFamily="18" charset="0"/>
            </a:endParaRPr>
          </a:p>
        </p:txBody>
      </p:sp>
      <p:sp>
        <p:nvSpPr>
          <p:cNvPr id="8" name="TextBox 7"/>
          <p:cNvSpPr txBox="1"/>
          <p:nvPr/>
        </p:nvSpPr>
        <p:spPr>
          <a:xfrm>
            <a:off x="4267200" y="2095863"/>
            <a:ext cx="4495800" cy="1077218"/>
          </a:xfrm>
          <a:prstGeom prst="rect">
            <a:avLst/>
          </a:prstGeom>
          <a:noFill/>
        </p:spPr>
        <p:txBody>
          <a:bodyPr wrap="square" rtlCol="0">
            <a:spAutoFit/>
          </a:bodyPr>
          <a:lstStyle/>
          <a:p>
            <a:pPr algn="ctr"/>
            <a:r>
              <a:rPr lang="en-US" sz="3200" dirty="0" smtClean="0">
                <a:solidFill>
                  <a:srgbClr val="FAEA1A"/>
                </a:solidFill>
                <a:latin typeface="Cooper Black" panose="0208090404030B020404" pitchFamily="18" charset="0"/>
              </a:rPr>
              <a:t>Naturalization and immigration laws </a:t>
            </a:r>
            <a:endParaRPr lang="en-US" sz="3200" dirty="0">
              <a:solidFill>
                <a:srgbClr val="FAEA1A"/>
              </a:solidFill>
              <a:latin typeface="Cooper Black" panose="0208090404030B020404" pitchFamily="18" charset="0"/>
            </a:endParaRPr>
          </a:p>
        </p:txBody>
      </p:sp>
      <p:sp>
        <p:nvSpPr>
          <p:cNvPr id="9" name="TextBox 8"/>
          <p:cNvSpPr txBox="1"/>
          <p:nvPr/>
        </p:nvSpPr>
        <p:spPr>
          <a:xfrm>
            <a:off x="4495800" y="5358825"/>
            <a:ext cx="4495800" cy="584775"/>
          </a:xfrm>
          <a:prstGeom prst="rect">
            <a:avLst/>
          </a:prstGeom>
          <a:noFill/>
        </p:spPr>
        <p:txBody>
          <a:bodyPr wrap="square" rtlCol="0">
            <a:spAutoFit/>
          </a:bodyPr>
          <a:lstStyle/>
          <a:p>
            <a:pPr algn="ctr"/>
            <a:r>
              <a:rPr lang="en-US" sz="3200" dirty="0" smtClean="0">
                <a:solidFill>
                  <a:srgbClr val="0A89E0"/>
                </a:solidFill>
                <a:latin typeface="Cooper Black" panose="0208090404030B020404" pitchFamily="18" charset="0"/>
              </a:rPr>
              <a:t>Regulation of trade </a:t>
            </a:r>
            <a:endParaRPr lang="en-US" sz="3200" dirty="0">
              <a:solidFill>
                <a:srgbClr val="0A89E0"/>
              </a:solidFill>
              <a:latin typeface="Cooper Black" panose="0208090404030B020404" pitchFamily="18" charset="0"/>
            </a:endParaRPr>
          </a:p>
        </p:txBody>
      </p:sp>
      <p:sp>
        <p:nvSpPr>
          <p:cNvPr id="10" name="Title 9"/>
          <p:cNvSpPr>
            <a:spLocks noGrp="1"/>
          </p:cNvSpPr>
          <p:nvPr>
            <p:ph type="title"/>
          </p:nvPr>
        </p:nvSpPr>
        <p:spPr>
          <a:xfrm>
            <a:off x="419100" y="387756"/>
            <a:ext cx="8229600" cy="1143000"/>
          </a:xfrm>
        </p:spPr>
        <p:txBody>
          <a:bodyPr>
            <a:noAutofit/>
          </a:bodyPr>
          <a:lstStyle/>
          <a:p>
            <a:r>
              <a:rPr lang="en-US" sz="3600" dirty="0" smtClean="0"/>
              <a:t>Examples of Delegated/Expressed/Enumerated Powers</a:t>
            </a:r>
            <a:endParaRPr lang="en-US" sz="3600" dirty="0"/>
          </a:p>
        </p:txBody>
      </p:sp>
    </p:spTree>
    <p:extLst>
      <p:ext uri="{BB962C8B-B14F-4D97-AF65-F5344CB8AC3E}">
        <p14:creationId xmlns:p14="http://schemas.microsoft.com/office/powerpoint/2010/main" val="2735239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Reserved Powers</a:t>
            </a:r>
            <a:endParaRPr lang="en-US" sz="5400" dirty="0"/>
          </a:p>
        </p:txBody>
      </p:sp>
      <p:sp>
        <p:nvSpPr>
          <p:cNvPr id="3" name="Content Placeholder 2"/>
          <p:cNvSpPr>
            <a:spLocks noGrp="1"/>
          </p:cNvSpPr>
          <p:nvPr>
            <p:ph idx="1"/>
          </p:nvPr>
        </p:nvSpPr>
        <p:spPr>
          <a:xfrm>
            <a:off x="3138055" y="1749684"/>
            <a:ext cx="5705156" cy="4343400"/>
          </a:xfrm>
        </p:spPr>
        <p:txBody>
          <a:bodyPr>
            <a:normAutofit/>
          </a:bodyPr>
          <a:lstStyle/>
          <a:p>
            <a:pPr marL="0" indent="0" algn="ctr">
              <a:buNone/>
            </a:pPr>
            <a:r>
              <a:rPr lang="en-US" sz="2800" b="1" dirty="0"/>
              <a:t>Amendment </a:t>
            </a:r>
            <a:r>
              <a:rPr lang="en-US" sz="2800" b="1" dirty="0" smtClean="0"/>
              <a:t>X (10)</a:t>
            </a:r>
            <a:endParaRPr lang="en-US" sz="2800" b="1" dirty="0"/>
          </a:p>
          <a:p>
            <a:pPr marL="0" indent="0">
              <a:buNone/>
            </a:pPr>
            <a:r>
              <a:rPr lang="en-US" sz="2800" dirty="0"/>
              <a:t>The powers not delegated to the United States by the Constitution, nor prohibited by it to the States, are </a:t>
            </a:r>
            <a:r>
              <a:rPr lang="en-US" sz="2800" b="1" dirty="0"/>
              <a:t>reserved to the States respectively, or to the people</a:t>
            </a:r>
            <a:r>
              <a:rPr lang="en-US" sz="2800" dirty="0"/>
              <a:t>.</a:t>
            </a:r>
          </a:p>
          <a:p>
            <a:pPr marL="0" indent="0">
              <a:buNone/>
            </a:pPr>
            <a:endParaRPr lang="en-US" sz="2800" dirty="0"/>
          </a:p>
        </p:txBody>
      </p:sp>
      <p:grpSp>
        <p:nvGrpSpPr>
          <p:cNvPr id="4" name="Group 3"/>
          <p:cNvGrpSpPr/>
          <p:nvPr/>
        </p:nvGrpSpPr>
        <p:grpSpPr>
          <a:xfrm>
            <a:off x="277820" y="1673938"/>
            <a:ext cx="2854661" cy="2644585"/>
            <a:chOff x="283394" y="2501743"/>
            <a:chExt cx="2854661" cy="2644585"/>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926" y="2501743"/>
              <a:ext cx="2327459" cy="2630907"/>
            </a:xfrm>
            <a:prstGeom prst="rect">
              <a:avLst/>
            </a:prstGeom>
          </p:spPr>
        </p:pic>
        <p:sp>
          <p:nvSpPr>
            <p:cNvPr id="7" name="TextBox 6"/>
            <p:cNvSpPr txBox="1"/>
            <p:nvPr/>
          </p:nvSpPr>
          <p:spPr>
            <a:xfrm>
              <a:off x="283394" y="4379499"/>
              <a:ext cx="1163729" cy="461665"/>
            </a:xfrm>
            <a:prstGeom prst="rect">
              <a:avLst/>
            </a:prstGeom>
            <a:noFill/>
          </p:spPr>
          <p:txBody>
            <a:bodyPr wrap="square" rtlCol="0">
              <a:spAutoFit/>
            </a:bodyPr>
            <a:lstStyle/>
            <a:p>
              <a:pPr algn="ctr"/>
              <a:r>
                <a:rPr lang="en-US" sz="2400" b="1" dirty="0" smtClean="0">
                  <a:latin typeface="Lucida Calligraphy" panose="03010101010101010101" pitchFamily="66" charset="0"/>
                </a:rPr>
                <a:t>States </a:t>
              </a:r>
              <a:endParaRPr lang="en-US" sz="2400" b="1" dirty="0">
                <a:latin typeface="Lucida Calligraphy" panose="03010101010101010101" pitchFamily="66" charset="0"/>
              </a:endParaRPr>
            </a:p>
          </p:txBody>
        </p:sp>
        <p:sp>
          <p:nvSpPr>
            <p:cNvPr id="8" name="TextBox 7"/>
            <p:cNvSpPr txBox="1"/>
            <p:nvPr/>
          </p:nvSpPr>
          <p:spPr>
            <a:xfrm>
              <a:off x="1705151" y="4315331"/>
              <a:ext cx="1432904" cy="830997"/>
            </a:xfrm>
            <a:prstGeom prst="rect">
              <a:avLst/>
            </a:prstGeom>
            <a:noFill/>
          </p:spPr>
          <p:txBody>
            <a:bodyPr wrap="square" rtlCol="0">
              <a:spAutoFit/>
            </a:bodyPr>
            <a:lstStyle/>
            <a:p>
              <a:pPr algn="ctr"/>
              <a:r>
                <a:rPr lang="en-US" sz="2400" b="1" dirty="0" smtClean="0">
                  <a:latin typeface="Lucida Calligraphy" panose="03010101010101010101" pitchFamily="66" charset="0"/>
                </a:rPr>
                <a:t>The People </a:t>
              </a:r>
              <a:endParaRPr lang="en-US" sz="2400" b="1" dirty="0">
                <a:latin typeface="Lucida Calligraphy" panose="03010101010101010101" pitchFamily="66" charset="0"/>
              </a:endParaRPr>
            </a:p>
          </p:txBody>
        </p:sp>
      </p:grpSp>
      <p:sp>
        <p:nvSpPr>
          <p:cNvPr id="6" name="TextBox 5"/>
          <p:cNvSpPr txBox="1"/>
          <p:nvPr/>
        </p:nvSpPr>
        <p:spPr>
          <a:xfrm>
            <a:off x="536031" y="4776956"/>
            <a:ext cx="7977352" cy="1384995"/>
          </a:xfrm>
          <a:prstGeom prst="rect">
            <a:avLst/>
          </a:prstGeom>
          <a:noFill/>
        </p:spPr>
        <p:txBody>
          <a:bodyPr wrap="square" rtlCol="0">
            <a:spAutoFit/>
          </a:bodyPr>
          <a:lstStyle/>
          <a:p>
            <a:pPr algn="ctr"/>
            <a:r>
              <a:rPr lang="en-US" sz="2800" b="1" dirty="0" smtClean="0">
                <a:solidFill>
                  <a:srgbClr val="0A89E0"/>
                </a:solidFill>
                <a:latin typeface="Cambria" panose="02040503050406030204" pitchFamily="18" charset="0"/>
              </a:rPr>
              <a:t>So if the power is not given to the Federal government, nor denied to the states, the power belongs to the State or people. </a:t>
            </a:r>
            <a:endParaRPr lang="en-US" sz="2800" b="1" dirty="0">
              <a:solidFill>
                <a:srgbClr val="0A89E0"/>
              </a:solidFill>
              <a:latin typeface="Cambria" panose="02040503050406030204" pitchFamily="18" charset="0"/>
            </a:endParaRPr>
          </a:p>
        </p:txBody>
      </p:sp>
    </p:spTree>
    <p:extLst>
      <p:ext uri="{BB962C8B-B14F-4D97-AF65-F5344CB8AC3E}">
        <p14:creationId xmlns:p14="http://schemas.microsoft.com/office/powerpoint/2010/main" val="143040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Some Powers and Responsibilities of State Government </a:t>
            </a:r>
            <a:endParaRPr lang="en-US" sz="3600" dirty="0"/>
          </a:p>
        </p:txBody>
      </p:sp>
      <p:sp>
        <p:nvSpPr>
          <p:cNvPr id="3" name="Content Placeholder 2"/>
          <p:cNvSpPr>
            <a:spLocks noGrp="1"/>
          </p:cNvSpPr>
          <p:nvPr>
            <p:ph idx="1"/>
          </p:nvPr>
        </p:nvSpPr>
        <p:spPr>
          <a:xfrm>
            <a:off x="381000" y="1835727"/>
            <a:ext cx="8229600" cy="4343400"/>
          </a:xfrm>
        </p:spPr>
        <p:txBody>
          <a:bodyPr>
            <a:normAutofit lnSpcReduction="10000"/>
          </a:bodyPr>
          <a:lstStyle/>
          <a:p>
            <a:r>
              <a:rPr lang="en-US" dirty="0" smtClean="0"/>
              <a:t>Education</a:t>
            </a:r>
          </a:p>
          <a:p>
            <a:r>
              <a:rPr lang="en-US" dirty="0" smtClean="0"/>
              <a:t>Establishing state courts  </a:t>
            </a:r>
          </a:p>
          <a:p>
            <a:r>
              <a:rPr lang="en-US" dirty="0" smtClean="0"/>
              <a:t>Implementing welfare </a:t>
            </a:r>
          </a:p>
          <a:p>
            <a:r>
              <a:rPr lang="en-US" dirty="0" smtClean="0"/>
              <a:t>Setting up local governments</a:t>
            </a:r>
          </a:p>
          <a:p>
            <a:r>
              <a:rPr lang="en-US" dirty="0" smtClean="0"/>
              <a:t>Conducting elections  </a:t>
            </a:r>
          </a:p>
          <a:p>
            <a:r>
              <a:rPr lang="en-US" dirty="0" smtClean="0"/>
              <a:t>Maintaining state highways </a:t>
            </a:r>
          </a:p>
          <a:p>
            <a:r>
              <a:rPr lang="en-US" dirty="0" smtClean="0"/>
              <a:t>Issuing marriage licenses </a:t>
            </a:r>
          </a:p>
          <a:p>
            <a:r>
              <a:rPr lang="en-US" dirty="0" smtClean="0"/>
              <a:t>Issuing drivers licenses </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07976" y="1974272"/>
            <a:ext cx="1938230" cy="1452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1166" y="4608802"/>
            <a:ext cx="1586946" cy="1270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6" descr="C:\Documents and Settings\flrea\Local Settings\Temporary Internet Files\Content.IE5\7XZTRG1O\MC90003677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5241" y="3002974"/>
            <a:ext cx="1691850" cy="173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886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Concurrent Powers </a:t>
            </a:r>
            <a:endParaRPr lang="en-US" sz="5400" dirty="0"/>
          </a:p>
        </p:txBody>
      </p:sp>
      <p:sp>
        <p:nvSpPr>
          <p:cNvPr id="4" name="Content Placeholder 3"/>
          <p:cNvSpPr>
            <a:spLocks noGrp="1"/>
          </p:cNvSpPr>
          <p:nvPr>
            <p:ph idx="1"/>
          </p:nvPr>
        </p:nvSpPr>
        <p:spPr>
          <a:xfrm>
            <a:off x="372979" y="1676400"/>
            <a:ext cx="8313821" cy="3810000"/>
          </a:xfrm>
        </p:spPr>
        <p:txBody>
          <a:bodyPr/>
          <a:lstStyle/>
          <a:p>
            <a:r>
              <a:rPr lang="en-US" dirty="0" smtClean="0"/>
              <a:t>Powers that are shared by the Federal and State governments </a:t>
            </a:r>
            <a:endParaRPr lang="en-US" dirty="0"/>
          </a:p>
        </p:txBody>
      </p:sp>
      <p:grpSp>
        <p:nvGrpSpPr>
          <p:cNvPr id="11" name="Group 10"/>
          <p:cNvGrpSpPr/>
          <p:nvPr/>
        </p:nvGrpSpPr>
        <p:grpSpPr>
          <a:xfrm>
            <a:off x="1200150" y="2795288"/>
            <a:ext cx="4572000" cy="4138414"/>
            <a:chOff x="1295400" y="2440186"/>
            <a:chExt cx="6096000" cy="4138414"/>
          </a:xfrm>
        </p:grpSpPr>
        <p:graphicFrame>
          <p:nvGraphicFramePr>
            <p:cNvPr id="8" name="Diagram 7"/>
            <p:cNvGraphicFramePr/>
            <p:nvPr>
              <p:extLst>
                <p:ext uri="{D42A27DB-BD31-4B8C-83A1-F6EECF244321}">
                  <p14:modId xmlns:p14="http://schemas.microsoft.com/office/powerpoint/2010/main" val="3558476115"/>
                </p:ext>
              </p:extLst>
            </p:nvPr>
          </p:nvGraphicFramePr>
          <p:xfrm>
            <a:off x="1295400" y="2514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Down Arrow 8"/>
            <p:cNvSpPr/>
            <p:nvPr/>
          </p:nvSpPr>
          <p:spPr>
            <a:xfrm>
              <a:off x="4191000" y="3148072"/>
              <a:ext cx="457200" cy="1347728"/>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00400" y="2440186"/>
              <a:ext cx="2438400" cy="707886"/>
            </a:xfrm>
            <a:prstGeom prst="rect">
              <a:avLst/>
            </a:prstGeom>
            <a:noFill/>
          </p:spPr>
          <p:txBody>
            <a:bodyPr wrap="square" rtlCol="0">
              <a:spAutoFit/>
            </a:bodyPr>
            <a:lstStyle/>
            <a:p>
              <a:pPr algn="ctr"/>
              <a:r>
                <a:rPr lang="en-US" sz="2000" b="1" dirty="0">
                  <a:latin typeface="Cambria" panose="02040503050406030204" pitchFamily="18" charset="0"/>
                </a:rPr>
                <a:t>Concurrent Powers</a:t>
              </a:r>
            </a:p>
          </p:txBody>
        </p:sp>
      </p:grpSp>
      <p:sp>
        <p:nvSpPr>
          <p:cNvPr id="12" name="TextBox 11"/>
          <p:cNvSpPr txBox="1"/>
          <p:nvPr/>
        </p:nvSpPr>
        <p:spPr>
          <a:xfrm>
            <a:off x="5748861" y="2530433"/>
            <a:ext cx="2985236" cy="3724096"/>
          </a:xfrm>
          <a:prstGeom prst="rect">
            <a:avLst/>
          </a:prstGeom>
          <a:noFill/>
        </p:spPr>
        <p:txBody>
          <a:bodyPr wrap="square" rtlCol="0">
            <a:spAutoFit/>
          </a:bodyPr>
          <a:lstStyle/>
          <a:p>
            <a:pPr algn="ctr"/>
            <a:r>
              <a:rPr lang="en-US" sz="2800" dirty="0">
                <a:latin typeface="Bernard MT Condensed" panose="02050806060905020404" pitchFamily="18" charset="0"/>
              </a:rPr>
              <a:t>Can you think of something that would go in the middle? </a:t>
            </a:r>
          </a:p>
          <a:p>
            <a:pPr algn="ctr"/>
            <a:endParaRPr lang="en-US" sz="2000" b="1" dirty="0"/>
          </a:p>
          <a:p>
            <a:pPr algn="ctr"/>
            <a:r>
              <a:rPr lang="en-US" sz="2800" b="1" dirty="0" smtClean="0">
                <a:latin typeface="Cambria" panose="02040503050406030204" pitchFamily="18" charset="0"/>
              </a:rPr>
              <a:t>Taxes</a:t>
            </a:r>
          </a:p>
          <a:p>
            <a:pPr algn="ctr"/>
            <a:endParaRPr lang="en-US" sz="2800" b="1" dirty="0">
              <a:latin typeface="Cambria" panose="02040503050406030204" pitchFamily="18" charset="0"/>
            </a:endParaRPr>
          </a:p>
          <a:p>
            <a:pPr algn="ctr"/>
            <a:r>
              <a:rPr lang="en-US" sz="2800" b="1" dirty="0" smtClean="0">
                <a:latin typeface="Cambria" panose="02040503050406030204" pitchFamily="18" charset="0"/>
              </a:rPr>
              <a:t>Making laws </a:t>
            </a:r>
            <a:endParaRPr lang="en-US" sz="2800" b="1" dirty="0">
              <a:latin typeface="Cambria" panose="02040503050406030204" pitchFamily="18" charset="0"/>
            </a:endParaRPr>
          </a:p>
          <a:p>
            <a:pPr algn="ctr"/>
            <a:endParaRPr lang="en-US" sz="2000" b="1" dirty="0">
              <a:latin typeface="Cambria" panose="02040503050406030204" pitchFamily="18" charset="0"/>
            </a:endParaRPr>
          </a:p>
        </p:txBody>
      </p:sp>
    </p:spTree>
    <p:extLst>
      <p:ext uri="{BB962C8B-B14F-4D97-AF65-F5344CB8AC3E}">
        <p14:creationId xmlns:p14="http://schemas.microsoft.com/office/powerpoint/2010/main" val="10546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2" end="2"/>
                                            </p:txEl>
                                          </p:spTgt>
                                        </p:tgtEl>
                                        <p:attrNameLst>
                                          <p:attrName>style.visibility</p:attrName>
                                        </p:attrNameLst>
                                      </p:cBhvr>
                                      <p:to>
                                        <p:strVal val="visible"/>
                                      </p:to>
                                    </p:set>
                                    <p:animEffect transition="in" filter="fade">
                                      <p:cBhvr>
                                        <p:cTn id="14" dur="1000"/>
                                        <p:tgtEl>
                                          <p:spTgt spid="12">
                                            <p:txEl>
                                              <p:pRg st="2" end="2"/>
                                            </p:txEl>
                                          </p:spTgt>
                                        </p:tgtEl>
                                      </p:cBhvr>
                                    </p:animEffect>
                                    <p:anim calcmode="lin" valueType="num">
                                      <p:cBhvr>
                                        <p:cTn id="15"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animEffect transition="in" filter="fade">
                                      <p:cBhvr>
                                        <p:cTn id="21" dur="1000"/>
                                        <p:tgtEl>
                                          <p:spTgt spid="12">
                                            <p:txEl>
                                              <p:pRg st="4" end="4"/>
                                            </p:txEl>
                                          </p:spTgt>
                                        </p:tgtEl>
                                      </p:cBhvr>
                                    </p:animEffect>
                                    <p:anim calcmode="lin" valueType="num">
                                      <p:cBhvr>
                                        <p:cTn id="22"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rotWithShape="1">
          <a:blip r:embed="rId2">
            <a:extLst>
              <a:ext uri="{28A0092B-C50C-407E-A947-70E740481C1C}">
                <a14:useLocalDpi xmlns:a14="http://schemas.microsoft.com/office/drawing/2010/main" val="0"/>
              </a:ext>
            </a:extLst>
          </a:blip>
          <a:srcRect t="46299" b="29989"/>
          <a:stretch/>
        </p:blipFill>
        <p:spPr>
          <a:xfrm>
            <a:off x="846843" y="3842224"/>
            <a:ext cx="7304752" cy="400778"/>
          </a:xfrm>
          <a:prstGeom prst="rect">
            <a:avLst/>
          </a:prstGeom>
        </p:spPr>
      </p:pic>
      <p:sp>
        <p:nvSpPr>
          <p:cNvPr id="2" name="Title 1"/>
          <p:cNvSpPr>
            <a:spLocks noGrp="1"/>
          </p:cNvSpPr>
          <p:nvPr>
            <p:ph type="title"/>
          </p:nvPr>
        </p:nvSpPr>
        <p:spPr/>
        <p:txBody>
          <a:bodyPr/>
          <a:lstStyle/>
          <a:p>
            <a:r>
              <a:rPr lang="en-US" dirty="0" smtClean="0"/>
              <a:t>Checking for Understanding </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874" y="1996413"/>
            <a:ext cx="8140691" cy="881908"/>
          </a:xfrm>
          <a:prstGeom prst="rect">
            <a:avLst/>
          </a:prstGeom>
        </p:spPr>
      </p:pic>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843" y="3013124"/>
            <a:ext cx="7166536" cy="1658200"/>
          </a:xfrm>
          <a:prstGeom prst="rect">
            <a:avLst/>
          </a:prstGeom>
        </p:spPr>
      </p:pic>
    </p:spTree>
    <p:extLst>
      <p:ext uri="{BB962C8B-B14F-4D97-AF65-F5344CB8AC3E}">
        <p14:creationId xmlns:p14="http://schemas.microsoft.com/office/powerpoint/2010/main" val="282886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a:off x="3498358" y="2869541"/>
            <a:ext cx="2120145" cy="2128097"/>
            <a:chOff x="6660621" y="3914931"/>
            <a:chExt cx="1904999" cy="1263053"/>
          </a:xfrm>
          <a:solidFill>
            <a:srgbClr val="FAEA1A"/>
          </a:solidFill>
        </p:grpSpPr>
        <p:sp>
          <p:nvSpPr>
            <p:cNvPr id="47" name="Oval 46"/>
            <p:cNvSpPr/>
            <p:nvPr/>
          </p:nvSpPr>
          <p:spPr bwMode="auto">
            <a:xfrm>
              <a:off x="6660621" y="3914931"/>
              <a:ext cx="1904999" cy="1263053"/>
            </a:xfrm>
            <a:prstGeom prst="ellipse">
              <a:avLst/>
            </a:prstGeom>
            <a:grp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dirty="0">
                <a:latin typeface="Verdana" pitchFamily="34" charset="0"/>
                <a:cs typeface="Arial" charset="0"/>
              </a:endParaRPr>
            </a:p>
          </p:txBody>
        </p:sp>
        <p:sp>
          <p:nvSpPr>
            <p:cNvPr id="48" name="TextBox 47"/>
            <p:cNvSpPr txBox="1"/>
            <p:nvPr/>
          </p:nvSpPr>
          <p:spPr>
            <a:xfrm>
              <a:off x="6775522" y="4299854"/>
              <a:ext cx="1732465" cy="712411"/>
            </a:xfrm>
            <a:prstGeom prst="rect">
              <a:avLst/>
            </a:prstGeom>
            <a:noFill/>
          </p:spPr>
          <p:txBody>
            <a:bodyPr wrap="square" rtlCol="0">
              <a:spAutoFit/>
            </a:bodyPr>
            <a:lstStyle/>
            <a:p>
              <a:pPr algn="ctr"/>
              <a:r>
                <a:rPr lang="en-US" sz="2400" b="1" dirty="0"/>
                <a:t>Central Government</a:t>
              </a:r>
            </a:p>
          </p:txBody>
        </p:sp>
      </p:grpSp>
      <p:grpSp>
        <p:nvGrpSpPr>
          <p:cNvPr id="28" name="Group 27"/>
          <p:cNvGrpSpPr/>
          <p:nvPr/>
        </p:nvGrpSpPr>
        <p:grpSpPr>
          <a:xfrm>
            <a:off x="652302" y="1558664"/>
            <a:ext cx="2213265" cy="2128097"/>
            <a:chOff x="6500151" y="4136800"/>
            <a:chExt cx="1904999" cy="1263053"/>
          </a:xfrm>
          <a:solidFill>
            <a:srgbClr val="0A89E0"/>
          </a:solidFill>
        </p:grpSpPr>
        <p:sp>
          <p:nvSpPr>
            <p:cNvPr id="29" name="Oval 28"/>
            <p:cNvSpPr/>
            <p:nvPr/>
          </p:nvSpPr>
          <p:spPr bwMode="auto">
            <a:xfrm>
              <a:off x="6500151" y="4136800"/>
              <a:ext cx="1904999" cy="1263053"/>
            </a:xfrm>
            <a:prstGeom prst="ellipse">
              <a:avLst/>
            </a:prstGeom>
            <a:grp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dirty="0">
                <a:latin typeface="Verdana" pitchFamily="34" charset="0"/>
                <a:cs typeface="Arial" charset="0"/>
              </a:endParaRPr>
            </a:p>
          </p:txBody>
        </p:sp>
        <p:sp>
          <p:nvSpPr>
            <p:cNvPr id="30" name="TextBox 29"/>
            <p:cNvSpPr txBox="1"/>
            <p:nvPr/>
          </p:nvSpPr>
          <p:spPr>
            <a:xfrm>
              <a:off x="6553297" y="4302519"/>
              <a:ext cx="1732465" cy="931613"/>
            </a:xfrm>
            <a:prstGeom prst="rect">
              <a:avLst/>
            </a:prstGeom>
            <a:noFill/>
          </p:spPr>
          <p:txBody>
            <a:bodyPr wrap="square" rtlCol="0">
              <a:spAutoFit/>
            </a:bodyPr>
            <a:lstStyle/>
            <a:p>
              <a:pPr algn="ctr"/>
              <a:r>
                <a:rPr lang="en-US" sz="2400" b="1" dirty="0">
                  <a:solidFill>
                    <a:schemeClr val="bg1"/>
                  </a:solidFill>
                </a:rPr>
                <a:t>State/</a:t>
              </a:r>
            </a:p>
            <a:p>
              <a:pPr algn="ctr"/>
              <a:r>
                <a:rPr lang="en-US" sz="2400" b="1" dirty="0">
                  <a:solidFill>
                    <a:schemeClr val="bg1"/>
                  </a:solidFill>
                </a:rPr>
                <a:t>Regional Government </a:t>
              </a:r>
            </a:p>
          </p:txBody>
        </p:sp>
      </p:grpSp>
      <p:sp>
        <p:nvSpPr>
          <p:cNvPr id="25" name="Right Arrow 24"/>
          <p:cNvSpPr/>
          <p:nvPr/>
        </p:nvSpPr>
        <p:spPr bwMode="auto">
          <a:xfrm rot="12385932">
            <a:off x="2623851" y="2784850"/>
            <a:ext cx="1310268" cy="465972"/>
          </a:xfrm>
          <a:prstGeom prst="rightArrow">
            <a:avLst/>
          </a:prstGeom>
          <a:solidFill>
            <a:schemeClr val="bg2"/>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dirty="0">
              <a:latin typeface="Verdana" pitchFamily="34" charset="0"/>
              <a:cs typeface="Arial" charset="0"/>
            </a:endParaRPr>
          </a:p>
        </p:txBody>
      </p:sp>
      <p:sp>
        <p:nvSpPr>
          <p:cNvPr id="2" name="Title 1"/>
          <p:cNvSpPr>
            <a:spLocks noGrp="1"/>
          </p:cNvSpPr>
          <p:nvPr>
            <p:ph type="title"/>
          </p:nvPr>
        </p:nvSpPr>
        <p:spPr/>
        <p:txBody>
          <a:bodyPr>
            <a:noAutofit/>
          </a:bodyPr>
          <a:lstStyle/>
          <a:p>
            <a:r>
              <a:rPr lang="en-US" sz="4000" dirty="0" smtClean="0">
                <a:solidFill>
                  <a:schemeClr val="bg1"/>
                </a:solidFill>
              </a:rPr>
              <a:t>How would you describe the picture below?</a:t>
            </a:r>
            <a:endParaRPr lang="en-US" sz="4000" dirty="0">
              <a:solidFill>
                <a:schemeClr val="bg1"/>
              </a:solidFill>
            </a:endParaRPr>
          </a:p>
        </p:txBody>
      </p:sp>
      <p:grpSp>
        <p:nvGrpSpPr>
          <p:cNvPr id="31" name="Group 30"/>
          <p:cNvGrpSpPr/>
          <p:nvPr/>
        </p:nvGrpSpPr>
        <p:grpSpPr>
          <a:xfrm>
            <a:off x="6057901" y="4395001"/>
            <a:ext cx="2306781" cy="2128097"/>
            <a:chOff x="6660621" y="3914931"/>
            <a:chExt cx="1904999" cy="1263053"/>
          </a:xfrm>
          <a:solidFill>
            <a:srgbClr val="0A89E0"/>
          </a:solidFill>
        </p:grpSpPr>
        <p:sp>
          <p:nvSpPr>
            <p:cNvPr id="32" name="Oval 31"/>
            <p:cNvSpPr/>
            <p:nvPr/>
          </p:nvSpPr>
          <p:spPr bwMode="auto">
            <a:xfrm>
              <a:off x="6660621" y="3914931"/>
              <a:ext cx="1904999" cy="1263053"/>
            </a:xfrm>
            <a:prstGeom prst="ellipse">
              <a:avLst/>
            </a:prstGeom>
            <a:grp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dirty="0">
                <a:latin typeface="Verdana" pitchFamily="34" charset="0"/>
                <a:cs typeface="Arial" charset="0"/>
              </a:endParaRPr>
            </a:p>
          </p:txBody>
        </p:sp>
        <p:sp>
          <p:nvSpPr>
            <p:cNvPr id="33" name="TextBox 32"/>
            <p:cNvSpPr txBox="1"/>
            <p:nvPr/>
          </p:nvSpPr>
          <p:spPr>
            <a:xfrm>
              <a:off x="6775522" y="4109931"/>
              <a:ext cx="1732465" cy="931613"/>
            </a:xfrm>
            <a:prstGeom prst="rect">
              <a:avLst/>
            </a:prstGeom>
            <a:noFill/>
          </p:spPr>
          <p:txBody>
            <a:bodyPr wrap="square" rtlCol="0">
              <a:spAutoFit/>
            </a:bodyPr>
            <a:lstStyle/>
            <a:p>
              <a:pPr algn="ctr"/>
              <a:r>
                <a:rPr lang="en-US" sz="2400" b="1" dirty="0">
                  <a:solidFill>
                    <a:schemeClr val="bg1"/>
                  </a:solidFill>
                </a:rPr>
                <a:t>State/</a:t>
              </a:r>
            </a:p>
            <a:p>
              <a:pPr algn="ctr"/>
              <a:r>
                <a:rPr lang="en-US" sz="2400" b="1" dirty="0">
                  <a:solidFill>
                    <a:schemeClr val="bg1"/>
                  </a:solidFill>
                </a:rPr>
                <a:t>Regional Government </a:t>
              </a:r>
            </a:p>
          </p:txBody>
        </p:sp>
      </p:grpSp>
      <p:grpSp>
        <p:nvGrpSpPr>
          <p:cNvPr id="34" name="Group 33"/>
          <p:cNvGrpSpPr/>
          <p:nvPr/>
        </p:nvGrpSpPr>
        <p:grpSpPr>
          <a:xfrm>
            <a:off x="510521" y="4395000"/>
            <a:ext cx="2350662" cy="2128097"/>
            <a:chOff x="6660621" y="3914931"/>
            <a:chExt cx="1904999" cy="1263053"/>
          </a:xfrm>
          <a:solidFill>
            <a:srgbClr val="0A89E0"/>
          </a:solidFill>
        </p:grpSpPr>
        <p:sp>
          <p:nvSpPr>
            <p:cNvPr id="35" name="Oval 34"/>
            <p:cNvSpPr/>
            <p:nvPr/>
          </p:nvSpPr>
          <p:spPr bwMode="auto">
            <a:xfrm>
              <a:off x="6660621" y="3914931"/>
              <a:ext cx="1904999" cy="1263053"/>
            </a:xfrm>
            <a:prstGeom prst="ellipse">
              <a:avLst/>
            </a:prstGeom>
            <a:grp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dirty="0">
                <a:latin typeface="Verdana" pitchFamily="34" charset="0"/>
                <a:cs typeface="Arial" charset="0"/>
              </a:endParaRPr>
            </a:p>
          </p:txBody>
        </p:sp>
        <p:sp>
          <p:nvSpPr>
            <p:cNvPr id="36" name="TextBox 35"/>
            <p:cNvSpPr txBox="1"/>
            <p:nvPr/>
          </p:nvSpPr>
          <p:spPr>
            <a:xfrm>
              <a:off x="6775522" y="4109931"/>
              <a:ext cx="1732465" cy="931613"/>
            </a:xfrm>
            <a:prstGeom prst="rect">
              <a:avLst/>
            </a:prstGeom>
            <a:noFill/>
          </p:spPr>
          <p:txBody>
            <a:bodyPr wrap="square" rtlCol="0">
              <a:spAutoFit/>
            </a:bodyPr>
            <a:lstStyle/>
            <a:p>
              <a:pPr algn="ctr"/>
              <a:r>
                <a:rPr lang="en-US" sz="2400" b="1" dirty="0">
                  <a:solidFill>
                    <a:schemeClr val="bg1"/>
                  </a:solidFill>
                </a:rPr>
                <a:t>State/</a:t>
              </a:r>
            </a:p>
            <a:p>
              <a:pPr algn="ctr"/>
              <a:r>
                <a:rPr lang="en-US" sz="2400" b="1" dirty="0">
                  <a:solidFill>
                    <a:schemeClr val="bg1"/>
                  </a:solidFill>
                </a:rPr>
                <a:t>Regional Government </a:t>
              </a:r>
            </a:p>
          </p:txBody>
        </p:sp>
      </p:grpSp>
      <p:grpSp>
        <p:nvGrpSpPr>
          <p:cNvPr id="37" name="Group 36"/>
          <p:cNvGrpSpPr/>
          <p:nvPr/>
        </p:nvGrpSpPr>
        <p:grpSpPr>
          <a:xfrm>
            <a:off x="5998504" y="1648105"/>
            <a:ext cx="2306781" cy="2128097"/>
            <a:chOff x="6660621" y="3914931"/>
            <a:chExt cx="1904999" cy="1263053"/>
          </a:xfrm>
          <a:solidFill>
            <a:srgbClr val="0A89E0"/>
          </a:solidFill>
        </p:grpSpPr>
        <p:sp>
          <p:nvSpPr>
            <p:cNvPr id="38" name="Oval 37"/>
            <p:cNvSpPr/>
            <p:nvPr/>
          </p:nvSpPr>
          <p:spPr bwMode="auto">
            <a:xfrm>
              <a:off x="6660621" y="3914931"/>
              <a:ext cx="1904999" cy="1263053"/>
            </a:xfrm>
            <a:prstGeom prst="ellipse">
              <a:avLst/>
            </a:prstGeom>
            <a:grp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dirty="0">
                <a:latin typeface="Verdana" pitchFamily="34" charset="0"/>
                <a:cs typeface="Arial" charset="0"/>
              </a:endParaRPr>
            </a:p>
          </p:txBody>
        </p:sp>
        <p:sp>
          <p:nvSpPr>
            <p:cNvPr id="39" name="TextBox 38"/>
            <p:cNvSpPr txBox="1"/>
            <p:nvPr/>
          </p:nvSpPr>
          <p:spPr>
            <a:xfrm>
              <a:off x="6775522" y="4109931"/>
              <a:ext cx="1732465" cy="931613"/>
            </a:xfrm>
            <a:prstGeom prst="rect">
              <a:avLst/>
            </a:prstGeom>
            <a:noFill/>
          </p:spPr>
          <p:txBody>
            <a:bodyPr wrap="square" rtlCol="0">
              <a:spAutoFit/>
            </a:bodyPr>
            <a:lstStyle/>
            <a:p>
              <a:pPr algn="ctr"/>
              <a:r>
                <a:rPr lang="en-US" sz="2400" b="1" dirty="0">
                  <a:solidFill>
                    <a:schemeClr val="bg1"/>
                  </a:solidFill>
                </a:rPr>
                <a:t>State/</a:t>
              </a:r>
            </a:p>
            <a:p>
              <a:pPr algn="ctr"/>
              <a:r>
                <a:rPr lang="en-US" sz="2400" b="1" dirty="0">
                  <a:solidFill>
                    <a:schemeClr val="bg1"/>
                  </a:solidFill>
                </a:rPr>
                <a:t>Regional Government </a:t>
              </a:r>
            </a:p>
          </p:txBody>
        </p:sp>
      </p:grpSp>
      <p:sp>
        <p:nvSpPr>
          <p:cNvPr id="20" name="Right Arrow 19"/>
          <p:cNvSpPr/>
          <p:nvPr/>
        </p:nvSpPr>
        <p:spPr bwMode="auto">
          <a:xfrm rot="1590036">
            <a:off x="2594298" y="3243537"/>
            <a:ext cx="1249391" cy="465972"/>
          </a:xfrm>
          <a:prstGeom prst="rightArrow">
            <a:avLst/>
          </a:prstGeom>
          <a:solidFill>
            <a:schemeClr val="bg2"/>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dirty="0">
              <a:latin typeface="Verdana" pitchFamily="34" charset="0"/>
              <a:cs typeface="Arial" charset="0"/>
            </a:endParaRPr>
          </a:p>
        </p:txBody>
      </p:sp>
      <p:sp>
        <p:nvSpPr>
          <p:cNvPr id="40" name="Right Arrow 39"/>
          <p:cNvSpPr/>
          <p:nvPr/>
        </p:nvSpPr>
        <p:spPr bwMode="auto">
          <a:xfrm rot="12448898">
            <a:off x="5413453" y="4224481"/>
            <a:ext cx="1310268" cy="465972"/>
          </a:xfrm>
          <a:prstGeom prst="rightArrow">
            <a:avLst/>
          </a:prstGeom>
          <a:solidFill>
            <a:schemeClr val="bg2"/>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dirty="0">
              <a:latin typeface="Verdana" pitchFamily="34" charset="0"/>
              <a:cs typeface="Arial" charset="0"/>
            </a:endParaRPr>
          </a:p>
        </p:txBody>
      </p:sp>
      <p:sp>
        <p:nvSpPr>
          <p:cNvPr id="41" name="Right Arrow 40"/>
          <p:cNvSpPr/>
          <p:nvPr/>
        </p:nvSpPr>
        <p:spPr bwMode="auto">
          <a:xfrm rot="1653002">
            <a:off x="5256574" y="4594254"/>
            <a:ext cx="1249391" cy="465972"/>
          </a:xfrm>
          <a:prstGeom prst="rightArrow">
            <a:avLst/>
          </a:prstGeom>
          <a:solidFill>
            <a:schemeClr val="bg2"/>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dirty="0">
              <a:latin typeface="Verdana" pitchFamily="34" charset="0"/>
              <a:cs typeface="Arial" charset="0"/>
            </a:endParaRPr>
          </a:p>
        </p:txBody>
      </p:sp>
      <p:sp>
        <p:nvSpPr>
          <p:cNvPr id="42" name="Right Arrow 41"/>
          <p:cNvSpPr/>
          <p:nvPr/>
        </p:nvSpPr>
        <p:spPr bwMode="auto">
          <a:xfrm rot="8984068">
            <a:off x="2467180" y="4399875"/>
            <a:ext cx="1310268" cy="465972"/>
          </a:xfrm>
          <a:prstGeom prst="rightArrow">
            <a:avLst/>
          </a:prstGeom>
          <a:solidFill>
            <a:schemeClr val="bg2"/>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dirty="0">
              <a:latin typeface="Verdana" pitchFamily="34" charset="0"/>
              <a:cs typeface="Arial" charset="0"/>
            </a:endParaRPr>
          </a:p>
        </p:txBody>
      </p:sp>
      <p:sp>
        <p:nvSpPr>
          <p:cNvPr id="43" name="Right Arrow 42"/>
          <p:cNvSpPr/>
          <p:nvPr/>
        </p:nvSpPr>
        <p:spPr bwMode="auto">
          <a:xfrm rot="19788172">
            <a:off x="2731920" y="4760469"/>
            <a:ext cx="1249391" cy="465972"/>
          </a:xfrm>
          <a:prstGeom prst="rightArrow">
            <a:avLst/>
          </a:prstGeom>
          <a:solidFill>
            <a:schemeClr val="bg2"/>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dirty="0">
              <a:latin typeface="Verdana" pitchFamily="34" charset="0"/>
              <a:cs typeface="Arial" charset="0"/>
            </a:endParaRPr>
          </a:p>
        </p:txBody>
      </p:sp>
      <p:sp>
        <p:nvSpPr>
          <p:cNvPr id="44" name="Right Arrow 43"/>
          <p:cNvSpPr/>
          <p:nvPr/>
        </p:nvSpPr>
        <p:spPr bwMode="auto">
          <a:xfrm rot="9325679">
            <a:off x="5086096" y="2829317"/>
            <a:ext cx="1095156" cy="465972"/>
          </a:xfrm>
          <a:prstGeom prst="rightArrow">
            <a:avLst/>
          </a:prstGeom>
          <a:solidFill>
            <a:schemeClr val="bg2"/>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dirty="0">
              <a:latin typeface="Verdana" pitchFamily="34" charset="0"/>
              <a:cs typeface="Arial" charset="0"/>
            </a:endParaRPr>
          </a:p>
        </p:txBody>
      </p:sp>
      <p:sp>
        <p:nvSpPr>
          <p:cNvPr id="45" name="Right Arrow 44"/>
          <p:cNvSpPr/>
          <p:nvPr/>
        </p:nvSpPr>
        <p:spPr bwMode="auto">
          <a:xfrm rot="20020524">
            <a:off x="5253490" y="3206933"/>
            <a:ext cx="1135657" cy="465972"/>
          </a:xfrm>
          <a:prstGeom prst="rightArrow">
            <a:avLst/>
          </a:prstGeom>
          <a:solidFill>
            <a:schemeClr val="bg2"/>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dirty="0">
              <a:latin typeface="Verdana" pitchFamily="34" charset="0"/>
              <a:cs typeface="Arial" charset="0"/>
            </a:endParaRPr>
          </a:p>
        </p:txBody>
      </p:sp>
    </p:spTree>
    <p:extLst>
      <p:ext uri="{BB962C8B-B14F-4D97-AF65-F5344CB8AC3E}">
        <p14:creationId xmlns:p14="http://schemas.microsoft.com/office/powerpoint/2010/main" val="22213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circle(in)">
                                      <p:cBhvr>
                                        <p:cTn id="21" dur="2000"/>
                                        <p:tgtEl>
                                          <p:spTgt spid="20"/>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circle(in)">
                                      <p:cBhvr>
                                        <p:cTn id="24" dur="2000"/>
                                        <p:tgtEl>
                                          <p:spTgt spid="25"/>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circle(in)">
                                      <p:cBhvr>
                                        <p:cTn id="27" dur="2000"/>
                                        <p:tgtEl>
                                          <p:spTgt spid="41"/>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circle(in)">
                                      <p:cBhvr>
                                        <p:cTn id="30" dur="2000"/>
                                        <p:tgtEl>
                                          <p:spTgt spid="40"/>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circle(in)">
                                      <p:cBhvr>
                                        <p:cTn id="33" dur="2000"/>
                                        <p:tgtEl>
                                          <p:spTgt spid="43"/>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circle(in)">
                                      <p:cBhvr>
                                        <p:cTn id="36" dur="2000"/>
                                        <p:tgtEl>
                                          <p:spTgt spid="42"/>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circle(in)">
                                      <p:cBhvr>
                                        <p:cTn id="39" dur="2000"/>
                                        <p:tgtEl>
                                          <p:spTgt spid="45"/>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circle(in)">
                                      <p:cBhvr>
                                        <p:cTn id="42" dur="2000"/>
                                        <p:tgtEl>
                                          <p:spTgt spid="44"/>
                                        </p:tgtEl>
                                      </p:cBhvr>
                                    </p:animEffect>
                                  </p:childTnLst>
                                </p:cTn>
                              </p:par>
                              <p:par>
                                <p:cTn id="43" presetID="10"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40" grpId="0" animBg="1"/>
      <p:bldP spid="41" grpId="0" animBg="1"/>
      <p:bldP spid="42" grpId="0" animBg="1"/>
      <p:bldP spid="43" grpId="0" animBg="1"/>
      <p:bldP spid="44" grpId="0" animBg="1"/>
      <p:bldP spid="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Click the pic for the Federalism Facts of Congress! </a:t>
            </a:r>
          </a:p>
        </p:txBody>
      </p:sp>
      <p:sp>
        <p:nvSpPr>
          <p:cNvPr id="3" name="Rectangle 2"/>
          <p:cNvSpPr/>
          <p:nvPr/>
        </p:nvSpPr>
        <p:spPr>
          <a:xfrm>
            <a:off x="3101382" y="6096000"/>
            <a:ext cx="3921651" cy="369332"/>
          </a:xfrm>
          <a:prstGeom prst="rect">
            <a:avLst/>
          </a:prstGeom>
        </p:spPr>
        <p:txBody>
          <a:bodyPr wrap="none">
            <a:spAutoFit/>
          </a:bodyPr>
          <a:lstStyle/>
          <a:p>
            <a:r>
              <a:rPr lang="en-US" dirty="0">
                <a:solidFill>
                  <a:prstClr val="black"/>
                </a:solidFill>
                <a:latin typeface="Cambria" panose="02040503050406030204" pitchFamily="18" charset="0"/>
              </a:rPr>
              <a:t>(Provided by the Center on Congress) </a:t>
            </a:r>
            <a:endParaRPr lang="en-US" dirty="0">
              <a:solidFill>
                <a:prstClr val="black"/>
              </a:solidFill>
            </a:endParaRPr>
          </a:p>
        </p:txBody>
      </p:sp>
      <p:pic>
        <p:nvPicPr>
          <p:cNvPr id="6" name="Xb3IlLbj8mE"/>
          <p:cNvPicPr>
            <a:picLocks noRot="1" noChangeAspect="1"/>
          </p:cNvPicPr>
          <p:nvPr>
            <a:videoFile r:link="rId1"/>
          </p:nvPr>
        </p:nvPicPr>
        <p:blipFill>
          <a:blip r:embed="rId3"/>
          <a:stretch>
            <a:fillRect/>
          </a:stretch>
        </p:blipFill>
        <p:spPr>
          <a:xfrm>
            <a:off x="282222" y="1690132"/>
            <a:ext cx="8579556" cy="4826000"/>
          </a:xfrm>
          <a:prstGeom prst="rect">
            <a:avLst/>
          </a:prstGeom>
        </p:spPr>
      </p:pic>
    </p:spTree>
    <p:extLst>
      <p:ext uri="{BB962C8B-B14F-4D97-AF65-F5344CB8AC3E}">
        <p14:creationId xmlns:p14="http://schemas.microsoft.com/office/powerpoint/2010/main" val="3526544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a:off x="3498358" y="2869541"/>
            <a:ext cx="2120145" cy="2128097"/>
            <a:chOff x="6660621" y="3914931"/>
            <a:chExt cx="1904999" cy="1263053"/>
          </a:xfrm>
          <a:solidFill>
            <a:srgbClr val="FAEA1A"/>
          </a:solidFill>
        </p:grpSpPr>
        <p:sp>
          <p:nvSpPr>
            <p:cNvPr id="47" name="Oval 46"/>
            <p:cNvSpPr/>
            <p:nvPr/>
          </p:nvSpPr>
          <p:spPr bwMode="auto">
            <a:xfrm>
              <a:off x="6660621" y="3914931"/>
              <a:ext cx="1904999" cy="1263053"/>
            </a:xfrm>
            <a:prstGeom prst="ellipse">
              <a:avLst/>
            </a:prstGeom>
            <a:grp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dirty="0">
                <a:latin typeface="Verdana" pitchFamily="34" charset="0"/>
                <a:cs typeface="Arial" charset="0"/>
              </a:endParaRPr>
            </a:p>
          </p:txBody>
        </p:sp>
        <p:sp>
          <p:nvSpPr>
            <p:cNvPr id="48" name="TextBox 47"/>
            <p:cNvSpPr txBox="1"/>
            <p:nvPr/>
          </p:nvSpPr>
          <p:spPr>
            <a:xfrm>
              <a:off x="6775522" y="4299854"/>
              <a:ext cx="1732465" cy="712411"/>
            </a:xfrm>
            <a:prstGeom prst="rect">
              <a:avLst/>
            </a:prstGeom>
            <a:noFill/>
          </p:spPr>
          <p:txBody>
            <a:bodyPr wrap="square" rtlCol="0">
              <a:spAutoFit/>
            </a:bodyPr>
            <a:lstStyle/>
            <a:p>
              <a:pPr algn="ctr"/>
              <a:r>
                <a:rPr lang="en-US" sz="2400" b="1" dirty="0"/>
                <a:t>Central Government</a:t>
              </a:r>
            </a:p>
          </p:txBody>
        </p:sp>
      </p:grpSp>
      <p:grpSp>
        <p:nvGrpSpPr>
          <p:cNvPr id="28" name="Group 27"/>
          <p:cNvGrpSpPr/>
          <p:nvPr/>
        </p:nvGrpSpPr>
        <p:grpSpPr>
          <a:xfrm>
            <a:off x="647918" y="2230833"/>
            <a:ext cx="2213265" cy="2128097"/>
            <a:chOff x="6500151" y="4136800"/>
            <a:chExt cx="1904999" cy="1263053"/>
          </a:xfrm>
          <a:solidFill>
            <a:srgbClr val="0A89E0"/>
          </a:solidFill>
        </p:grpSpPr>
        <p:sp>
          <p:nvSpPr>
            <p:cNvPr id="29" name="Oval 28"/>
            <p:cNvSpPr/>
            <p:nvPr/>
          </p:nvSpPr>
          <p:spPr bwMode="auto">
            <a:xfrm>
              <a:off x="6500151" y="4136800"/>
              <a:ext cx="1904999" cy="1263053"/>
            </a:xfrm>
            <a:prstGeom prst="ellipse">
              <a:avLst/>
            </a:prstGeom>
            <a:grp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dirty="0">
                <a:latin typeface="Verdana" pitchFamily="34" charset="0"/>
                <a:cs typeface="Arial" charset="0"/>
              </a:endParaRPr>
            </a:p>
          </p:txBody>
        </p:sp>
        <p:sp>
          <p:nvSpPr>
            <p:cNvPr id="30" name="TextBox 29"/>
            <p:cNvSpPr txBox="1"/>
            <p:nvPr/>
          </p:nvSpPr>
          <p:spPr>
            <a:xfrm>
              <a:off x="6553297" y="4302519"/>
              <a:ext cx="1732465" cy="931613"/>
            </a:xfrm>
            <a:prstGeom prst="rect">
              <a:avLst/>
            </a:prstGeom>
            <a:noFill/>
          </p:spPr>
          <p:txBody>
            <a:bodyPr wrap="square" rtlCol="0">
              <a:spAutoFit/>
            </a:bodyPr>
            <a:lstStyle/>
            <a:p>
              <a:pPr algn="ctr"/>
              <a:r>
                <a:rPr lang="en-US" sz="2400" b="1" dirty="0">
                  <a:solidFill>
                    <a:schemeClr val="bg1"/>
                  </a:solidFill>
                </a:rPr>
                <a:t>State/</a:t>
              </a:r>
            </a:p>
            <a:p>
              <a:pPr algn="ctr"/>
              <a:r>
                <a:rPr lang="en-US" sz="2400" b="1" dirty="0">
                  <a:solidFill>
                    <a:schemeClr val="bg1"/>
                  </a:solidFill>
                </a:rPr>
                <a:t>Regional Government </a:t>
              </a:r>
            </a:p>
          </p:txBody>
        </p:sp>
      </p:grpSp>
      <p:sp>
        <p:nvSpPr>
          <p:cNvPr id="25" name="Right Arrow 24"/>
          <p:cNvSpPr/>
          <p:nvPr/>
        </p:nvSpPr>
        <p:spPr bwMode="auto">
          <a:xfrm rot="11840987">
            <a:off x="2623851" y="3035978"/>
            <a:ext cx="1310268" cy="465972"/>
          </a:xfrm>
          <a:prstGeom prst="rightArrow">
            <a:avLst/>
          </a:prstGeom>
          <a:solidFill>
            <a:schemeClr val="bg2"/>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dirty="0">
              <a:latin typeface="Verdana" pitchFamily="34" charset="0"/>
              <a:cs typeface="Arial" charset="0"/>
            </a:endParaRPr>
          </a:p>
        </p:txBody>
      </p:sp>
      <p:sp>
        <p:nvSpPr>
          <p:cNvPr id="2" name="Title 1"/>
          <p:cNvSpPr>
            <a:spLocks noGrp="1"/>
          </p:cNvSpPr>
          <p:nvPr>
            <p:ph type="title"/>
          </p:nvPr>
        </p:nvSpPr>
        <p:spPr/>
        <p:txBody>
          <a:bodyPr>
            <a:noAutofit/>
          </a:bodyPr>
          <a:lstStyle/>
          <a:p>
            <a:r>
              <a:rPr lang="en-US" sz="4000" dirty="0" smtClean="0">
                <a:solidFill>
                  <a:schemeClr val="bg1"/>
                </a:solidFill>
              </a:rPr>
              <a:t>What is a federal system of government?</a:t>
            </a:r>
            <a:endParaRPr lang="en-US" sz="4000" dirty="0">
              <a:solidFill>
                <a:schemeClr val="bg1"/>
              </a:solidFill>
            </a:endParaRPr>
          </a:p>
        </p:txBody>
      </p:sp>
      <p:grpSp>
        <p:nvGrpSpPr>
          <p:cNvPr id="31" name="Group 30"/>
          <p:cNvGrpSpPr/>
          <p:nvPr/>
        </p:nvGrpSpPr>
        <p:grpSpPr>
          <a:xfrm>
            <a:off x="6057901" y="4395001"/>
            <a:ext cx="2306781" cy="2128097"/>
            <a:chOff x="6660621" y="3914931"/>
            <a:chExt cx="1904999" cy="1263053"/>
          </a:xfrm>
          <a:solidFill>
            <a:srgbClr val="0A89E0"/>
          </a:solidFill>
        </p:grpSpPr>
        <p:sp>
          <p:nvSpPr>
            <p:cNvPr id="32" name="Oval 31"/>
            <p:cNvSpPr/>
            <p:nvPr/>
          </p:nvSpPr>
          <p:spPr bwMode="auto">
            <a:xfrm>
              <a:off x="6660621" y="3914931"/>
              <a:ext cx="1904999" cy="1263053"/>
            </a:xfrm>
            <a:prstGeom prst="ellipse">
              <a:avLst/>
            </a:prstGeom>
            <a:grp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dirty="0">
                <a:latin typeface="Verdana" pitchFamily="34" charset="0"/>
                <a:cs typeface="Arial" charset="0"/>
              </a:endParaRPr>
            </a:p>
          </p:txBody>
        </p:sp>
        <p:sp>
          <p:nvSpPr>
            <p:cNvPr id="33" name="TextBox 32"/>
            <p:cNvSpPr txBox="1"/>
            <p:nvPr/>
          </p:nvSpPr>
          <p:spPr>
            <a:xfrm>
              <a:off x="6775522" y="4109931"/>
              <a:ext cx="1732465" cy="931613"/>
            </a:xfrm>
            <a:prstGeom prst="rect">
              <a:avLst/>
            </a:prstGeom>
            <a:noFill/>
          </p:spPr>
          <p:txBody>
            <a:bodyPr wrap="square" rtlCol="0">
              <a:spAutoFit/>
            </a:bodyPr>
            <a:lstStyle/>
            <a:p>
              <a:pPr algn="ctr"/>
              <a:r>
                <a:rPr lang="en-US" sz="2400" b="1" dirty="0">
                  <a:solidFill>
                    <a:schemeClr val="bg1"/>
                  </a:solidFill>
                </a:rPr>
                <a:t>State/</a:t>
              </a:r>
            </a:p>
            <a:p>
              <a:pPr algn="ctr"/>
              <a:r>
                <a:rPr lang="en-US" sz="2400" b="1" dirty="0">
                  <a:solidFill>
                    <a:schemeClr val="bg1"/>
                  </a:solidFill>
                </a:rPr>
                <a:t>Regional Government </a:t>
              </a:r>
            </a:p>
          </p:txBody>
        </p:sp>
      </p:grpSp>
      <p:grpSp>
        <p:nvGrpSpPr>
          <p:cNvPr id="34" name="Group 33"/>
          <p:cNvGrpSpPr/>
          <p:nvPr/>
        </p:nvGrpSpPr>
        <p:grpSpPr>
          <a:xfrm>
            <a:off x="510521" y="4395000"/>
            <a:ext cx="2350662" cy="2128097"/>
            <a:chOff x="6660621" y="3914931"/>
            <a:chExt cx="1904999" cy="1263053"/>
          </a:xfrm>
          <a:solidFill>
            <a:srgbClr val="0A89E0"/>
          </a:solidFill>
        </p:grpSpPr>
        <p:sp>
          <p:nvSpPr>
            <p:cNvPr id="35" name="Oval 34"/>
            <p:cNvSpPr/>
            <p:nvPr/>
          </p:nvSpPr>
          <p:spPr bwMode="auto">
            <a:xfrm>
              <a:off x="6660621" y="3914931"/>
              <a:ext cx="1904999" cy="1263053"/>
            </a:xfrm>
            <a:prstGeom prst="ellipse">
              <a:avLst/>
            </a:prstGeom>
            <a:grp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dirty="0">
                <a:latin typeface="Verdana" pitchFamily="34" charset="0"/>
                <a:cs typeface="Arial" charset="0"/>
              </a:endParaRPr>
            </a:p>
          </p:txBody>
        </p:sp>
        <p:sp>
          <p:nvSpPr>
            <p:cNvPr id="36" name="TextBox 35"/>
            <p:cNvSpPr txBox="1"/>
            <p:nvPr/>
          </p:nvSpPr>
          <p:spPr>
            <a:xfrm>
              <a:off x="6775522" y="4109931"/>
              <a:ext cx="1732465" cy="931613"/>
            </a:xfrm>
            <a:prstGeom prst="rect">
              <a:avLst/>
            </a:prstGeom>
            <a:noFill/>
          </p:spPr>
          <p:txBody>
            <a:bodyPr wrap="square" rtlCol="0">
              <a:spAutoFit/>
            </a:bodyPr>
            <a:lstStyle/>
            <a:p>
              <a:pPr algn="ctr"/>
              <a:r>
                <a:rPr lang="en-US" sz="2400" b="1" dirty="0">
                  <a:solidFill>
                    <a:schemeClr val="bg1"/>
                  </a:solidFill>
                </a:rPr>
                <a:t>State/</a:t>
              </a:r>
            </a:p>
            <a:p>
              <a:pPr algn="ctr"/>
              <a:r>
                <a:rPr lang="en-US" sz="2400" b="1" dirty="0">
                  <a:solidFill>
                    <a:schemeClr val="bg1"/>
                  </a:solidFill>
                </a:rPr>
                <a:t>Regional Government </a:t>
              </a:r>
            </a:p>
          </p:txBody>
        </p:sp>
      </p:grpSp>
      <p:grpSp>
        <p:nvGrpSpPr>
          <p:cNvPr id="37" name="Group 36"/>
          <p:cNvGrpSpPr/>
          <p:nvPr/>
        </p:nvGrpSpPr>
        <p:grpSpPr>
          <a:xfrm>
            <a:off x="6068292" y="2230834"/>
            <a:ext cx="2306781" cy="2128097"/>
            <a:chOff x="6660621" y="3914931"/>
            <a:chExt cx="1904999" cy="1263053"/>
          </a:xfrm>
          <a:solidFill>
            <a:srgbClr val="0A89E0"/>
          </a:solidFill>
        </p:grpSpPr>
        <p:sp>
          <p:nvSpPr>
            <p:cNvPr id="38" name="Oval 37"/>
            <p:cNvSpPr/>
            <p:nvPr/>
          </p:nvSpPr>
          <p:spPr bwMode="auto">
            <a:xfrm>
              <a:off x="6660621" y="3914931"/>
              <a:ext cx="1904999" cy="1263053"/>
            </a:xfrm>
            <a:prstGeom prst="ellipse">
              <a:avLst/>
            </a:prstGeom>
            <a:grp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dirty="0">
                <a:latin typeface="Verdana" pitchFamily="34" charset="0"/>
                <a:cs typeface="Arial" charset="0"/>
              </a:endParaRPr>
            </a:p>
          </p:txBody>
        </p:sp>
        <p:sp>
          <p:nvSpPr>
            <p:cNvPr id="39" name="TextBox 38"/>
            <p:cNvSpPr txBox="1"/>
            <p:nvPr/>
          </p:nvSpPr>
          <p:spPr>
            <a:xfrm>
              <a:off x="6775522" y="4109931"/>
              <a:ext cx="1732465" cy="931613"/>
            </a:xfrm>
            <a:prstGeom prst="rect">
              <a:avLst/>
            </a:prstGeom>
            <a:noFill/>
          </p:spPr>
          <p:txBody>
            <a:bodyPr wrap="square" rtlCol="0">
              <a:spAutoFit/>
            </a:bodyPr>
            <a:lstStyle/>
            <a:p>
              <a:pPr algn="ctr"/>
              <a:r>
                <a:rPr lang="en-US" sz="2400" b="1" dirty="0">
                  <a:solidFill>
                    <a:schemeClr val="bg1"/>
                  </a:solidFill>
                </a:rPr>
                <a:t>State/</a:t>
              </a:r>
            </a:p>
            <a:p>
              <a:pPr algn="ctr"/>
              <a:r>
                <a:rPr lang="en-US" sz="2400" b="1" dirty="0">
                  <a:solidFill>
                    <a:schemeClr val="bg1"/>
                  </a:solidFill>
                </a:rPr>
                <a:t>Regional Government </a:t>
              </a:r>
            </a:p>
          </p:txBody>
        </p:sp>
      </p:grpSp>
      <p:sp>
        <p:nvSpPr>
          <p:cNvPr id="20" name="Right Arrow 19"/>
          <p:cNvSpPr/>
          <p:nvPr/>
        </p:nvSpPr>
        <p:spPr bwMode="auto">
          <a:xfrm rot="1045091">
            <a:off x="2594298" y="3494665"/>
            <a:ext cx="1249391" cy="465972"/>
          </a:xfrm>
          <a:prstGeom prst="rightArrow">
            <a:avLst/>
          </a:prstGeom>
          <a:solidFill>
            <a:schemeClr val="bg2"/>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dirty="0">
              <a:latin typeface="Verdana" pitchFamily="34" charset="0"/>
              <a:cs typeface="Arial" charset="0"/>
            </a:endParaRPr>
          </a:p>
        </p:txBody>
      </p:sp>
      <p:sp>
        <p:nvSpPr>
          <p:cNvPr id="40" name="Right Arrow 39"/>
          <p:cNvSpPr/>
          <p:nvPr/>
        </p:nvSpPr>
        <p:spPr bwMode="auto">
          <a:xfrm rot="12448898">
            <a:off x="5413453" y="4224481"/>
            <a:ext cx="1310268" cy="465972"/>
          </a:xfrm>
          <a:prstGeom prst="rightArrow">
            <a:avLst/>
          </a:prstGeom>
          <a:solidFill>
            <a:schemeClr val="bg2"/>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dirty="0">
              <a:latin typeface="Verdana" pitchFamily="34" charset="0"/>
              <a:cs typeface="Arial" charset="0"/>
            </a:endParaRPr>
          </a:p>
        </p:txBody>
      </p:sp>
      <p:sp>
        <p:nvSpPr>
          <p:cNvPr id="41" name="Right Arrow 40"/>
          <p:cNvSpPr/>
          <p:nvPr/>
        </p:nvSpPr>
        <p:spPr bwMode="auto">
          <a:xfrm rot="1653002">
            <a:off x="5256574" y="4594254"/>
            <a:ext cx="1249391" cy="465972"/>
          </a:xfrm>
          <a:prstGeom prst="rightArrow">
            <a:avLst/>
          </a:prstGeom>
          <a:solidFill>
            <a:schemeClr val="bg2"/>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dirty="0">
              <a:latin typeface="Verdana" pitchFamily="34" charset="0"/>
              <a:cs typeface="Arial" charset="0"/>
            </a:endParaRPr>
          </a:p>
        </p:txBody>
      </p:sp>
      <p:sp>
        <p:nvSpPr>
          <p:cNvPr id="42" name="Right Arrow 41"/>
          <p:cNvSpPr/>
          <p:nvPr/>
        </p:nvSpPr>
        <p:spPr bwMode="auto">
          <a:xfrm rot="8984068">
            <a:off x="2467180" y="4399875"/>
            <a:ext cx="1310268" cy="465972"/>
          </a:xfrm>
          <a:prstGeom prst="rightArrow">
            <a:avLst/>
          </a:prstGeom>
          <a:solidFill>
            <a:schemeClr val="bg2"/>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dirty="0">
              <a:latin typeface="Verdana" pitchFamily="34" charset="0"/>
              <a:cs typeface="Arial" charset="0"/>
            </a:endParaRPr>
          </a:p>
        </p:txBody>
      </p:sp>
      <p:sp>
        <p:nvSpPr>
          <p:cNvPr id="43" name="Right Arrow 42"/>
          <p:cNvSpPr/>
          <p:nvPr/>
        </p:nvSpPr>
        <p:spPr bwMode="auto">
          <a:xfrm rot="19788172">
            <a:off x="2731920" y="4760469"/>
            <a:ext cx="1249391" cy="465972"/>
          </a:xfrm>
          <a:prstGeom prst="rightArrow">
            <a:avLst/>
          </a:prstGeom>
          <a:solidFill>
            <a:schemeClr val="bg2"/>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dirty="0">
              <a:latin typeface="Verdana" pitchFamily="34" charset="0"/>
              <a:cs typeface="Arial" charset="0"/>
            </a:endParaRPr>
          </a:p>
        </p:txBody>
      </p:sp>
      <p:sp>
        <p:nvSpPr>
          <p:cNvPr id="44" name="Right Arrow 43"/>
          <p:cNvSpPr/>
          <p:nvPr/>
        </p:nvSpPr>
        <p:spPr bwMode="auto">
          <a:xfrm rot="10250310">
            <a:off x="5086096" y="2829317"/>
            <a:ext cx="1095156" cy="465972"/>
          </a:xfrm>
          <a:prstGeom prst="rightArrow">
            <a:avLst/>
          </a:prstGeom>
          <a:solidFill>
            <a:schemeClr val="bg2"/>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dirty="0">
              <a:latin typeface="Verdana" pitchFamily="34" charset="0"/>
              <a:cs typeface="Arial" charset="0"/>
            </a:endParaRPr>
          </a:p>
        </p:txBody>
      </p:sp>
      <p:sp>
        <p:nvSpPr>
          <p:cNvPr id="45" name="Right Arrow 44"/>
          <p:cNvSpPr/>
          <p:nvPr/>
        </p:nvSpPr>
        <p:spPr bwMode="auto">
          <a:xfrm rot="20945155">
            <a:off x="5253490" y="3206933"/>
            <a:ext cx="1135657" cy="465972"/>
          </a:xfrm>
          <a:prstGeom prst="rightArrow">
            <a:avLst/>
          </a:prstGeom>
          <a:solidFill>
            <a:schemeClr val="bg2"/>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dirty="0">
              <a:latin typeface="Verdana" pitchFamily="34" charset="0"/>
              <a:cs typeface="Arial" charset="0"/>
            </a:endParaRPr>
          </a:p>
        </p:txBody>
      </p:sp>
      <p:sp>
        <p:nvSpPr>
          <p:cNvPr id="26" name="TextBox 25"/>
          <p:cNvSpPr txBox="1"/>
          <p:nvPr/>
        </p:nvSpPr>
        <p:spPr>
          <a:xfrm>
            <a:off x="390445" y="1312164"/>
            <a:ext cx="8335970" cy="954107"/>
          </a:xfrm>
          <a:prstGeom prst="rect">
            <a:avLst/>
          </a:prstGeom>
          <a:noFill/>
        </p:spPr>
        <p:txBody>
          <a:bodyPr wrap="square" rtlCol="0">
            <a:spAutoFit/>
          </a:bodyPr>
          <a:lstStyle/>
          <a:p>
            <a:pPr marL="285750" indent="-285750">
              <a:buFont typeface="Arial" panose="020B0604020202020204" pitchFamily="34" charset="0"/>
              <a:buChar char="•"/>
            </a:pPr>
            <a:r>
              <a:rPr lang="en-US" sz="2800" b="1" dirty="0">
                <a:solidFill>
                  <a:schemeClr val="tx1">
                    <a:lumMod val="75000"/>
                    <a:lumOff val="25000"/>
                  </a:schemeClr>
                </a:solidFill>
                <a:latin typeface="Cambria" panose="02040503050406030204" pitchFamily="18" charset="0"/>
              </a:rPr>
              <a:t>Power shared </a:t>
            </a:r>
            <a:r>
              <a:rPr lang="en-US" sz="2800" dirty="0">
                <a:solidFill>
                  <a:schemeClr val="tx1">
                    <a:lumMod val="75000"/>
                    <a:lumOff val="25000"/>
                  </a:schemeClr>
                </a:solidFill>
                <a:latin typeface="Cambria" panose="02040503050406030204" pitchFamily="18" charset="0"/>
              </a:rPr>
              <a:t>between central and </a:t>
            </a:r>
            <a:r>
              <a:rPr lang="en-US" sz="2800" dirty="0" smtClean="0">
                <a:solidFill>
                  <a:schemeClr val="tx1">
                    <a:lumMod val="75000"/>
                    <a:lumOff val="25000"/>
                  </a:schemeClr>
                </a:solidFill>
                <a:latin typeface="Cambria" panose="02040503050406030204" pitchFamily="18" charset="0"/>
              </a:rPr>
              <a:t>state and local </a:t>
            </a:r>
            <a:r>
              <a:rPr lang="en-US" sz="2800" dirty="0">
                <a:solidFill>
                  <a:schemeClr val="tx1">
                    <a:lumMod val="75000"/>
                    <a:lumOff val="25000"/>
                  </a:schemeClr>
                </a:solidFill>
                <a:latin typeface="Cambria" panose="02040503050406030204" pitchFamily="18" charset="0"/>
              </a:rPr>
              <a:t>governments </a:t>
            </a:r>
          </a:p>
        </p:txBody>
      </p:sp>
    </p:spTree>
    <p:extLst>
      <p:ext uri="{BB962C8B-B14F-4D97-AF65-F5344CB8AC3E}">
        <p14:creationId xmlns:p14="http://schemas.microsoft.com/office/powerpoint/2010/main" val="405297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circle(in)">
                                      <p:cBhvr>
                                        <p:cTn id="21" dur="2000"/>
                                        <p:tgtEl>
                                          <p:spTgt spid="20"/>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circle(in)">
                                      <p:cBhvr>
                                        <p:cTn id="24" dur="2000"/>
                                        <p:tgtEl>
                                          <p:spTgt spid="25"/>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circle(in)">
                                      <p:cBhvr>
                                        <p:cTn id="27" dur="2000"/>
                                        <p:tgtEl>
                                          <p:spTgt spid="41"/>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circle(in)">
                                      <p:cBhvr>
                                        <p:cTn id="30" dur="2000"/>
                                        <p:tgtEl>
                                          <p:spTgt spid="40"/>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circle(in)">
                                      <p:cBhvr>
                                        <p:cTn id="33" dur="2000"/>
                                        <p:tgtEl>
                                          <p:spTgt spid="43"/>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circle(in)">
                                      <p:cBhvr>
                                        <p:cTn id="36" dur="2000"/>
                                        <p:tgtEl>
                                          <p:spTgt spid="42"/>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circle(in)">
                                      <p:cBhvr>
                                        <p:cTn id="39" dur="2000"/>
                                        <p:tgtEl>
                                          <p:spTgt spid="45"/>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circle(in)">
                                      <p:cBhvr>
                                        <p:cTn id="42" dur="2000"/>
                                        <p:tgtEl>
                                          <p:spTgt spid="44"/>
                                        </p:tgtEl>
                                      </p:cBhvr>
                                    </p:animEffect>
                                  </p:childTnLst>
                                </p:cTn>
                              </p:par>
                              <p:par>
                                <p:cTn id="43" presetID="10"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40" grpId="0" animBg="1"/>
      <p:bldP spid="41" grpId="0" animBg="1"/>
      <p:bldP spid="42" grpId="0" animBg="1"/>
      <p:bldP spid="43" grpId="0" animBg="1"/>
      <p:bldP spid="44" grpId="0" animBg="1"/>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179" y="343046"/>
            <a:ext cx="3684671" cy="1143000"/>
          </a:xfrm>
        </p:spPr>
        <p:txBody>
          <a:bodyPr>
            <a:normAutofit fontScale="90000"/>
          </a:bodyPr>
          <a:lstStyle/>
          <a:p>
            <a:r>
              <a:rPr lang="en-US" dirty="0" smtClean="0"/>
              <a:t>Levels of Government </a:t>
            </a:r>
            <a:endParaRPr lang="en-US" dirty="0"/>
          </a:p>
        </p:txBody>
      </p:sp>
      <p:sp>
        <p:nvSpPr>
          <p:cNvPr id="6" name="Content Placeholder 5"/>
          <p:cNvSpPr>
            <a:spLocks noGrp="1"/>
          </p:cNvSpPr>
          <p:nvPr>
            <p:ph idx="1"/>
          </p:nvPr>
        </p:nvSpPr>
        <p:spPr>
          <a:xfrm>
            <a:off x="521704" y="2691448"/>
            <a:ext cx="3293891" cy="2672941"/>
          </a:xfrm>
        </p:spPr>
        <p:txBody>
          <a:bodyPr>
            <a:normAutofit fontScale="85000" lnSpcReduction="20000"/>
          </a:bodyPr>
          <a:lstStyle/>
          <a:p>
            <a:pPr marL="0" indent="0">
              <a:buNone/>
            </a:pPr>
            <a:r>
              <a:rPr lang="en-US" dirty="0" smtClean="0"/>
              <a:t>In our </a:t>
            </a:r>
            <a:r>
              <a:rPr lang="en-US" b="1" dirty="0" smtClean="0"/>
              <a:t>federal system</a:t>
            </a:r>
            <a:r>
              <a:rPr lang="en-US" dirty="0" smtClean="0"/>
              <a:t> of government, </a:t>
            </a:r>
            <a:r>
              <a:rPr lang="en-US" b="1" dirty="0" smtClean="0"/>
              <a:t>powers, obligations, and services</a:t>
            </a:r>
            <a:r>
              <a:rPr lang="en-US" dirty="0" smtClean="0"/>
              <a:t> are shared between three levels: </a:t>
            </a:r>
            <a:endParaRPr lang="en-US" dirty="0"/>
          </a:p>
        </p:txBody>
      </p:sp>
      <p:grpSp>
        <p:nvGrpSpPr>
          <p:cNvPr id="12" name="Group 11"/>
          <p:cNvGrpSpPr/>
          <p:nvPr/>
        </p:nvGrpSpPr>
        <p:grpSpPr>
          <a:xfrm>
            <a:off x="4171950" y="631209"/>
            <a:ext cx="3714750" cy="5919448"/>
            <a:chOff x="3792985" y="361194"/>
            <a:chExt cx="4953000" cy="5919448"/>
          </a:xfrm>
        </p:grpSpPr>
        <p:grpSp>
          <p:nvGrpSpPr>
            <p:cNvPr id="9" name="Group 8"/>
            <p:cNvGrpSpPr/>
            <p:nvPr/>
          </p:nvGrpSpPr>
          <p:grpSpPr>
            <a:xfrm>
              <a:off x="3792985" y="1395704"/>
              <a:ext cx="4953000" cy="4884938"/>
              <a:chOff x="3792985" y="1395704"/>
              <a:chExt cx="4953000" cy="4884938"/>
            </a:xfrm>
          </p:grpSpPr>
          <p:sp>
            <p:nvSpPr>
              <p:cNvPr id="5" name="Oval 4"/>
              <p:cNvSpPr/>
              <p:nvPr/>
            </p:nvSpPr>
            <p:spPr>
              <a:xfrm>
                <a:off x="3792985" y="1395704"/>
                <a:ext cx="4953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prstClr val="white"/>
                    </a:solidFill>
                  </a:rPr>
                  <a:t>Government </a:t>
                </a:r>
              </a:p>
            </p:txBody>
          </p:sp>
          <p:cxnSp>
            <p:nvCxnSpPr>
              <p:cNvPr id="7" name="Straight Connector 6"/>
              <p:cNvCxnSpPr>
                <a:stCxn id="5" idx="2"/>
                <a:endCxn id="16" idx="0"/>
              </p:cNvCxnSpPr>
              <p:nvPr/>
            </p:nvCxnSpPr>
            <p:spPr>
              <a:xfrm>
                <a:off x="3792985" y="1852904"/>
                <a:ext cx="0" cy="39958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741546" y="1852904"/>
                <a:ext cx="2220" cy="38862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3807781" y="3092081"/>
                <a:ext cx="4935985" cy="541538"/>
              </a:xfrm>
              <a:custGeom>
                <a:avLst/>
                <a:gdLst>
                  <a:gd name="connsiteX0" fmla="*/ 0 w 4935985"/>
                  <a:gd name="connsiteY0" fmla="*/ 248575 h 1227486"/>
                  <a:gd name="connsiteX1" fmla="*/ 2592280 w 4935985"/>
                  <a:gd name="connsiteY1" fmla="*/ 1225118 h 1227486"/>
                  <a:gd name="connsiteX2" fmla="*/ 4935985 w 4935985"/>
                  <a:gd name="connsiteY2" fmla="*/ 0 h 1227486"/>
                </a:gdLst>
                <a:ahLst/>
                <a:cxnLst>
                  <a:cxn ang="0">
                    <a:pos x="connsiteX0" y="connsiteY0"/>
                  </a:cxn>
                  <a:cxn ang="0">
                    <a:pos x="connsiteX1" y="connsiteY1"/>
                  </a:cxn>
                  <a:cxn ang="0">
                    <a:pos x="connsiteX2" y="connsiteY2"/>
                  </a:cxn>
                </a:cxnLst>
                <a:rect l="l" t="t" r="r" b="b"/>
                <a:pathLst>
                  <a:path w="4935985" h="1227486">
                    <a:moveTo>
                      <a:pt x="0" y="248575"/>
                    </a:moveTo>
                    <a:cubicBezTo>
                      <a:pt x="884808" y="757561"/>
                      <a:pt x="1769616" y="1266547"/>
                      <a:pt x="2592280" y="1225118"/>
                    </a:cubicBezTo>
                    <a:cubicBezTo>
                      <a:pt x="3414944" y="1183689"/>
                      <a:pt x="4567562" y="202707"/>
                      <a:pt x="493598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Freeform 10"/>
              <p:cNvSpPr/>
              <p:nvPr/>
            </p:nvSpPr>
            <p:spPr>
              <a:xfrm>
                <a:off x="3792985" y="4443704"/>
                <a:ext cx="4935985" cy="541538"/>
              </a:xfrm>
              <a:custGeom>
                <a:avLst/>
                <a:gdLst>
                  <a:gd name="connsiteX0" fmla="*/ 0 w 4935985"/>
                  <a:gd name="connsiteY0" fmla="*/ 248575 h 1227486"/>
                  <a:gd name="connsiteX1" fmla="*/ 2592280 w 4935985"/>
                  <a:gd name="connsiteY1" fmla="*/ 1225118 h 1227486"/>
                  <a:gd name="connsiteX2" fmla="*/ 4935985 w 4935985"/>
                  <a:gd name="connsiteY2" fmla="*/ 0 h 1227486"/>
                </a:gdLst>
                <a:ahLst/>
                <a:cxnLst>
                  <a:cxn ang="0">
                    <a:pos x="connsiteX0" y="connsiteY0"/>
                  </a:cxn>
                  <a:cxn ang="0">
                    <a:pos x="connsiteX1" y="connsiteY1"/>
                  </a:cxn>
                  <a:cxn ang="0">
                    <a:pos x="connsiteX2" y="connsiteY2"/>
                  </a:cxn>
                </a:cxnLst>
                <a:rect l="l" t="t" r="r" b="b"/>
                <a:pathLst>
                  <a:path w="4935985" h="1227486">
                    <a:moveTo>
                      <a:pt x="0" y="248575"/>
                    </a:moveTo>
                    <a:cubicBezTo>
                      <a:pt x="884808" y="757561"/>
                      <a:pt x="1769616" y="1266547"/>
                      <a:pt x="2592280" y="1225118"/>
                    </a:cubicBezTo>
                    <a:cubicBezTo>
                      <a:pt x="3414944" y="1183689"/>
                      <a:pt x="4567562" y="202707"/>
                      <a:pt x="493598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Freeform 15"/>
              <p:cNvSpPr/>
              <p:nvPr/>
            </p:nvSpPr>
            <p:spPr>
              <a:xfrm>
                <a:off x="3792985" y="5739104"/>
                <a:ext cx="4935985" cy="541538"/>
              </a:xfrm>
              <a:custGeom>
                <a:avLst/>
                <a:gdLst>
                  <a:gd name="connsiteX0" fmla="*/ 0 w 4935985"/>
                  <a:gd name="connsiteY0" fmla="*/ 248575 h 1227486"/>
                  <a:gd name="connsiteX1" fmla="*/ 2592280 w 4935985"/>
                  <a:gd name="connsiteY1" fmla="*/ 1225118 h 1227486"/>
                  <a:gd name="connsiteX2" fmla="*/ 4935985 w 4935985"/>
                  <a:gd name="connsiteY2" fmla="*/ 0 h 1227486"/>
                </a:gdLst>
                <a:ahLst/>
                <a:cxnLst>
                  <a:cxn ang="0">
                    <a:pos x="connsiteX0" y="connsiteY0"/>
                  </a:cxn>
                  <a:cxn ang="0">
                    <a:pos x="connsiteX1" y="connsiteY1"/>
                  </a:cxn>
                  <a:cxn ang="0">
                    <a:pos x="connsiteX2" y="connsiteY2"/>
                  </a:cxn>
                </a:cxnLst>
                <a:rect l="l" t="t" r="r" b="b"/>
                <a:pathLst>
                  <a:path w="4935985" h="1227486">
                    <a:moveTo>
                      <a:pt x="0" y="248575"/>
                    </a:moveTo>
                    <a:cubicBezTo>
                      <a:pt x="884808" y="757561"/>
                      <a:pt x="1769616" y="1266547"/>
                      <a:pt x="2592280" y="1225118"/>
                    </a:cubicBezTo>
                    <a:cubicBezTo>
                      <a:pt x="3414944" y="1183689"/>
                      <a:pt x="4567562" y="202707"/>
                      <a:pt x="493598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extBox 19"/>
              <p:cNvSpPr txBox="1"/>
              <p:nvPr/>
            </p:nvSpPr>
            <p:spPr>
              <a:xfrm>
                <a:off x="4859785" y="2311584"/>
                <a:ext cx="2971800" cy="646331"/>
              </a:xfrm>
              <a:prstGeom prst="rect">
                <a:avLst/>
              </a:prstGeom>
              <a:noFill/>
            </p:spPr>
            <p:txBody>
              <a:bodyPr wrap="square" rtlCol="0">
                <a:spAutoFit/>
              </a:bodyPr>
              <a:lstStyle/>
              <a:p>
                <a:pPr algn="ctr"/>
                <a:r>
                  <a:rPr lang="en-US" sz="3600" b="1" dirty="0">
                    <a:solidFill>
                      <a:prstClr val="black"/>
                    </a:solidFill>
                  </a:rPr>
                  <a:t>Federal </a:t>
                </a:r>
              </a:p>
            </p:txBody>
          </p:sp>
          <p:sp>
            <p:nvSpPr>
              <p:cNvPr id="21" name="TextBox 20"/>
              <p:cNvSpPr txBox="1"/>
              <p:nvPr/>
            </p:nvSpPr>
            <p:spPr>
              <a:xfrm>
                <a:off x="4789873" y="3757904"/>
                <a:ext cx="2971800" cy="646331"/>
              </a:xfrm>
              <a:prstGeom prst="rect">
                <a:avLst/>
              </a:prstGeom>
              <a:noFill/>
            </p:spPr>
            <p:txBody>
              <a:bodyPr wrap="square" rtlCol="0">
                <a:spAutoFit/>
              </a:bodyPr>
              <a:lstStyle/>
              <a:p>
                <a:pPr algn="ctr"/>
                <a:r>
                  <a:rPr lang="en-US" sz="3600" b="1" dirty="0">
                    <a:solidFill>
                      <a:prstClr val="black"/>
                    </a:solidFill>
                  </a:rPr>
                  <a:t>State </a:t>
                </a:r>
              </a:p>
            </p:txBody>
          </p:sp>
          <p:sp>
            <p:nvSpPr>
              <p:cNvPr id="22" name="TextBox 21"/>
              <p:cNvSpPr txBox="1"/>
              <p:nvPr/>
            </p:nvSpPr>
            <p:spPr>
              <a:xfrm>
                <a:off x="4859785" y="5012134"/>
                <a:ext cx="2971800" cy="646331"/>
              </a:xfrm>
              <a:prstGeom prst="rect">
                <a:avLst/>
              </a:prstGeom>
              <a:noFill/>
            </p:spPr>
            <p:txBody>
              <a:bodyPr wrap="square" rtlCol="0">
                <a:spAutoFit/>
              </a:bodyPr>
              <a:lstStyle/>
              <a:p>
                <a:pPr algn="ctr"/>
                <a:r>
                  <a:rPr lang="en-US" sz="3600" b="1" dirty="0">
                    <a:solidFill>
                      <a:prstClr val="black"/>
                    </a:solidFill>
                  </a:rPr>
                  <a:t>Local </a:t>
                </a:r>
              </a:p>
            </p:txBody>
          </p:sp>
        </p:grpSp>
        <p:sp>
          <p:nvSpPr>
            <p:cNvPr id="2" name="Rectangle 1"/>
            <p:cNvSpPr/>
            <p:nvPr/>
          </p:nvSpPr>
          <p:spPr>
            <a:xfrm>
              <a:off x="4495800" y="867445"/>
              <a:ext cx="152400" cy="96135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6140388" y="609600"/>
              <a:ext cx="152400" cy="961355"/>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7811715" y="943645"/>
              <a:ext cx="152400" cy="961355"/>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Teardrop 2"/>
            <p:cNvSpPr/>
            <p:nvPr/>
          </p:nvSpPr>
          <p:spPr>
            <a:xfrm rot="2659987" flipH="1">
              <a:off x="4424489" y="617414"/>
              <a:ext cx="250130" cy="244375"/>
            </a:xfrm>
            <a:prstGeom prst="teardrop">
              <a:avLst/>
            </a:prstGeom>
            <a:gradFill flip="none" rotWithShape="1">
              <a:gsLst>
                <a:gs pos="0">
                  <a:srgbClr val="FFFF00"/>
                </a:gs>
                <a:gs pos="50000">
                  <a:schemeClr val="accent6">
                    <a:shade val="67500"/>
                    <a:satMod val="115000"/>
                  </a:schemeClr>
                </a:gs>
                <a:gs pos="100000">
                  <a:schemeClr val="accent6">
                    <a:shade val="100000"/>
                    <a:satMod val="115000"/>
                  </a:schemeClr>
                </a:gs>
              </a:gsLst>
              <a:lin ang="16200000" scaled="1"/>
              <a:tileRect/>
            </a:gra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eardrop 16"/>
            <p:cNvSpPr/>
            <p:nvPr/>
          </p:nvSpPr>
          <p:spPr>
            <a:xfrm rot="2659987" flipH="1">
              <a:off x="6091522" y="361194"/>
              <a:ext cx="250130" cy="244375"/>
            </a:xfrm>
            <a:prstGeom prst="teardrop">
              <a:avLst/>
            </a:prstGeom>
            <a:gradFill flip="none" rotWithShape="1">
              <a:gsLst>
                <a:gs pos="0">
                  <a:srgbClr val="FFFF00"/>
                </a:gs>
                <a:gs pos="50000">
                  <a:schemeClr val="accent6">
                    <a:shade val="67500"/>
                    <a:satMod val="115000"/>
                  </a:schemeClr>
                </a:gs>
                <a:gs pos="100000">
                  <a:schemeClr val="accent6">
                    <a:shade val="100000"/>
                    <a:satMod val="115000"/>
                  </a:schemeClr>
                </a:gs>
              </a:gsLst>
              <a:lin ang="16200000" scaled="1"/>
              <a:tileRect/>
            </a:gra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ardrop 17"/>
            <p:cNvSpPr/>
            <p:nvPr/>
          </p:nvSpPr>
          <p:spPr>
            <a:xfrm rot="2659987" flipH="1">
              <a:off x="7762850" y="697142"/>
              <a:ext cx="250130" cy="244375"/>
            </a:xfrm>
            <a:prstGeom prst="teardrop">
              <a:avLst/>
            </a:prstGeom>
            <a:gradFill flip="none" rotWithShape="1">
              <a:gsLst>
                <a:gs pos="0">
                  <a:srgbClr val="FFFF00"/>
                </a:gs>
                <a:gs pos="50000">
                  <a:schemeClr val="accent6">
                    <a:shade val="67500"/>
                    <a:satMod val="115000"/>
                  </a:schemeClr>
                </a:gs>
                <a:gs pos="100000">
                  <a:schemeClr val="accent6">
                    <a:shade val="100000"/>
                    <a:satMod val="115000"/>
                  </a:schemeClr>
                </a:gs>
              </a:gsLst>
              <a:lin ang="16200000" scaled="1"/>
              <a:tileRect/>
            </a:gra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2050" name="Picture 2" descr="C:\Documents and Settings\flrea\Local Settings\Temporary Internet Files\Content.IE5\JU6TBA2O\MC900438767[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772" t="13774" b="11817"/>
          <a:stretch/>
        </p:blipFill>
        <p:spPr bwMode="auto">
          <a:xfrm>
            <a:off x="4324529" y="2581601"/>
            <a:ext cx="977664" cy="90718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Documents and Settings\flrea\Local Settings\Temporary Internet Files\Content.IE5\MM17WWIT\MC900101112[1].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81063" y="3909608"/>
            <a:ext cx="750297" cy="93286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Documents and Settings\flrea\Local Settings\Temporary Internet Files\Content.IE5\7XZTRG1O\MC90003677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81064" y="5255257"/>
            <a:ext cx="810530" cy="829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725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a federal system limit government power? </a:t>
            </a:r>
            <a:endParaRPr lang="en-US" dirty="0"/>
          </a:p>
        </p:txBody>
      </p:sp>
      <p:sp>
        <p:nvSpPr>
          <p:cNvPr id="3" name="Content Placeholder 2"/>
          <p:cNvSpPr>
            <a:spLocks noGrp="1"/>
          </p:cNvSpPr>
          <p:nvPr>
            <p:ph idx="1"/>
          </p:nvPr>
        </p:nvSpPr>
        <p:spPr/>
        <p:txBody>
          <a:bodyPr/>
          <a:lstStyle/>
          <a:p>
            <a:r>
              <a:rPr lang="en-US" dirty="0" smtClean="0"/>
              <a:t>By sharing power, neither the central government or the state/local governments can become too powerful. </a:t>
            </a:r>
          </a:p>
          <a:p>
            <a:r>
              <a:rPr lang="en-US" dirty="0" smtClean="0"/>
              <a:t>Each level of government is given certain powers </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18" y="4367018"/>
            <a:ext cx="4239491" cy="2059304"/>
          </a:xfrm>
          <a:prstGeom prst="rect">
            <a:avLst/>
          </a:prstGeom>
        </p:spPr>
      </p:pic>
    </p:spTree>
    <p:extLst>
      <p:ext uri="{BB962C8B-B14F-4D97-AF65-F5344CB8AC3E}">
        <p14:creationId xmlns:p14="http://schemas.microsoft.com/office/powerpoint/2010/main" val="2766054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32510" y="1818895"/>
            <a:ext cx="2828270" cy="4071473"/>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Cambria" panose="02040503050406030204" pitchFamily="18" charset="0"/>
              </a:rPr>
              <a:t>Delegated/</a:t>
            </a:r>
          </a:p>
          <a:p>
            <a:pPr algn="ctr"/>
            <a:r>
              <a:rPr lang="en-US" sz="2800" b="1" dirty="0" smtClean="0">
                <a:latin typeface="Cambria" panose="02040503050406030204" pitchFamily="18" charset="0"/>
              </a:rPr>
              <a:t>Expressed/</a:t>
            </a:r>
          </a:p>
          <a:p>
            <a:pPr algn="ctr"/>
            <a:r>
              <a:rPr lang="en-US" sz="2800" b="1" dirty="0" smtClean="0">
                <a:latin typeface="Cambria" panose="02040503050406030204" pitchFamily="18" charset="0"/>
              </a:rPr>
              <a:t>Enumerated Powers </a:t>
            </a:r>
          </a:p>
          <a:p>
            <a:pPr algn="ctr"/>
            <a:r>
              <a:rPr lang="en-US" sz="2000" dirty="0" smtClean="0">
                <a:latin typeface="Cambria" panose="02040503050406030204" pitchFamily="18" charset="0"/>
              </a:rPr>
              <a:t>Powers outlined in the U.S. Constitution (example: Powers of Congress in Article I, Section 8)</a:t>
            </a:r>
            <a:endParaRPr lang="en-US" sz="2000" dirty="0">
              <a:latin typeface="Cambria" panose="02040503050406030204" pitchFamily="18" charset="0"/>
            </a:endParaRPr>
          </a:p>
        </p:txBody>
      </p:sp>
      <p:sp>
        <p:nvSpPr>
          <p:cNvPr id="2" name="Title 1"/>
          <p:cNvSpPr>
            <a:spLocks noGrp="1"/>
          </p:cNvSpPr>
          <p:nvPr>
            <p:ph type="title"/>
          </p:nvPr>
        </p:nvSpPr>
        <p:spPr/>
        <p:txBody>
          <a:bodyPr>
            <a:normAutofit fontScale="90000"/>
          </a:bodyPr>
          <a:lstStyle/>
          <a:p>
            <a:r>
              <a:rPr lang="en-US" dirty="0" smtClean="0"/>
              <a:t>How is power distributed in the federal government?</a:t>
            </a:r>
            <a:endParaRPr lang="en-US" dirty="0"/>
          </a:p>
        </p:txBody>
      </p:sp>
      <p:sp>
        <p:nvSpPr>
          <p:cNvPr id="4" name="Rounded Rectangle 3"/>
          <p:cNvSpPr/>
          <p:nvPr/>
        </p:nvSpPr>
        <p:spPr>
          <a:xfrm>
            <a:off x="3050418" y="2268175"/>
            <a:ext cx="2664690" cy="3948215"/>
          </a:xfrm>
          <a:prstGeom prst="roundRect">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atin typeface="Cambria" panose="02040503050406030204" pitchFamily="18" charset="0"/>
              </a:rPr>
              <a:t>Reserved Powers</a:t>
            </a:r>
          </a:p>
          <a:p>
            <a:pPr algn="ctr"/>
            <a:r>
              <a:rPr lang="en-US" sz="2400" i="1" dirty="0" smtClean="0">
                <a:latin typeface="Cambria" panose="02040503050406030204" pitchFamily="18" charset="0"/>
              </a:rPr>
              <a:t>Powers reserved to the States and the People</a:t>
            </a:r>
            <a:r>
              <a:rPr lang="en-US" sz="3600" i="1" dirty="0" smtClean="0">
                <a:latin typeface="Cambria" panose="02040503050406030204" pitchFamily="18" charset="0"/>
              </a:rPr>
              <a:t> </a:t>
            </a:r>
            <a:endParaRPr lang="en-US" sz="3600" i="1" dirty="0">
              <a:latin typeface="Cambria" panose="02040503050406030204" pitchFamily="18" charset="0"/>
            </a:endParaRPr>
          </a:p>
        </p:txBody>
      </p:sp>
      <p:sp>
        <p:nvSpPr>
          <p:cNvPr id="5" name="Rounded Rectangle 4"/>
          <p:cNvSpPr/>
          <p:nvPr/>
        </p:nvSpPr>
        <p:spPr>
          <a:xfrm>
            <a:off x="5565228" y="3051392"/>
            <a:ext cx="3242131" cy="3433010"/>
          </a:xfrm>
          <a:prstGeom prst="roundRect">
            <a:avLst/>
          </a:prstGeom>
          <a:solidFill>
            <a:srgbClr val="F0D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atin typeface="Cambria" panose="02040503050406030204" pitchFamily="18" charset="0"/>
              </a:rPr>
              <a:t>Concurrent Powers</a:t>
            </a:r>
          </a:p>
          <a:p>
            <a:pPr algn="ctr"/>
            <a:r>
              <a:rPr lang="en-US" sz="2800" i="1" dirty="0" smtClean="0">
                <a:latin typeface="Cambria" panose="02040503050406030204" pitchFamily="18" charset="0"/>
              </a:rPr>
              <a:t>Powers shared by the State and Federal government </a:t>
            </a:r>
            <a:endParaRPr lang="en-US" sz="2800" i="1" dirty="0">
              <a:latin typeface="Cambria" panose="02040503050406030204" pitchFamily="18" charset="0"/>
            </a:endParaRPr>
          </a:p>
        </p:txBody>
      </p:sp>
    </p:spTree>
    <p:extLst>
      <p:ext uri="{BB962C8B-B14F-4D97-AF65-F5344CB8AC3E}">
        <p14:creationId xmlns:p14="http://schemas.microsoft.com/office/powerpoint/2010/main" val="767676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a:grpSpLocks/>
          </p:cNvGrpSpPr>
          <p:nvPr/>
        </p:nvGrpSpPr>
        <p:grpSpPr bwMode="auto">
          <a:xfrm>
            <a:off x="508101" y="1716984"/>
            <a:ext cx="2514600" cy="1522413"/>
            <a:chOff x="1536" y="528"/>
            <a:chExt cx="2736" cy="1574"/>
          </a:xfrm>
        </p:grpSpPr>
        <p:pic>
          <p:nvPicPr>
            <p:cNvPr id="36879"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 y="576"/>
              <a:ext cx="1584" cy="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pic>
          <p:nvPicPr>
            <p:cNvPr id="3688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 y="912"/>
              <a:ext cx="480"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pic>
          <p:nvPicPr>
            <p:cNvPr id="36881"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6" y="864"/>
              <a:ext cx="480"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pic>
          <p:nvPicPr>
            <p:cNvPr id="36882"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4" y="1392"/>
              <a:ext cx="480"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pic>
          <p:nvPicPr>
            <p:cNvPr id="36883"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8" y="1440"/>
              <a:ext cx="480"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pic>
          <p:nvPicPr>
            <p:cNvPr id="36884"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0" y="576"/>
              <a:ext cx="480"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pic>
          <p:nvPicPr>
            <p:cNvPr id="36885" name="Picture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60" y="528"/>
              <a:ext cx="480"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grpSp>
      <p:sp>
        <p:nvSpPr>
          <p:cNvPr id="19458" name="Rectangle 2"/>
          <p:cNvSpPr>
            <a:spLocks noGrp="1" noChangeArrowheads="1"/>
          </p:cNvSpPr>
          <p:nvPr>
            <p:ph type="title"/>
          </p:nvPr>
        </p:nvSpPr>
        <p:spPr/>
        <p:txBody>
          <a:bodyPr>
            <a:normAutofit/>
          </a:bodyPr>
          <a:lstStyle/>
          <a:p>
            <a:pPr algn="ctr" eaLnBrk="1" fontAlgn="auto" hangingPunct="1">
              <a:spcAft>
                <a:spcPts val="0"/>
              </a:spcAft>
              <a:defRPr/>
            </a:pPr>
            <a:r>
              <a:rPr lang="en-US" sz="5400" dirty="0" smtClean="0"/>
              <a:t>The Hierarchy of Law</a:t>
            </a:r>
            <a:endParaRPr lang="en-US" sz="3200" dirty="0" smtClean="0"/>
          </a:p>
        </p:txBody>
      </p:sp>
      <p:sp>
        <p:nvSpPr>
          <p:cNvPr id="36868" name="Text Box 5"/>
          <p:cNvSpPr txBox="1">
            <a:spLocks noChangeArrowheads="1"/>
          </p:cNvSpPr>
          <p:nvPr/>
        </p:nvSpPr>
        <p:spPr bwMode="auto">
          <a:xfrm>
            <a:off x="465876" y="5391508"/>
            <a:ext cx="2169360" cy="707886"/>
          </a:xfrm>
          <a:prstGeom prst="rect">
            <a:avLst/>
          </a:prstGeom>
          <a:solidFill>
            <a:schemeClr val="bg2"/>
          </a:solidFill>
          <a:ln w="12700" cap="sq">
            <a:solidFill>
              <a:schemeClr val="accent5">
                <a:lumMod val="75000"/>
              </a:schemeClr>
            </a:solidFill>
            <a:miter lim="800000"/>
            <a:headEnd type="none" w="sm" len="sm"/>
            <a:tailEnd type="none" w="sm" len="sm"/>
          </a:ln>
        </p:spPr>
        <p:txBody>
          <a:bodyPr wrap="square">
            <a:spAutoFit/>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algn="ctr" eaLnBrk="1" hangingPunct="1">
              <a:spcBef>
                <a:spcPct val="50000"/>
              </a:spcBef>
              <a:buClrTx/>
              <a:buSzTx/>
              <a:buFontTx/>
              <a:buNone/>
            </a:pPr>
            <a:r>
              <a:rPr lang="en-US" altLang="en-US" sz="2000" b="1" dirty="0">
                <a:solidFill>
                  <a:srgbClr val="04617B"/>
                </a:solidFill>
                <a:latin typeface="Arial" pitchFamily="34" charset="0"/>
              </a:rPr>
              <a:t>City and County </a:t>
            </a:r>
            <a:r>
              <a:rPr lang="en-US" altLang="en-US" sz="2000" b="1" dirty="0" smtClean="0">
                <a:solidFill>
                  <a:srgbClr val="04617B"/>
                </a:solidFill>
                <a:latin typeface="Arial" pitchFamily="34" charset="0"/>
              </a:rPr>
              <a:t>Ordinances</a:t>
            </a:r>
            <a:endParaRPr lang="en-US" altLang="en-US" sz="2000" b="1" dirty="0">
              <a:solidFill>
                <a:srgbClr val="04617B"/>
              </a:solidFill>
              <a:latin typeface="Arial" pitchFamily="34" charset="0"/>
            </a:endParaRPr>
          </a:p>
        </p:txBody>
      </p:sp>
      <p:sp>
        <p:nvSpPr>
          <p:cNvPr id="12305" name="Text Box 6"/>
          <p:cNvSpPr txBox="1">
            <a:spLocks noChangeArrowheads="1"/>
          </p:cNvSpPr>
          <p:nvPr/>
        </p:nvSpPr>
        <p:spPr bwMode="auto">
          <a:xfrm>
            <a:off x="987601" y="4513215"/>
            <a:ext cx="2209800" cy="707886"/>
          </a:xfrm>
          <a:prstGeom prst="rect">
            <a:avLst/>
          </a:prstGeom>
          <a:solidFill>
            <a:schemeClr val="accent1"/>
          </a:solidFill>
          <a:ln w="12700" cap="sq">
            <a:noFill/>
            <a:miter lim="800000"/>
            <a:headEnd type="none" w="sm" len="sm"/>
            <a:tailEnd type="none" w="sm" len="sm"/>
          </a:ln>
        </p:spPr>
        <p:txBody>
          <a:bodyPr>
            <a:spAutoFit/>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algn="ctr" eaLnBrk="1" hangingPunct="1">
              <a:spcBef>
                <a:spcPct val="50000"/>
              </a:spcBef>
              <a:buClrTx/>
              <a:buSzTx/>
              <a:buFontTx/>
              <a:buNone/>
            </a:pPr>
            <a:r>
              <a:rPr lang="en-US" altLang="en-US" sz="2000" b="1" dirty="0">
                <a:solidFill>
                  <a:schemeClr val="bg1"/>
                </a:solidFill>
                <a:latin typeface="Arial" pitchFamily="34" charset="0"/>
              </a:rPr>
              <a:t>State Statutes (laws)</a:t>
            </a:r>
          </a:p>
        </p:txBody>
      </p:sp>
      <p:sp>
        <p:nvSpPr>
          <p:cNvPr id="12303" name="Text Box 7"/>
          <p:cNvSpPr txBox="1">
            <a:spLocks noChangeArrowheads="1"/>
          </p:cNvSpPr>
          <p:nvPr/>
        </p:nvSpPr>
        <p:spPr bwMode="auto">
          <a:xfrm>
            <a:off x="1917801" y="3635298"/>
            <a:ext cx="2209800" cy="707886"/>
          </a:xfrm>
          <a:prstGeom prst="rect">
            <a:avLst/>
          </a:prstGeom>
          <a:solidFill>
            <a:schemeClr val="accent2"/>
          </a:solidFill>
          <a:ln w="12700" cap="sq">
            <a:noFill/>
            <a:miter lim="800000"/>
            <a:headEnd type="none" w="sm" len="sm"/>
            <a:tailEnd type="none" w="sm" len="sm"/>
          </a:ln>
        </p:spPr>
        <p:txBody>
          <a:bodyPr>
            <a:spAutoFit/>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algn="ctr" eaLnBrk="1" hangingPunct="1">
              <a:spcBef>
                <a:spcPct val="50000"/>
              </a:spcBef>
              <a:buClrTx/>
              <a:buSzTx/>
              <a:buFontTx/>
              <a:buNone/>
            </a:pPr>
            <a:r>
              <a:rPr lang="en-US" altLang="en-US" sz="2000" b="1" dirty="0" smtClean="0">
                <a:solidFill>
                  <a:schemeClr val="bg1"/>
                </a:solidFill>
                <a:latin typeface="Arial" pitchFamily="34" charset="0"/>
              </a:rPr>
              <a:t>Florida Constitution</a:t>
            </a:r>
            <a:endParaRPr lang="en-US" altLang="en-US" sz="2000" b="1" dirty="0">
              <a:solidFill>
                <a:schemeClr val="bg1"/>
              </a:solidFill>
              <a:latin typeface="Arial" pitchFamily="34" charset="0"/>
            </a:endParaRPr>
          </a:p>
        </p:txBody>
      </p:sp>
      <p:sp>
        <p:nvSpPr>
          <p:cNvPr id="12301" name="Text Box 8"/>
          <p:cNvSpPr txBox="1">
            <a:spLocks noChangeArrowheads="1"/>
          </p:cNvSpPr>
          <p:nvPr/>
        </p:nvSpPr>
        <p:spPr bwMode="auto">
          <a:xfrm>
            <a:off x="2961104" y="2822523"/>
            <a:ext cx="2171446" cy="707886"/>
          </a:xfrm>
          <a:prstGeom prst="rect">
            <a:avLst/>
          </a:prstGeom>
          <a:solidFill>
            <a:schemeClr val="accent3"/>
          </a:solidFill>
          <a:ln w="12700" cap="sq">
            <a:noFill/>
            <a:miter lim="800000"/>
            <a:headEnd type="none" w="sm" len="sm"/>
            <a:tailEnd type="none" w="sm" len="sm"/>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2000" b="1" dirty="0" smtClean="0">
                <a:solidFill>
                  <a:schemeClr val="bg1"/>
                </a:solidFill>
              </a:rPr>
              <a:t>Acts of </a:t>
            </a:r>
          </a:p>
          <a:p>
            <a:pPr algn="ctr" eaLnBrk="1" hangingPunct="1">
              <a:defRPr/>
            </a:pPr>
            <a:r>
              <a:rPr lang="en-US" sz="2000" b="1" dirty="0" smtClean="0">
                <a:solidFill>
                  <a:schemeClr val="bg1"/>
                </a:solidFill>
              </a:rPr>
              <a:t>Congress</a:t>
            </a:r>
          </a:p>
        </p:txBody>
      </p:sp>
      <p:sp>
        <p:nvSpPr>
          <p:cNvPr id="12299" name="Text Box 9"/>
          <p:cNvSpPr txBox="1">
            <a:spLocks noChangeArrowheads="1"/>
          </p:cNvSpPr>
          <p:nvPr/>
        </p:nvSpPr>
        <p:spPr bwMode="auto">
          <a:xfrm>
            <a:off x="4448409" y="1904432"/>
            <a:ext cx="2994025" cy="830997"/>
          </a:xfrm>
          <a:prstGeom prst="rect">
            <a:avLst/>
          </a:prstGeom>
          <a:solidFill>
            <a:schemeClr val="accent4"/>
          </a:solidFill>
          <a:ln w="12700" cap="sq">
            <a:noFill/>
            <a:miter lim="800000"/>
            <a:headEnd type="none" w="sm" len="sm"/>
            <a:tailEnd type="none" w="sm" len="sm"/>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sz="2400" b="1" dirty="0" smtClean="0">
                <a:solidFill>
                  <a:srgbClr val="DBF5F9"/>
                </a:solidFill>
              </a:rPr>
              <a:t>United States Constitution</a:t>
            </a:r>
          </a:p>
        </p:txBody>
      </p:sp>
      <p:sp>
        <p:nvSpPr>
          <p:cNvPr id="19475" name="Text Box 19"/>
          <p:cNvSpPr txBox="1">
            <a:spLocks noChangeArrowheads="1"/>
          </p:cNvSpPr>
          <p:nvPr/>
        </p:nvSpPr>
        <p:spPr bwMode="auto">
          <a:xfrm>
            <a:off x="197285" y="1811091"/>
            <a:ext cx="3352800" cy="1200329"/>
          </a:xfrm>
          <a:prstGeom prst="rect">
            <a:avLst/>
          </a:prstGeom>
          <a:noFill/>
          <a:ln w="12700" cap="sq">
            <a:noFill/>
            <a:miter lim="800000"/>
            <a:headEnd type="none" w="sm" len="sm"/>
            <a:tailEnd type="none" w="sm" len="sm"/>
          </a:ln>
          <a:effectLst/>
        </p:spPr>
        <p:txBody>
          <a:bodyPr>
            <a:spAutoFit/>
          </a:bodyPr>
          <a:lstStyle/>
          <a:p>
            <a:pPr algn="ctr">
              <a:spcBef>
                <a:spcPct val="50000"/>
              </a:spcBef>
              <a:defRPr/>
            </a:pPr>
            <a:r>
              <a:rPr lang="en-US" sz="2400" b="1" dirty="0">
                <a:solidFill>
                  <a:prstClr val="black"/>
                </a:solidFill>
                <a:effectLst>
                  <a:outerShdw blurRad="38100" dist="38100" dir="2700000" algn="tl">
                    <a:srgbClr val="C0C0C0"/>
                  </a:outerShdw>
                </a:effectLst>
                <a:latin typeface="Arial" charset="0"/>
                <a:cs typeface="Arial" charset="0"/>
              </a:rPr>
              <a:t>The U.S. Constitution is the </a:t>
            </a:r>
            <a:r>
              <a:rPr lang="en-US" sz="2400" b="1" dirty="0">
                <a:solidFill>
                  <a:srgbClr val="0F6FC6"/>
                </a:solidFill>
                <a:effectLst>
                  <a:outerShdw blurRad="38100" dist="38100" dir="2700000" algn="tl">
                    <a:srgbClr val="C0C0C0"/>
                  </a:outerShdw>
                </a:effectLst>
                <a:latin typeface="Arial" charset="0"/>
                <a:cs typeface="Arial" charset="0"/>
              </a:rPr>
              <a:t>“Supreme Law of the Land.”</a:t>
            </a:r>
          </a:p>
        </p:txBody>
      </p:sp>
      <p:sp>
        <p:nvSpPr>
          <p:cNvPr id="4" name="TextBox 3"/>
          <p:cNvSpPr txBox="1"/>
          <p:nvPr/>
        </p:nvSpPr>
        <p:spPr>
          <a:xfrm>
            <a:off x="5218385" y="2776096"/>
            <a:ext cx="3578774" cy="3785652"/>
          </a:xfrm>
          <a:prstGeom prst="rect">
            <a:avLst/>
          </a:prstGeom>
          <a:noFill/>
        </p:spPr>
        <p:txBody>
          <a:bodyPr wrap="square" rtlCol="0">
            <a:spAutoFit/>
          </a:bodyPr>
          <a:lstStyle/>
          <a:p>
            <a:r>
              <a:rPr lang="en-US" sz="2400" dirty="0" smtClean="0">
                <a:latin typeface="Cambria" panose="02040503050406030204" pitchFamily="18" charset="0"/>
              </a:rPr>
              <a:t>Even though local, state, and federal government share the power to make laws, it is important to remember that the Constitution, based on Article VI (the “Supremacy Clause”) , is the “Supreme Law of the Land”. </a:t>
            </a:r>
            <a:endParaRPr lang="en-US" sz="2400" dirty="0">
              <a:latin typeface="Cambria" panose="02040503050406030204" pitchFamily="18" charset="0"/>
            </a:endParaRPr>
          </a:p>
        </p:txBody>
      </p:sp>
    </p:spTree>
    <p:extLst>
      <p:ext uri="{BB962C8B-B14F-4D97-AF65-F5344CB8AC3E}">
        <p14:creationId xmlns:p14="http://schemas.microsoft.com/office/powerpoint/2010/main" val="444197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305"/>
                                        </p:tgtEl>
                                        <p:attrNameLst>
                                          <p:attrName>style.visibility</p:attrName>
                                        </p:attrNameLst>
                                      </p:cBhvr>
                                      <p:to>
                                        <p:strVal val="visible"/>
                                      </p:to>
                                    </p:set>
                                    <p:animEffect transition="in" filter="wipe(down)">
                                      <p:cBhvr>
                                        <p:cTn id="7" dur="500"/>
                                        <p:tgtEl>
                                          <p:spTgt spid="123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303"/>
                                        </p:tgtEl>
                                        <p:attrNameLst>
                                          <p:attrName>style.visibility</p:attrName>
                                        </p:attrNameLst>
                                      </p:cBhvr>
                                      <p:to>
                                        <p:strVal val="visible"/>
                                      </p:to>
                                    </p:set>
                                    <p:animEffect transition="in" filter="wipe(down)">
                                      <p:cBhvr>
                                        <p:cTn id="12" dur="500"/>
                                        <p:tgtEl>
                                          <p:spTgt spid="1230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301"/>
                                        </p:tgtEl>
                                        <p:attrNameLst>
                                          <p:attrName>style.visibility</p:attrName>
                                        </p:attrNameLst>
                                      </p:cBhvr>
                                      <p:to>
                                        <p:strVal val="visible"/>
                                      </p:to>
                                    </p:set>
                                    <p:animEffect transition="in" filter="wipe(down)">
                                      <p:cBhvr>
                                        <p:cTn id="17" dur="500"/>
                                        <p:tgtEl>
                                          <p:spTgt spid="123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299"/>
                                        </p:tgtEl>
                                        <p:attrNameLst>
                                          <p:attrName>style.visibility</p:attrName>
                                        </p:attrNameLst>
                                      </p:cBhvr>
                                      <p:to>
                                        <p:strVal val="visible"/>
                                      </p:to>
                                    </p:set>
                                    <p:animEffect transition="in" filter="wipe(down)">
                                      <p:cBhvr>
                                        <p:cTn id="22" dur="500"/>
                                        <p:tgtEl>
                                          <p:spTgt spid="12299"/>
                                        </p:tgtEl>
                                      </p:cBhvr>
                                    </p:animEffect>
                                  </p:childTnLst>
                                </p:cTn>
                              </p:par>
                              <p:par>
                                <p:cTn id="23" presetID="22" presetClass="entr" presetSubtype="4"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00"/>
                                        <p:tgtEl>
                                          <p:spTgt spid="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9475"/>
                                        </p:tgtEl>
                                        <p:attrNameLst>
                                          <p:attrName>style.visibility</p:attrName>
                                        </p:attrNameLst>
                                      </p:cBhvr>
                                      <p:to>
                                        <p:strVal val="visible"/>
                                      </p:to>
                                    </p:set>
                                    <p:animEffect transition="in" filter="wipe(down)">
                                      <p:cBhvr>
                                        <p:cTn id="28" dur="500"/>
                                        <p:tgtEl>
                                          <p:spTgt spid="19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5" grpId="0" animBg="1"/>
      <p:bldP spid="12303" grpId="0" animBg="1"/>
      <p:bldP spid="12301" grpId="0" animBg="1"/>
      <p:bldP spid="12299" grpId="0" animBg="1"/>
      <p:bldP spid="1947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Delegated/Expressed/Enumerated Powers </a:t>
            </a:r>
            <a:endParaRPr lang="en-US" dirty="0"/>
          </a:p>
        </p:txBody>
      </p:sp>
      <p:sp>
        <p:nvSpPr>
          <p:cNvPr id="4" name="Content Placeholder 3"/>
          <p:cNvSpPr>
            <a:spLocks noGrp="1"/>
          </p:cNvSpPr>
          <p:nvPr>
            <p:ph idx="1"/>
          </p:nvPr>
        </p:nvSpPr>
        <p:spPr>
          <a:xfrm>
            <a:off x="685800" y="2089485"/>
            <a:ext cx="4197927" cy="1982450"/>
          </a:xfrm>
        </p:spPr>
        <p:txBody>
          <a:bodyPr>
            <a:noAutofit/>
          </a:bodyPr>
          <a:lstStyle/>
          <a:p>
            <a:pPr marL="0" indent="0" algn="ctr">
              <a:buNone/>
            </a:pPr>
            <a:r>
              <a:rPr lang="en-US" sz="4400" dirty="0"/>
              <a:t>Powers that are </a:t>
            </a:r>
            <a:r>
              <a:rPr lang="en-US" sz="4400" b="1" dirty="0"/>
              <a:t>expressly listed/outlined </a:t>
            </a:r>
            <a:r>
              <a:rPr lang="en-US" sz="4400" dirty="0"/>
              <a:t>in the United States Constitution </a:t>
            </a:r>
          </a:p>
          <a:p>
            <a:pPr marL="0" indent="0" algn="ctr">
              <a:buNone/>
            </a:pPr>
            <a:endParaRPr lang="en-US" sz="44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3349" y="1899641"/>
            <a:ext cx="2481004" cy="3991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727669"/>
      </p:ext>
    </p:extLst>
  </p:cSld>
  <p:clrMapOvr>
    <a:masterClrMapping/>
  </p:clrMapOvr>
  <p:timing>
    <p:tnLst>
      <p:par>
        <p:cTn id="1" dur="indefinite" restart="never" nodeType="tmRoot"/>
      </p:par>
    </p:tnLst>
  </p:timing>
</p:sld>
</file>

<file path=ppt/theme/theme1.xml><?xml version="1.0" encoding="utf-8"?>
<a:theme xmlns:a="http://schemas.openxmlformats.org/drawingml/2006/main" name="Curriculum Whe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653</Words>
  <Application>Microsoft Office PowerPoint</Application>
  <PresentationFormat>On-screen Show (4:3)</PresentationFormat>
  <Paragraphs>102</Paragraphs>
  <Slides>14</Slides>
  <Notes>6</Notes>
  <HiddenSlides>0</HiddenSlides>
  <MMClips>1</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Bernard MT Condensed</vt:lpstr>
      <vt:lpstr>Bookman Old Style</vt:lpstr>
      <vt:lpstr>Calibri</vt:lpstr>
      <vt:lpstr>Cambria</vt:lpstr>
      <vt:lpstr>Castellar</vt:lpstr>
      <vt:lpstr>Comic Sans MS</vt:lpstr>
      <vt:lpstr>Cooper Black</vt:lpstr>
      <vt:lpstr>Lucida Calligraphy</vt:lpstr>
      <vt:lpstr>Verdana</vt:lpstr>
      <vt:lpstr>Curriculum Wheel</vt:lpstr>
      <vt:lpstr>Divided Up </vt:lpstr>
      <vt:lpstr>How would you describe the picture below?</vt:lpstr>
      <vt:lpstr>Click the pic for the Federalism Facts of Congress! </vt:lpstr>
      <vt:lpstr>What is a federal system of government?</vt:lpstr>
      <vt:lpstr>Levels of Government </vt:lpstr>
      <vt:lpstr>How does a federal system limit government power? </vt:lpstr>
      <vt:lpstr>How is power distributed in the federal government?</vt:lpstr>
      <vt:lpstr>The Hierarchy of Law</vt:lpstr>
      <vt:lpstr>Delegated/Expressed/Enumerated Powers </vt:lpstr>
      <vt:lpstr>Examples of Delegated/Expressed/Enumerated Powers</vt:lpstr>
      <vt:lpstr>Reserved Powers</vt:lpstr>
      <vt:lpstr>Some Powers and Responsibilities of State Government </vt:lpstr>
      <vt:lpstr>Concurrent Powers </vt:lpstr>
      <vt:lpstr>Checking for Understanding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Out Services</dc:title>
  <dc:creator>Erin Watson</dc:creator>
  <cp:lastModifiedBy>Paul Burkart</cp:lastModifiedBy>
  <cp:revision>26</cp:revision>
  <dcterms:created xsi:type="dcterms:W3CDTF">2015-12-31T01:40:57Z</dcterms:created>
  <dcterms:modified xsi:type="dcterms:W3CDTF">2021-02-23T11:34:31Z</dcterms:modified>
</cp:coreProperties>
</file>