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3" r:id="rId3"/>
    <p:sldId id="288" r:id="rId4"/>
    <p:sldId id="274" r:id="rId5"/>
    <p:sldId id="258" r:id="rId6"/>
    <p:sldId id="285" r:id="rId7"/>
    <p:sldId id="260" r:id="rId8"/>
    <p:sldId id="286" r:id="rId9"/>
    <p:sldId id="287" r:id="rId10"/>
    <p:sldId id="29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9E0"/>
    <a:srgbClr val="FAEA1A"/>
    <a:srgbClr val="F8F83E"/>
    <a:srgbClr val="F8E23E"/>
    <a:srgbClr val="F5E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CE38D-0DDF-4506-8413-E2E5F6537A05}" v="1" dt="2020-09-23T15:15:20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15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252CE38D-0DDF-4506-8413-E2E5F6537A05}"/>
    <pc:docChg chg="addSld modSld">
      <pc:chgData name="Paul Burkart" userId="8597e483-fb1d-4145-82a7-59216028a243" providerId="ADAL" clId="{252CE38D-0DDF-4506-8413-E2E5F6537A05}" dt="2020-09-23T15:16:21.886" v="99" actId="14100"/>
      <pc:docMkLst>
        <pc:docMk/>
      </pc:docMkLst>
      <pc:sldChg chg="modSp add">
        <pc:chgData name="Paul Burkart" userId="8597e483-fb1d-4145-82a7-59216028a243" providerId="ADAL" clId="{252CE38D-0DDF-4506-8413-E2E5F6537A05}" dt="2020-09-23T15:16:21.886" v="99" actId="14100"/>
        <pc:sldMkLst>
          <pc:docMk/>
          <pc:sldMk cId="3960250093" sldId="290"/>
        </pc:sldMkLst>
        <pc:spChg chg="mod">
          <ac:chgData name="Paul Burkart" userId="8597e483-fb1d-4145-82a7-59216028a243" providerId="ADAL" clId="{252CE38D-0DDF-4506-8413-E2E5F6537A05}" dt="2020-09-23T15:15:25.758" v="5" actId="20577"/>
          <ac:spMkLst>
            <pc:docMk/>
            <pc:sldMk cId="3960250093" sldId="290"/>
            <ac:spMk id="2" creationId="{00000000-0000-0000-0000-000000000000}"/>
          </ac:spMkLst>
        </pc:spChg>
        <pc:spChg chg="mod">
          <ac:chgData name="Paul Burkart" userId="8597e483-fb1d-4145-82a7-59216028a243" providerId="ADAL" clId="{252CE38D-0DDF-4506-8413-E2E5F6537A05}" dt="2020-09-23T15:16:21.886" v="99" actId="14100"/>
          <ac:spMkLst>
            <pc:docMk/>
            <pc:sldMk cId="3960250093" sldId="29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790D0-0F7A-4B95-AE87-BDFD7A77E2C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288B2-58C3-444F-8E0A-7F3EF494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ADA4391-6373-405A-94A6-DE23C1BF3FEB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1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DBA16-C33D-478C-A9D0-BC719CDA560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9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DBA16-C33D-478C-A9D0-BC719CDA560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0200" y="918865"/>
            <a:ext cx="3429000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Benchmarks 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675941"/>
            <a:ext cx="3200400" cy="935966"/>
          </a:xfrm>
          <a:prstGeom prst="rect">
            <a:avLst/>
          </a:prstGeom>
        </p:spPr>
      </p:pic>
      <p:sp>
        <p:nvSpPr>
          <p:cNvPr id="9" name="Frame 8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Delay 10"/>
          <p:cNvSpPr/>
          <p:nvPr userDrawn="1"/>
        </p:nvSpPr>
        <p:spPr>
          <a:xfrm rot="5400000">
            <a:off x="379367" y="-36467"/>
            <a:ext cx="4762500" cy="5216434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3" y="365760"/>
            <a:ext cx="4343400" cy="1219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524000" y="1600200"/>
            <a:ext cx="64008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5E06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368834" y="457200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Benchmarks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EA1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5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/>
          <p:cNvSpPr/>
          <p:nvPr userDrawn="1"/>
        </p:nvSpPr>
        <p:spPr>
          <a:xfrm rot="5400000">
            <a:off x="3829050" y="-3409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86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198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/>
          <p:cNvSpPr/>
          <p:nvPr userDrawn="1"/>
        </p:nvSpPr>
        <p:spPr>
          <a:xfrm rot="16200000">
            <a:off x="3467099" y="1181099"/>
            <a:ext cx="3581399" cy="77724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8" y="4648200"/>
            <a:ext cx="6629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57798" y="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lowchart: Delay 8"/>
          <p:cNvSpPr/>
          <p:nvPr userDrawn="1"/>
        </p:nvSpPr>
        <p:spPr>
          <a:xfrm rot="10800000">
            <a:off x="3200400" y="533400"/>
            <a:ext cx="5943600" cy="4038600"/>
          </a:xfrm>
          <a:prstGeom prst="flowChartDelay">
            <a:avLst/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A89E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5348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" y="990600"/>
            <a:ext cx="23622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34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rame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rgbClr val="FAEA1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1" name="Frame 10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 userDrawn="1"/>
        </p:nvSpPr>
        <p:spPr>
          <a:xfrm rot="5400000">
            <a:off x="3829050" y="-3663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4801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6288477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901D-5F18-47E6-B645-116C1E5E23C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A89E0"/>
          </a:solidFill>
          <a:latin typeface="Bernard MT Condensed" panose="020508060609050204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10200" y="918864"/>
            <a:ext cx="3429000" cy="2586335"/>
          </a:xfrm>
        </p:spPr>
        <p:txBody>
          <a:bodyPr/>
          <a:lstStyle/>
          <a:p>
            <a:r>
              <a:rPr lang="en-US" dirty="0"/>
              <a:t>SS.7.C.2.4 Evaluate rights contained in the Bill of Rights and other amendments to the Constitution.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the Rights!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Evaluating rights in the U.S. Constitution</a:t>
            </a:r>
          </a:p>
        </p:txBody>
      </p:sp>
    </p:spTree>
    <p:extLst>
      <p:ext uri="{BB962C8B-B14F-4D97-AF65-F5344CB8AC3E}">
        <p14:creationId xmlns:p14="http://schemas.microsoft.com/office/powerpoint/2010/main" val="1398256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 Rights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0" y="2025908"/>
            <a:ext cx="7848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Civil Rights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are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rights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guaranteed to all citizens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13</a:t>
            </a:r>
            <a:r>
              <a:rPr lang="en-US" sz="2800" b="1" u="sng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th</a:t>
            </a:r>
            <a:r>
              <a:rPr lang="en-US" sz="28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Amendment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: Ended slavery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14</a:t>
            </a:r>
            <a:r>
              <a:rPr lang="en-US" sz="2800" b="1" u="sng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th</a:t>
            </a:r>
            <a:r>
              <a:rPr lang="en-US" sz="28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Amendment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: Gave citizenship to African-Americans and expanded due process and equal protection to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the states.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74336" y="381000"/>
            <a:ext cx="7024688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As You Enter the Class…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392450" cy="3581400"/>
          </a:xfrm>
        </p:spPr>
        <p:txBody>
          <a:bodyPr>
            <a:normAutofit/>
          </a:bodyPr>
          <a:lstStyle/>
          <a:p>
            <a:pPr marL="823913" lvl="1" indent="-457200">
              <a:buFont typeface="Wingdings" panose="05000000000000000000" pitchFamily="2" charset="2"/>
              <a:buChar char="Ø"/>
            </a:pPr>
            <a:r>
              <a:rPr lang="en-US" altLang="en-US" sz="3200" dirty="0"/>
              <a:t>Turn on your camera and mute your mic.</a:t>
            </a:r>
          </a:p>
          <a:p>
            <a:pPr marL="366713" lvl="1" indent="0">
              <a:buNone/>
            </a:pPr>
            <a:endParaRPr lang="en-US" altLang="en-US" sz="3200" dirty="0"/>
          </a:p>
          <a:p>
            <a:pPr marL="823913" lvl="1" indent="-457200">
              <a:buFont typeface="Wingdings" panose="05000000000000000000" pitchFamily="2" charset="2"/>
              <a:buChar char="Ø"/>
            </a:pPr>
            <a:r>
              <a:rPr lang="en-US" altLang="en-US" sz="3200" dirty="0"/>
              <a:t>Type your name into the chat.</a:t>
            </a:r>
          </a:p>
          <a:p>
            <a:pPr marL="366713" lvl="1" indent="0">
              <a:buNone/>
            </a:pPr>
            <a:endParaRPr lang="en-US" altLang="en-US" sz="3200" dirty="0"/>
          </a:p>
          <a:p>
            <a:pPr marL="823913" lvl="1" indent="-457200">
              <a:buFont typeface="Wingdings" panose="05000000000000000000" pitchFamily="2" charset="2"/>
              <a:buChar char="Ø"/>
            </a:pPr>
            <a:r>
              <a:rPr lang="en-US" altLang="en-US" sz="3200" dirty="0"/>
              <a:t>Go to the Bell Ringer tab and start working on the question for the day.</a:t>
            </a:r>
          </a:p>
        </p:txBody>
      </p:sp>
    </p:spTree>
    <p:extLst>
      <p:ext uri="{BB962C8B-B14F-4D97-AF65-F5344CB8AC3E}">
        <p14:creationId xmlns:p14="http://schemas.microsoft.com/office/powerpoint/2010/main" val="409794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BELL RINGER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b="1" dirty="0" smtClean="0"/>
              <a:t>Which part of the 1</a:t>
            </a:r>
            <a:r>
              <a:rPr lang="en-US" sz="4000" b="1" baseline="30000" dirty="0" smtClean="0"/>
              <a:t>st</a:t>
            </a:r>
            <a:r>
              <a:rPr lang="en-US" sz="4000" b="1" dirty="0" smtClean="0"/>
              <a:t> Amendment do you think is the MOST important, and why?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2386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Role of the Constitution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2286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Outline the structure and function of government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Protect the rights of the people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8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Bill of Rights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114800"/>
          </a:xfrm>
        </p:spPr>
        <p:txBody>
          <a:bodyPr/>
          <a:lstStyle/>
          <a:p>
            <a:r>
              <a:rPr lang="en-US" b="1" u="sng" dirty="0"/>
              <a:t>Rights</a:t>
            </a:r>
            <a:r>
              <a:rPr lang="en-US" dirty="0"/>
              <a:t>: guarantees or protections</a:t>
            </a:r>
          </a:p>
          <a:p>
            <a:endParaRPr lang="en-US" dirty="0"/>
          </a:p>
          <a:p>
            <a:r>
              <a:rPr lang="en-US" b="1" u="sng" dirty="0"/>
              <a:t>Bill of Rights</a:t>
            </a:r>
            <a:r>
              <a:rPr lang="en-US" dirty="0"/>
              <a:t>: The first 10 amendments to the US Constitution 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Amendments</a:t>
            </a:r>
            <a:r>
              <a:rPr lang="en-US" dirty="0"/>
              <a:t> are changes or additions to a document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2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HOW DID WE GET THE BILL OF RIGHTS?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Federalists vs. Anti-Federalists</a:t>
            </a:r>
          </a:p>
        </p:txBody>
      </p:sp>
    </p:spTree>
    <p:extLst>
      <p:ext uri="{BB962C8B-B14F-4D97-AF65-F5344CB8AC3E}">
        <p14:creationId xmlns:p14="http://schemas.microsoft.com/office/powerpoint/2010/main" val="225866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/>
          <a:lstStyle/>
          <a:p>
            <a:pPr>
              <a:defRPr/>
            </a:pPr>
            <a:r>
              <a:rPr dirty="0"/>
              <a:t>Difference of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86000"/>
            <a:ext cx="4038600" cy="4525963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Wanted the Constitution to be approved</a:t>
            </a:r>
          </a:p>
          <a:p>
            <a:pPr>
              <a:defRPr/>
            </a:pPr>
            <a:r>
              <a:rPr lang="en-US" sz="2400" dirty="0"/>
              <a:t>Believed the Constitution in its original form would protect the rights of the people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133600"/>
            <a:ext cx="4191000" cy="4525963"/>
          </a:xfrm>
        </p:spPr>
        <p:txBody>
          <a:bodyPr/>
          <a:lstStyle/>
          <a:p>
            <a:r>
              <a:rPr lang="en-US" altLang="en-US" sz="2400" dirty="0"/>
              <a:t>Were worried that the Constitution would bring </a:t>
            </a:r>
            <a:r>
              <a:rPr lang="en-US" altLang="en-US" sz="2400" b="1" u="sng" dirty="0"/>
              <a:t>tyranny</a:t>
            </a:r>
          </a:p>
          <a:p>
            <a:r>
              <a:rPr lang="en-US" altLang="en-US" sz="2400" dirty="0"/>
              <a:t>People should be protected from the power  of government by having clearly outlined rights in a “</a:t>
            </a:r>
            <a:r>
              <a:rPr lang="en-US" altLang="en-US" sz="2400" b="1" u="sng" dirty="0"/>
              <a:t>Bill of Rights</a:t>
            </a:r>
            <a:r>
              <a:rPr lang="en-US" altLang="en-US" sz="2400" dirty="0"/>
              <a:t>” in the Constitution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381000" y="1447800"/>
            <a:ext cx="4040188" cy="762000"/>
          </a:xfrm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  <a:defRPr/>
            </a:pPr>
            <a:r>
              <a:rPr lang="en-US" u="sng" dirty="0"/>
              <a:t>Federalists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0" y="1447800"/>
            <a:ext cx="4040187" cy="7620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  <a:defRPr/>
            </a:pPr>
            <a:r>
              <a:rPr lang="en-US" u="sng" dirty="0"/>
              <a:t>Anti-Federalists</a:t>
            </a:r>
          </a:p>
        </p:txBody>
      </p:sp>
    </p:spTree>
    <p:extLst>
      <p:ext uri="{BB962C8B-B14F-4D97-AF65-F5344CB8AC3E}">
        <p14:creationId xmlns:p14="http://schemas.microsoft.com/office/powerpoint/2010/main" val="125739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Amendment</a:t>
            </a:r>
            <a:endParaRPr dirty="0"/>
          </a:p>
        </p:txBody>
      </p:sp>
      <p:pic>
        <p:nvPicPr>
          <p:cNvPr id="9" name="Picture 2" descr="ENO staff brings treats to lunch with 1st Amendment review Friday – Eagle  Nation Onl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" t="20000" r="3533"/>
          <a:stretch/>
        </p:blipFill>
        <p:spPr bwMode="auto">
          <a:xfrm>
            <a:off x="304800" y="1447800"/>
            <a:ext cx="85344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3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of Rights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73184"/>
              </p:ext>
            </p:extLst>
          </p:nvPr>
        </p:nvGraphicFramePr>
        <p:xfrm>
          <a:off x="762000" y="2057400"/>
          <a:ext cx="75438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Amendment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Rights/Guarantees</a:t>
                      </a:r>
                      <a:endParaRPr lang="en-US" sz="24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30000" dirty="0" smtClean="0"/>
                        <a:t>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Freedom of expression</a:t>
                      </a:r>
                      <a:endParaRPr lang="en-US" sz="24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nd</a:t>
                      </a:r>
                      <a:r>
                        <a:rPr lang="en-US" sz="2400" dirty="0" smtClean="0"/>
                        <a:t>-3</a:t>
                      </a:r>
                      <a:r>
                        <a:rPr lang="en-US" sz="2400" baseline="30000" dirty="0" smtClean="0"/>
                        <a:t>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Protection</a:t>
                      </a:r>
                      <a:endParaRPr lang="en-US" sz="24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r>
                        <a:rPr lang="en-US" sz="2400" baseline="30000" dirty="0" smtClean="0"/>
                        <a:t>th</a:t>
                      </a:r>
                      <a:r>
                        <a:rPr lang="en-US" sz="2400" dirty="0" smtClean="0"/>
                        <a:t>-8</a:t>
                      </a:r>
                      <a:r>
                        <a:rPr lang="en-US" sz="2400" baseline="30000" dirty="0" smtClean="0"/>
                        <a:t>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Rights of the accused</a:t>
                      </a:r>
                      <a:endParaRPr lang="en-US" sz="24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r>
                        <a:rPr lang="en-US" sz="2400" baseline="30000" dirty="0" smtClean="0"/>
                        <a:t>th</a:t>
                      </a:r>
                      <a:r>
                        <a:rPr lang="en-US" sz="2400" dirty="0" smtClean="0"/>
                        <a:t>-10</a:t>
                      </a:r>
                      <a:r>
                        <a:rPr lang="en-US" sz="2400" baseline="30000" dirty="0" smtClean="0"/>
                        <a:t>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Rights of citizens</a:t>
                      </a:r>
                      <a:r>
                        <a:rPr lang="en-US" sz="2400" baseline="0" dirty="0" smtClean="0"/>
                        <a:t> and the states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356885"/>
      </p:ext>
    </p:extLst>
  </p:cSld>
  <p:clrMapOvr>
    <a:masterClrMapping/>
  </p:clrMapOvr>
</p:sld>
</file>

<file path=ppt/theme/theme1.xml><?xml version="1.0" encoding="utf-8"?>
<a:theme xmlns:a="http://schemas.openxmlformats.org/drawingml/2006/main" name="Curriculum Wh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Curriculum Wheel</Template>
  <TotalTime>718</TotalTime>
  <Words>261</Words>
  <Application>Microsoft Office PowerPoint</Application>
  <PresentationFormat>On-screen Show (4:3)</PresentationFormat>
  <Paragraphs>50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Bernard MT Condensed</vt:lpstr>
      <vt:lpstr>Calibri</vt:lpstr>
      <vt:lpstr>Cambria</vt:lpstr>
      <vt:lpstr>Comic Sans MS</vt:lpstr>
      <vt:lpstr>Wingdings</vt:lpstr>
      <vt:lpstr>Wingdings 2</vt:lpstr>
      <vt:lpstr>Curriculum Wheel</vt:lpstr>
      <vt:lpstr>Write the Rights!</vt:lpstr>
      <vt:lpstr>As You Enter the Class…</vt:lpstr>
      <vt:lpstr>BELL RINGER</vt:lpstr>
      <vt:lpstr>Role of the Constitution </vt:lpstr>
      <vt:lpstr>The Bill of Rights </vt:lpstr>
      <vt:lpstr>HOW DID WE GET THE BILL OF RIGHTS? </vt:lpstr>
      <vt:lpstr>Difference of Opinion</vt:lpstr>
      <vt:lpstr>1st Amendment</vt:lpstr>
      <vt:lpstr>Bill of Rights</vt:lpstr>
      <vt:lpstr>Civil Rights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Crowe Watson</dc:creator>
  <cp:lastModifiedBy>Paul Burkart</cp:lastModifiedBy>
  <cp:revision>29</cp:revision>
  <dcterms:created xsi:type="dcterms:W3CDTF">2015-08-19T15:57:22Z</dcterms:created>
  <dcterms:modified xsi:type="dcterms:W3CDTF">2021-02-04T11:23:27Z</dcterms:modified>
</cp:coreProperties>
</file>