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58" r:id="rId6"/>
    <p:sldId id="260" r:id="rId7"/>
    <p:sldId id="262" r:id="rId8"/>
    <p:sldId id="261" r:id="rId9"/>
    <p:sldId id="271" r:id="rId10"/>
    <p:sldId id="273" r:id="rId11"/>
    <p:sldId id="274" r:id="rId12"/>
    <p:sldId id="272" r:id="rId13"/>
    <p:sldId id="275" r:id="rId14"/>
    <p:sldId id="263" r:id="rId15"/>
    <p:sldId id="264" r:id="rId16"/>
    <p:sldId id="265" r:id="rId17"/>
    <p:sldId id="266" r:id="rId18"/>
    <p:sldId id="270" r:id="rId19"/>
    <p:sldId id="268" r:id="rId20"/>
    <p:sldId id="269" r:id="rId21"/>
    <p:sldId id="25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AEA1A"/>
    <a:srgbClr val="F8F83E"/>
    <a:srgbClr val="F8E23E"/>
    <a:srgbClr val="F5E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25" autoAdjust="0"/>
  </p:normalViewPr>
  <p:slideViewPr>
    <p:cSldViewPr>
      <p:cViewPr varScale="1">
        <p:scale>
          <a:sx n="103" d="100"/>
          <a:sy n="103" d="100"/>
        </p:scale>
        <p:origin x="18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3/3/2021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dirty="0"/>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the image to view the</a:t>
            </a:r>
            <a:r>
              <a:rPr lang="en-US" baseline="0" dirty="0"/>
              <a:t> Center on Congress’ video about Federalism. </a:t>
            </a:r>
            <a:r>
              <a:rPr lang="en-US" dirty="0"/>
              <a:t> </a:t>
            </a:r>
          </a:p>
        </p:txBody>
      </p:sp>
      <p:sp>
        <p:nvSpPr>
          <p:cNvPr id="4" name="Slide Number Placeholder 3"/>
          <p:cNvSpPr>
            <a:spLocks noGrp="1"/>
          </p:cNvSpPr>
          <p:nvPr>
            <p:ph type="sldNum" sz="quarter" idx="10"/>
          </p:nvPr>
        </p:nvSpPr>
        <p:spPr/>
        <p:txBody>
          <a:bodyPr/>
          <a:lstStyle/>
          <a:p>
            <a:fld id="{FB4288B2-58C3-444F-8E0A-7F3EF4949EC2}" type="slidenum">
              <a:rPr lang="en-US" smtClean="0"/>
              <a:t>2</a:t>
            </a:fld>
            <a:endParaRPr lang="en-US" dirty="0"/>
          </a:p>
        </p:txBody>
      </p:sp>
    </p:spTree>
    <p:extLst>
      <p:ext uri="{BB962C8B-B14F-4D97-AF65-F5344CB8AC3E}">
        <p14:creationId xmlns:p14="http://schemas.microsoft.com/office/powerpoint/2010/main" val="1802240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 a</a:t>
            </a:r>
            <a:r>
              <a:rPr lang="en-US" baseline="0" dirty="0"/>
              <a:t> plan to ensure your policy is presented to the appropriate source and can be adopted and implemented.</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14</a:t>
            </a:fld>
            <a:endParaRPr lang="en-US" dirty="0"/>
          </a:p>
        </p:txBody>
      </p:sp>
    </p:spTree>
    <p:extLst>
      <p:ext uri="{BB962C8B-B14F-4D97-AF65-F5344CB8AC3E}">
        <p14:creationId xmlns:p14="http://schemas.microsoft.com/office/powerpoint/2010/main" val="232420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of public policy: </a:t>
            </a:r>
            <a:r>
              <a:rPr lang="en-US" sz="1200" b="0" i="0" kern="1200" dirty="0">
                <a:solidFill>
                  <a:schemeClr val="tx1"/>
                </a:solidFill>
                <a:effectLst/>
                <a:latin typeface="+mn-lt"/>
                <a:ea typeface="+mn-ea"/>
                <a:cs typeface="+mn-cs"/>
              </a:rPr>
              <a:t>simply what government (any public official who influences or determines public policy, including school officials, city council members, county supervisors, etc.) does or does not do about a problem that comes before them for consideration and possible action.</a:t>
            </a:r>
            <a:endParaRPr lang="en-US" dirty="0"/>
          </a:p>
          <a:p>
            <a:endParaRPr lang="en-US" dirty="0"/>
          </a:p>
          <a:p>
            <a:r>
              <a:rPr lang="en-US" dirty="0"/>
              <a:t>Teachers</a:t>
            </a:r>
            <a:r>
              <a:rPr lang="en-US" baseline="0" dirty="0"/>
              <a:t> should review this link for background on public policy.</a:t>
            </a:r>
          </a:p>
          <a:p>
            <a:r>
              <a:rPr lang="en-US" dirty="0"/>
              <a:t>http://www.civiced.org/pc-program/instructional-component/public-policy</a:t>
            </a:r>
          </a:p>
        </p:txBody>
      </p:sp>
      <p:sp>
        <p:nvSpPr>
          <p:cNvPr id="4" name="Slide Number Placeholder 3"/>
          <p:cNvSpPr>
            <a:spLocks noGrp="1"/>
          </p:cNvSpPr>
          <p:nvPr>
            <p:ph type="sldNum" sz="quarter" idx="10"/>
          </p:nvPr>
        </p:nvSpPr>
        <p:spPr/>
        <p:txBody>
          <a:bodyPr/>
          <a:lstStyle/>
          <a:p>
            <a:fld id="{FB4288B2-58C3-444F-8E0A-7F3EF4949EC2}" type="slidenum">
              <a:rPr lang="en-US" smtClean="0"/>
              <a:t>15</a:t>
            </a:fld>
            <a:endParaRPr lang="en-US" dirty="0"/>
          </a:p>
        </p:txBody>
      </p:sp>
    </p:spTree>
    <p:extLst>
      <p:ext uri="{BB962C8B-B14F-4D97-AF65-F5344CB8AC3E}">
        <p14:creationId xmlns:p14="http://schemas.microsoft.com/office/powerpoint/2010/main" val="1740471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Participants will then use the handout to identify and distinguish examples of public policy and community service. Discuss the difference between public policy and community service. Where public policy utilizes government to solve an issue, community service is when a group of individuals</a:t>
            </a:r>
            <a:r>
              <a:rPr lang="en-US" altLang="en-US" baseline="0" dirty="0"/>
              <a:t> </a:t>
            </a:r>
            <a:r>
              <a:rPr lang="en-US" altLang="en-US" dirty="0"/>
              <a:t>come together to independently solve an issue or address a community concern without government involvement. Community service can be voluntary work intended to assist with a cause or can also serve as part of a sentence/</a:t>
            </a:r>
            <a:r>
              <a:rPr lang="en-US" altLang="en-US" dirty="0" err="1"/>
              <a:t>punsihment</a:t>
            </a:r>
            <a:r>
              <a:rPr lang="en-US" altLang="en-US" dirty="0"/>
              <a:t> as a result of committing a crime. </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1519" indent="-285080" eaLnBrk="0" hangingPunct="0">
              <a:spcBef>
                <a:spcPct val="30000"/>
              </a:spcBef>
              <a:defRPr sz="1200">
                <a:solidFill>
                  <a:schemeClr val="tx1"/>
                </a:solidFill>
                <a:latin typeface="Calibri" pitchFamily="34" charset="0"/>
              </a:defRPr>
            </a:lvl2pPr>
            <a:lvl3pPr marL="1141878" indent="-227441" eaLnBrk="0" hangingPunct="0">
              <a:spcBef>
                <a:spcPct val="30000"/>
              </a:spcBef>
              <a:defRPr sz="1200">
                <a:solidFill>
                  <a:schemeClr val="tx1"/>
                </a:solidFill>
                <a:latin typeface="Calibri" pitchFamily="34" charset="0"/>
              </a:defRPr>
            </a:lvl3pPr>
            <a:lvl4pPr marL="1599875" indent="-227441" eaLnBrk="0" hangingPunct="0">
              <a:spcBef>
                <a:spcPct val="30000"/>
              </a:spcBef>
              <a:defRPr sz="1200">
                <a:solidFill>
                  <a:schemeClr val="tx1"/>
                </a:solidFill>
                <a:latin typeface="Calibri" pitchFamily="34" charset="0"/>
              </a:defRPr>
            </a:lvl4pPr>
            <a:lvl5pPr marL="2056314" indent="-227441" eaLnBrk="0" hangingPunct="0">
              <a:spcBef>
                <a:spcPct val="30000"/>
              </a:spcBef>
              <a:defRPr sz="1200">
                <a:solidFill>
                  <a:schemeClr val="tx1"/>
                </a:solidFill>
                <a:latin typeface="Calibri" pitchFamily="34" charset="0"/>
              </a:defRPr>
            </a:lvl5pPr>
            <a:lvl6pPr marL="2504965" indent="-227441" eaLnBrk="0" fontAlgn="base" hangingPunct="0">
              <a:spcBef>
                <a:spcPct val="30000"/>
              </a:spcBef>
              <a:spcAft>
                <a:spcPct val="0"/>
              </a:spcAft>
              <a:defRPr sz="1200">
                <a:solidFill>
                  <a:schemeClr val="tx1"/>
                </a:solidFill>
                <a:latin typeface="Calibri" pitchFamily="34" charset="0"/>
              </a:defRPr>
            </a:lvl6pPr>
            <a:lvl7pPr marL="2953615" indent="-227441" eaLnBrk="0" fontAlgn="base" hangingPunct="0">
              <a:spcBef>
                <a:spcPct val="30000"/>
              </a:spcBef>
              <a:spcAft>
                <a:spcPct val="0"/>
              </a:spcAft>
              <a:defRPr sz="1200">
                <a:solidFill>
                  <a:schemeClr val="tx1"/>
                </a:solidFill>
                <a:latin typeface="Calibri" pitchFamily="34" charset="0"/>
              </a:defRPr>
            </a:lvl7pPr>
            <a:lvl8pPr marL="3402265" indent="-227441" eaLnBrk="0" fontAlgn="base" hangingPunct="0">
              <a:spcBef>
                <a:spcPct val="30000"/>
              </a:spcBef>
              <a:spcAft>
                <a:spcPct val="0"/>
              </a:spcAft>
              <a:defRPr sz="1200">
                <a:solidFill>
                  <a:schemeClr val="tx1"/>
                </a:solidFill>
                <a:latin typeface="Calibri" pitchFamily="34" charset="0"/>
              </a:defRPr>
            </a:lvl8pPr>
            <a:lvl9pPr marL="3850916" indent="-227441"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A2F342A-ECF4-4BA7-9664-E178E2BFFCBD}" type="slidenum">
              <a:rPr lang="en-US" altLang="en-US" smtClean="0">
                <a:latin typeface="Arial" charset="0"/>
              </a:rPr>
              <a:pPr eaLnBrk="1" hangingPunct="1">
                <a:spcBef>
                  <a:spcPct val="0"/>
                </a:spcBef>
              </a:pPr>
              <a:t>16</a:t>
            </a:fld>
            <a:endParaRPr lang="en-US" altLang="en-US" dirty="0">
              <a:latin typeface="Arial" charset="0"/>
            </a:endParaRPr>
          </a:p>
        </p:txBody>
      </p:sp>
    </p:spTree>
    <p:extLst>
      <p:ext uri="{BB962C8B-B14F-4D97-AF65-F5344CB8AC3E}">
        <p14:creationId xmlns:p14="http://schemas.microsoft.com/office/powerpoint/2010/main" val="1995780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Debrief the handout by asking participants if the examples described are examples of public policy or community service. Upon answering, ask them how the example could be made a public policy or how the example could be community service. Possible answers are provided on the presentation.  </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1519" indent="-285080" eaLnBrk="0" hangingPunct="0">
              <a:spcBef>
                <a:spcPct val="30000"/>
              </a:spcBef>
              <a:defRPr sz="1200">
                <a:solidFill>
                  <a:schemeClr val="tx1"/>
                </a:solidFill>
                <a:latin typeface="Calibri" pitchFamily="34" charset="0"/>
              </a:defRPr>
            </a:lvl2pPr>
            <a:lvl3pPr marL="1141878" indent="-227441" eaLnBrk="0" hangingPunct="0">
              <a:spcBef>
                <a:spcPct val="30000"/>
              </a:spcBef>
              <a:defRPr sz="1200">
                <a:solidFill>
                  <a:schemeClr val="tx1"/>
                </a:solidFill>
                <a:latin typeface="Calibri" pitchFamily="34" charset="0"/>
              </a:defRPr>
            </a:lvl3pPr>
            <a:lvl4pPr marL="1599875" indent="-227441" eaLnBrk="0" hangingPunct="0">
              <a:spcBef>
                <a:spcPct val="30000"/>
              </a:spcBef>
              <a:defRPr sz="1200">
                <a:solidFill>
                  <a:schemeClr val="tx1"/>
                </a:solidFill>
                <a:latin typeface="Calibri" pitchFamily="34" charset="0"/>
              </a:defRPr>
            </a:lvl4pPr>
            <a:lvl5pPr marL="2056314" indent="-227441" eaLnBrk="0" hangingPunct="0">
              <a:spcBef>
                <a:spcPct val="30000"/>
              </a:spcBef>
              <a:defRPr sz="1200">
                <a:solidFill>
                  <a:schemeClr val="tx1"/>
                </a:solidFill>
                <a:latin typeface="Calibri" pitchFamily="34" charset="0"/>
              </a:defRPr>
            </a:lvl5pPr>
            <a:lvl6pPr marL="2504965" indent="-227441" eaLnBrk="0" fontAlgn="base" hangingPunct="0">
              <a:spcBef>
                <a:spcPct val="30000"/>
              </a:spcBef>
              <a:spcAft>
                <a:spcPct val="0"/>
              </a:spcAft>
              <a:defRPr sz="1200">
                <a:solidFill>
                  <a:schemeClr val="tx1"/>
                </a:solidFill>
                <a:latin typeface="Calibri" pitchFamily="34" charset="0"/>
              </a:defRPr>
            </a:lvl6pPr>
            <a:lvl7pPr marL="2953615" indent="-227441" eaLnBrk="0" fontAlgn="base" hangingPunct="0">
              <a:spcBef>
                <a:spcPct val="30000"/>
              </a:spcBef>
              <a:spcAft>
                <a:spcPct val="0"/>
              </a:spcAft>
              <a:defRPr sz="1200">
                <a:solidFill>
                  <a:schemeClr val="tx1"/>
                </a:solidFill>
                <a:latin typeface="Calibri" pitchFamily="34" charset="0"/>
              </a:defRPr>
            </a:lvl7pPr>
            <a:lvl8pPr marL="3402265" indent="-227441" eaLnBrk="0" fontAlgn="base" hangingPunct="0">
              <a:spcBef>
                <a:spcPct val="30000"/>
              </a:spcBef>
              <a:spcAft>
                <a:spcPct val="0"/>
              </a:spcAft>
              <a:defRPr sz="1200">
                <a:solidFill>
                  <a:schemeClr val="tx1"/>
                </a:solidFill>
                <a:latin typeface="Calibri" pitchFamily="34" charset="0"/>
              </a:defRPr>
            </a:lvl8pPr>
            <a:lvl9pPr marL="3850916" indent="-227441"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DBD8AD8-BBFA-4272-B2CA-B1800929D67B}" type="slidenum">
              <a:rPr lang="en-US" altLang="en-US" smtClean="0">
                <a:latin typeface="Arial" charset="0"/>
              </a:rPr>
              <a:pPr eaLnBrk="1" hangingPunct="1">
                <a:spcBef>
                  <a:spcPct val="0"/>
                </a:spcBef>
              </a:pPr>
              <a:t>17</a:t>
            </a:fld>
            <a:endParaRPr lang="en-US" altLang="en-US" dirty="0">
              <a:latin typeface="Arial" charset="0"/>
            </a:endParaRPr>
          </a:p>
        </p:txBody>
      </p:sp>
    </p:spTree>
    <p:extLst>
      <p:ext uri="{BB962C8B-B14F-4D97-AF65-F5344CB8AC3E}">
        <p14:creationId xmlns:p14="http://schemas.microsoft.com/office/powerpoint/2010/main" val="392945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click the image you will see an e-learning</a:t>
            </a:r>
            <a:r>
              <a:rPr lang="en-US" baseline="0" dirty="0"/>
              <a:t> module titled “The Importance of Civic Participation”. Enter the module, and then select the </a:t>
            </a:r>
            <a:r>
              <a:rPr lang="en-US" b="1" baseline="0" dirty="0"/>
              <a:t>“Where to Go With a Problem” module.</a:t>
            </a:r>
            <a:r>
              <a:rPr lang="en-US" baseline="0" dirty="0"/>
              <a:t> This will provide scenarios that students then have to classify as local, state, and/or federal problems.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4</a:t>
            </a:fld>
            <a:endParaRPr lang="en-US" dirty="0"/>
          </a:p>
        </p:txBody>
      </p:sp>
    </p:spTree>
    <p:extLst>
      <p:ext uri="{BB962C8B-B14F-4D97-AF65-F5344CB8AC3E}">
        <p14:creationId xmlns:p14="http://schemas.microsoft.com/office/powerpoint/2010/main" val="612164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students are working</a:t>
            </a:r>
            <a:r>
              <a:rPr lang="en-US" baseline="0" dirty="0"/>
              <a:t> on their lists of problems in their community, label 3 pieces of chart paper (or create 3 columns on the white board/smart board) “Local”, “State”, and “Federal”. When it comes time for the small groups to share their lists, work as a class to classify the problem into the correct level of government by writing them on the appropriate poster.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5</a:t>
            </a:fld>
            <a:endParaRPr lang="en-US" dirty="0"/>
          </a:p>
        </p:txBody>
      </p:sp>
    </p:spTree>
    <p:extLst>
      <p:ext uri="{BB962C8B-B14F-4D97-AF65-F5344CB8AC3E}">
        <p14:creationId xmlns:p14="http://schemas.microsoft.com/office/powerpoint/2010/main" val="2237794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Classify</a:t>
            </a:r>
            <a:r>
              <a:rPr lang="en-US" baseline="0" dirty="0"/>
              <a:t> the identified problems into appropriate levels of government.</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6</a:t>
            </a:fld>
            <a:endParaRPr lang="en-US" dirty="0"/>
          </a:p>
        </p:txBody>
      </p:sp>
    </p:spTree>
    <p:extLst>
      <p:ext uri="{BB962C8B-B14F-4D97-AF65-F5344CB8AC3E}">
        <p14:creationId xmlns:p14="http://schemas.microsoft.com/office/powerpoint/2010/main" val="131986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r>
              <a:rPr lang="en-US" baseline="0" dirty="0"/>
              <a:t> the steps needed for this problem-solving, project based model. First students need to identify problems in their community. Start with </a:t>
            </a:r>
            <a:r>
              <a:rPr lang="en-US" b="1" baseline="0" dirty="0"/>
              <a:t>The problem is…..</a:t>
            </a:r>
          </a:p>
          <a:p>
            <a:r>
              <a:rPr lang="en-US" b="1" baseline="0" dirty="0"/>
              <a:t>Make sure students include evidence of why this is a problem and who it impacts.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7</a:t>
            </a:fld>
            <a:endParaRPr lang="en-US" dirty="0"/>
          </a:p>
        </p:txBody>
      </p:sp>
    </p:spTree>
    <p:extLst>
      <p:ext uri="{BB962C8B-B14F-4D97-AF65-F5344CB8AC3E}">
        <p14:creationId xmlns:p14="http://schemas.microsoft.com/office/powerpoint/2010/main" val="3581372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research site within</a:t>
            </a:r>
            <a:r>
              <a:rPr lang="en-US" baseline="0" dirty="0"/>
              <a:t> the National Conference of State Legislatures site may be helpful.</a:t>
            </a:r>
          </a:p>
          <a:p>
            <a:r>
              <a:rPr lang="en-US" baseline="0" dirty="0"/>
              <a:t>http://www.ncsl.org/research.aspx</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FB4288B2-58C3-444F-8E0A-7F3EF4949EC2}" type="slidenum">
              <a:rPr lang="en-US" smtClean="0"/>
              <a:t>8</a:t>
            </a:fld>
            <a:endParaRPr lang="en-US" dirty="0"/>
          </a:p>
        </p:txBody>
      </p:sp>
    </p:spTree>
    <p:extLst>
      <p:ext uri="{BB962C8B-B14F-4D97-AF65-F5344CB8AC3E}">
        <p14:creationId xmlns:p14="http://schemas.microsoft.com/office/powerpoint/2010/main" val="1502715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a:t>
            </a:r>
            <a:r>
              <a:rPr lang="en-US" baseline="0" dirty="0"/>
              <a:t> students identify 3 ways they could solve the problem they have identified using public policy (how is the government involved?) Students should then evaluate and rank their policies for effectiveness – which policy do they think is the most effective?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9</a:t>
            </a:fld>
            <a:endParaRPr lang="en-US" dirty="0"/>
          </a:p>
        </p:txBody>
      </p:sp>
    </p:spTree>
    <p:extLst>
      <p:ext uri="{BB962C8B-B14F-4D97-AF65-F5344CB8AC3E}">
        <p14:creationId xmlns:p14="http://schemas.microsoft.com/office/powerpoint/2010/main" val="3015253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Quest:</a:t>
            </a:r>
            <a:r>
              <a:rPr lang="en-US" baseline="0" dirty="0"/>
              <a:t> Using the lists your classes have created, divide up some of the problems from the local and state lists among pairs of students. Once students have been assigned a problem, they will write this into the appropriate space on their handout. Students should complete their handout by going online and finding the appropriate agency to contact on either the local or state level. A list of resources has been provided on their student handout to help guide their search. After completing the handout, students will create a poster based on the information they have learned about their agency including the issues they address and the people they serve. The following slides will give examples of agencies and where they might look for this information.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11</a:t>
            </a:fld>
            <a:endParaRPr lang="en-US" dirty="0"/>
          </a:p>
        </p:txBody>
      </p:sp>
    </p:spTree>
    <p:extLst>
      <p:ext uri="{BB962C8B-B14F-4D97-AF65-F5344CB8AC3E}">
        <p14:creationId xmlns:p14="http://schemas.microsoft.com/office/powerpoint/2010/main" val="1734903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your city’s agencies?</a:t>
            </a:r>
          </a:p>
        </p:txBody>
      </p:sp>
      <p:sp>
        <p:nvSpPr>
          <p:cNvPr id="4" name="Slide Number Placeholder 3"/>
          <p:cNvSpPr>
            <a:spLocks noGrp="1"/>
          </p:cNvSpPr>
          <p:nvPr>
            <p:ph type="sldNum" sz="quarter" idx="10"/>
          </p:nvPr>
        </p:nvSpPr>
        <p:spPr/>
        <p:txBody>
          <a:bodyPr/>
          <a:lstStyle/>
          <a:p>
            <a:fld id="{FB4288B2-58C3-444F-8E0A-7F3EF4949EC2}" type="slidenum">
              <a:rPr lang="en-US" smtClean="0"/>
              <a:t>13</a:t>
            </a:fld>
            <a:endParaRPr lang="en-US" dirty="0"/>
          </a:p>
        </p:txBody>
      </p:sp>
    </p:spTree>
    <p:extLst>
      <p:ext uri="{BB962C8B-B14F-4D97-AF65-F5344CB8AC3E}">
        <p14:creationId xmlns:p14="http://schemas.microsoft.com/office/powerpoint/2010/main" val="1790267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Benchmarks </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a:solidFill>
                  <a:schemeClr val="tx1">
                    <a:lumMod val="75000"/>
                    <a:lumOff val="25000"/>
                  </a:schemeClr>
                </a:solidFill>
                <a:latin typeface="Cambria" panose="02040503050406030204" pitchFamily="18" charset="0"/>
              </a:rPr>
              <a:t>Benchmarks</a:t>
            </a: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dirty="0"/>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dirty="0"/>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a:t>The Florida Law Related Education Association, Inc. © 2015</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dirty="0"/>
              <a:t>Click icon to add picture</a:t>
            </a:r>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dirty="0"/>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dirty="0"/>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3/3/2021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dirty="0"/>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Xb3IlLbj8mE" TargetMode="Externa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3" Type="http://schemas.openxmlformats.org/officeDocument/2006/relationships/hyperlink" Target="http://centeroncongress.org/e-learning-module-the-importance-civic-participat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85000" lnSpcReduction="10000"/>
          </a:bodyPr>
          <a:lstStyle/>
          <a:p>
            <a:r>
              <a:rPr lang="en-US" dirty="0"/>
              <a:t>SS.7.C.2.12 Develop a plan to resolve a state or local problem by researching public policy alternatives, identifying appropriate government agencies to address the issue, and determining a course of action.</a:t>
            </a:r>
          </a:p>
        </p:txBody>
      </p:sp>
      <p:sp>
        <p:nvSpPr>
          <p:cNvPr id="3" name="Title 2"/>
          <p:cNvSpPr>
            <a:spLocks noGrp="1"/>
          </p:cNvSpPr>
          <p:nvPr>
            <p:ph type="ctrTitle"/>
          </p:nvPr>
        </p:nvSpPr>
        <p:spPr/>
        <p:txBody>
          <a:bodyPr>
            <a:normAutofit fontScale="90000"/>
          </a:bodyPr>
          <a:lstStyle/>
          <a:p>
            <a:r>
              <a:rPr lang="en-US" dirty="0"/>
              <a:t>Solving the Problem </a:t>
            </a:r>
          </a:p>
        </p:txBody>
      </p:sp>
      <p:sp>
        <p:nvSpPr>
          <p:cNvPr id="4" name="Text Placeholder 3"/>
          <p:cNvSpPr>
            <a:spLocks noGrp="1"/>
          </p:cNvSpPr>
          <p:nvPr>
            <p:ph type="body" sz="quarter" idx="10"/>
          </p:nvPr>
        </p:nvSpPr>
        <p:spPr/>
        <p:txBody>
          <a:bodyPr/>
          <a:lstStyle/>
          <a:p>
            <a:r>
              <a:rPr lang="en-US" dirty="0"/>
              <a:t>Steps for solving problems in your community!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470429"/>
            <a:ext cx="338253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31905" b="15400"/>
          <a:stretch/>
        </p:blipFill>
        <p:spPr bwMode="auto">
          <a:xfrm>
            <a:off x="5334000" y="3484486"/>
            <a:ext cx="3235685" cy="2273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3505200" y="4038600"/>
            <a:ext cx="2438400" cy="1371600"/>
          </a:xfrm>
          <a:prstGeom prst="rightArrow">
            <a:avLst/>
          </a:prstGeom>
          <a:solidFill>
            <a:srgbClr val="FAEA1A"/>
          </a:solidFill>
          <a:ln>
            <a:solidFill>
              <a:srgbClr val="0A89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A89E0"/>
                </a:solidFill>
              </a:rPr>
              <a:t>Public Policy</a:t>
            </a:r>
          </a:p>
        </p:txBody>
      </p:sp>
    </p:spTree>
    <p:extLst>
      <p:ext uri="{BB962C8B-B14F-4D97-AF65-F5344CB8AC3E}">
        <p14:creationId xmlns:p14="http://schemas.microsoft.com/office/powerpoint/2010/main" val="1398256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933942"/>
            <a:ext cx="4114800" cy="1015663"/>
          </a:xfrm>
          <a:prstGeom prst="rect">
            <a:avLst/>
          </a:prstGeom>
          <a:solidFill>
            <a:srgbClr val="0A89E0"/>
          </a:solidFill>
        </p:spPr>
        <p:txBody>
          <a:bodyPr wrap="square" rtlCol="0">
            <a:spAutoFit/>
          </a:bodyPr>
          <a:lstStyle/>
          <a:p>
            <a:r>
              <a:rPr lang="en-US" sz="2000" b="1" dirty="0">
                <a:latin typeface="Cambria" panose="02040503050406030204" pitchFamily="18" charset="0"/>
              </a:rPr>
              <a:t>Identify the problem.</a:t>
            </a:r>
          </a:p>
          <a:p>
            <a:r>
              <a:rPr lang="en-US" sz="2000" i="1" dirty="0">
                <a:latin typeface="Cambria" panose="02040503050406030204" pitchFamily="18" charset="0"/>
              </a:rPr>
              <a:t>What is the problem and who does it impact? </a:t>
            </a:r>
          </a:p>
        </p:txBody>
      </p:sp>
      <p:sp>
        <p:nvSpPr>
          <p:cNvPr id="5" name="TextBox 4"/>
          <p:cNvSpPr txBox="1"/>
          <p:nvPr/>
        </p:nvSpPr>
        <p:spPr>
          <a:xfrm>
            <a:off x="1676400" y="3314472"/>
            <a:ext cx="4572000" cy="1015663"/>
          </a:xfrm>
          <a:prstGeom prst="rect">
            <a:avLst/>
          </a:prstGeom>
          <a:solidFill>
            <a:srgbClr val="FAEA1A"/>
          </a:solidFill>
        </p:spPr>
        <p:txBody>
          <a:bodyPr wrap="square" rtlCol="0">
            <a:spAutoFit/>
          </a:bodyPr>
          <a:lstStyle/>
          <a:p>
            <a:r>
              <a:rPr lang="en-US" sz="2000" b="1" dirty="0">
                <a:latin typeface="Cambria" panose="02040503050406030204" pitchFamily="18" charset="0"/>
              </a:rPr>
              <a:t>Research public policy alternatives. </a:t>
            </a:r>
          </a:p>
          <a:p>
            <a:r>
              <a:rPr lang="en-US" sz="2000" i="1" dirty="0">
                <a:latin typeface="Cambria" panose="02040503050406030204" pitchFamily="18" charset="0"/>
              </a:rPr>
              <a:t>What are some ways this problem can be resolved?</a:t>
            </a:r>
          </a:p>
        </p:txBody>
      </p:sp>
      <p:sp>
        <p:nvSpPr>
          <p:cNvPr id="6" name="TextBox 5"/>
          <p:cNvSpPr txBox="1"/>
          <p:nvPr/>
        </p:nvSpPr>
        <p:spPr>
          <a:xfrm>
            <a:off x="2819400" y="4528756"/>
            <a:ext cx="5791200" cy="1569660"/>
          </a:xfrm>
          <a:prstGeom prst="rect">
            <a:avLst/>
          </a:prstGeom>
          <a:solidFill>
            <a:srgbClr val="92D050"/>
          </a:solidFill>
        </p:spPr>
        <p:txBody>
          <a:bodyPr wrap="square" rtlCol="0">
            <a:spAutoFit/>
          </a:bodyPr>
          <a:lstStyle/>
          <a:p>
            <a:r>
              <a:rPr lang="en-US" sz="2400" b="1" dirty="0">
                <a:latin typeface="Cambria" panose="02040503050406030204" pitchFamily="18" charset="0"/>
              </a:rPr>
              <a:t>Identify government agencies to address the problem. </a:t>
            </a:r>
          </a:p>
          <a:p>
            <a:r>
              <a:rPr lang="en-US" sz="2400" i="1" dirty="0">
                <a:latin typeface="Cambria" panose="02040503050406030204" pitchFamily="18" charset="0"/>
              </a:rPr>
              <a:t>Who would be responsible for resolving this problem? </a:t>
            </a:r>
          </a:p>
        </p:txBody>
      </p:sp>
      <p:sp>
        <p:nvSpPr>
          <p:cNvPr id="2" name="Bent-Up Arrow 1"/>
          <p:cNvSpPr/>
          <p:nvPr/>
        </p:nvSpPr>
        <p:spPr>
          <a:xfrm rot="5400000">
            <a:off x="723900" y="2976162"/>
            <a:ext cx="838200" cy="914400"/>
          </a:xfrm>
          <a:prstGeom prst="bentUpArrow">
            <a:avLst/>
          </a:prstGeom>
          <a:solidFill>
            <a:schemeClr val="bg1"/>
          </a:solidFill>
          <a:ln w="76200">
            <a:solidFill>
              <a:srgbClr val="0A89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Bent-Up Arrow 7"/>
          <p:cNvSpPr/>
          <p:nvPr/>
        </p:nvSpPr>
        <p:spPr>
          <a:xfrm rot="5400000">
            <a:off x="1820197" y="4325966"/>
            <a:ext cx="838200" cy="914400"/>
          </a:xfrm>
          <a:prstGeom prst="bentUpArrow">
            <a:avLst/>
          </a:prstGeom>
          <a:solidFill>
            <a:schemeClr val="bg1"/>
          </a:solidFill>
          <a:ln w="76200">
            <a:solidFill>
              <a:srgbClr val="0A89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a:t>Resolving Community Problems </a:t>
            </a:r>
          </a:p>
        </p:txBody>
      </p:sp>
    </p:spTree>
    <p:extLst>
      <p:ext uri="{BB962C8B-B14F-4D97-AF65-F5344CB8AC3E}">
        <p14:creationId xmlns:p14="http://schemas.microsoft.com/office/powerpoint/2010/main" val="31178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Where would you Go? </a:t>
            </a:r>
          </a:p>
        </p:txBody>
      </p:sp>
      <p:sp>
        <p:nvSpPr>
          <p:cNvPr id="3" name="Text Placeholder 2"/>
          <p:cNvSpPr>
            <a:spLocks noGrp="1"/>
          </p:cNvSpPr>
          <p:nvPr>
            <p:ph type="body" idx="1"/>
          </p:nvPr>
        </p:nvSpPr>
        <p:spPr>
          <a:xfrm>
            <a:off x="4267200" y="1371600"/>
            <a:ext cx="4724398" cy="2338387"/>
          </a:xfrm>
        </p:spPr>
        <p:txBody>
          <a:bodyPr>
            <a:normAutofit fontScale="92500" lnSpcReduction="10000"/>
          </a:bodyPr>
          <a:lstStyle/>
          <a:p>
            <a:r>
              <a:rPr lang="en-US" dirty="0"/>
              <a:t>You will be investigating the  government agency (agencies) that would help implement </a:t>
            </a:r>
            <a:r>
              <a:rPr lang="en-US" b="1" dirty="0"/>
              <a:t>public policy to </a:t>
            </a:r>
            <a:r>
              <a:rPr lang="en-US" dirty="0"/>
              <a:t>resolve your problem. </a:t>
            </a:r>
          </a:p>
        </p:txBody>
      </p:sp>
    </p:spTree>
    <p:extLst>
      <p:ext uri="{BB962C8B-B14F-4D97-AF65-F5344CB8AC3E}">
        <p14:creationId xmlns:p14="http://schemas.microsoft.com/office/powerpoint/2010/main" val="95877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example, for state-level problems: </a:t>
            </a:r>
          </a:p>
        </p:txBody>
      </p:sp>
      <p:sp>
        <p:nvSpPr>
          <p:cNvPr id="3" name="Content Placeholder 2"/>
          <p:cNvSpPr>
            <a:spLocks noGrp="1"/>
          </p:cNvSpPr>
          <p:nvPr>
            <p:ph idx="1"/>
          </p:nvPr>
        </p:nvSpPr>
        <p:spPr>
          <a:xfrm>
            <a:off x="381000" y="1752600"/>
            <a:ext cx="8229600" cy="1219200"/>
          </a:xfrm>
        </p:spPr>
        <p:txBody>
          <a:bodyPr/>
          <a:lstStyle/>
          <a:p>
            <a:r>
              <a:rPr lang="en-US" dirty="0"/>
              <a:t>The State of Florida has a directory of Florida Agencies: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971800"/>
            <a:ext cx="8390924" cy="2590800"/>
          </a:xfrm>
          <a:prstGeom prst="rect">
            <a:avLst/>
          </a:prstGeom>
        </p:spPr>
      </p:pic>
    </p:spTree>
    <p:extLst>
      <p:ext uri="{BB962C8B-B14F-4D97-AF65-F5344CB8AC3E}">
        <p14:creationId xmlns:p14="http://schemas.microsoft.com/office/powerpoint/2010/main" val="3975060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 for local problems:</a:t>
            </a:r>
          </a:p>
        </p:txBody>
      </p:sp>
      <p:sp>
        <p:nvSpPr>
          <p:cNvPr id="3" name="Content Placeholder 2"/>
          <p:cNvSpPr>
            <a:spLocks noGrp="1"/>
          </p:cNvSpPr>
          <p:nvPr>
            <p:ph idx="1"/>
          </p:nvPr>
        </p:nvSpPr>
        <p:spPr>
          <a:xfrm>
            <a:off x="381000" y="1828800"/>
            <a:ext cx="8229600" cy="1447800"/>
          </a:xfrm>
        </p:spPr>
        <p:txBody>
          <a:bodyPr>
            <a:normAutofit fontScale="92500" lnSpcReduction="20000"/>
          </a:bodyPr>
          <a:lstStyle/>
          <a:p>
            <a:r>
              <a:rPr lang="en-US" sz="2800" dirty="0"/>
              <a:t>Your city probably has a list of agencies where you can take problems. </a:t>
            </a:r>
          </a:p>
          <a:p>
            <a:r>
              <a:rPr lang="en-US" sz="2800" dirty="0"/>
              <a:t>For example, the city of Tallahassee has the following resources: </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445585"/>
            <a:ext cx="7620000" cy="2980743"/>
          </a:xfrm>
          <a:prstGeom prst="rect">
            <a:avLst/>
          </a:prstGeom>
        </p:spPr>
      </p:pic>
    </p:spTree>
    <p:extLst>
      <p:ext uri="{BB962C8B-B14F-4D97-AF65-F5344CB8AC3E}">
        <p14:creationId xmlns:p14="http://schemas.microsoft.com/office/powerpoint/2010/main" val="59422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48270"/>
            <a:ext cx="4114800" cy="1015663"/>
          </a:xfrm>
          <a:prstGeom prst="rect">
            <a:avLst/>
          </a:prstGeom>
          <a:solidFill>
            <a:srgbClr val="0A89E0"/>
          </a:solidFill>
        </p:spPr>
        <p:txBody>
          <a:bodyPr wrap="square" rtlCol="0">
            <a:spAutoFit/>
          </a:bodyPr>
          <a:lstStyle/>
          <a:p>
            <a:r>
              <a:rPr lang="en-US" sz="2000" b="1" dirty="0">
                <a:latin typeface="Cambria" panose="02040503050406030204" pitchFamily="18" charset="0"/>
              </a:rPr>
              <a:t>Identify the problem.</a:t>
            </a:r>
          </a:p>
          <a:p>
            <a:r>
              <a:rPr lang="en-US" sz="2000" i="1" dirty="0">
                <a:latin typeface="Cambria" panose="02040503050406030204" pitchFamily="18" charset="0"/>
              </a:rPr>
              <a:t>What is the problem and who does it impact? </a:t>
            </a:r>
          </a:p>
        </p:txBody>
      </p:sp>
      <p:sp>
        <p:nvSpPr>
          <p:cNvPr id="5" name="TextBox 4"/>
          <p:cNvSpPr txBox="1"/>
          <p:nvPr/>
        </p:nvSpPr>
        <p:spPr>
          <a:xfrm>
            <a:off x="1447800" y="1828800"/>
            <a:ext cx="4572000" cy="1015663"/>
          </a:xfrm>
          <a:prstGeom prst="rect">
            <a:avLst/>
          </a:prstGeom>
          <a:solidFill>
            <a:srgbClr val="FAEA1A"/>
          </a:solidFill>
        </p:spPr>
        <p:txBody>
          <a:bodyPr wrap="square" rtlCol="0">
            <a:spAutoFit/>
          </a:bodyPr>
          <a:lstStyle/>
          <a:p>
            <a:r>
              <a:rPr lang="en-US" sz="2000" b="1" dirty="0">
                <a:latin typeface="Cambria" panose="02040503050406030204" pitchFamily="18" charset="0"/>
              </a:rPr>
              <a:t>Research public policy alternatives. </a:t>
            </a:r>
          </a:p>
          <a:p>
            <a:r>
              <a:rPr lang="en-US" sz="2000" i="1" dirty="0">
                <a:latin typeface="Cambria" panose="02040503050406030204" pitchFamily="18" charset="0"/>
              </a:rPr>
              <a:t>What are some ways this problem can be resolved?</a:t>
            </a:r>
          </a:p>
        </p:txBody>
      </p:sp>
      <p:sp>
        <p:nvSpPr>
          <p:cNvPr id="6" name="TextBox 5"/>
          <p:cNvSpPr txBox="1"/>
          <p:nvPr/>
        </p:nvSpPr>
        <p:spPr>
          <a:xfrm>
            <a:off x="2590800" y="3043084"/>
            <a:ext cx="5791200" cy="1323439"/>
          </a:xfrm>
          <a:prstGeom prst="rect">
            <a:avLst/>
          </a:prstGeom>
          <a:solidFill>
            <a:srgbClr val="92D050"/>
          </a:solidFill>
        </p:spPr>
        <p:txBody>
          <a:bodyPr wrap="square" rtlCol="0">
            <a:spAutoFit/>
          </a:bodyPr>
          <a:lstStyle/>
          <a:p>
            <a:r>
              <a:rPr lang="en-US" sz="2000" b="1" dirty="0">
                <a:latin typeface="Cambria" panose="02040503050406030204" pitchFamily="18" charset="0"/>
              </a:rPr>
              <a:t>Identify government agencies to address the problem. </a:t>
            </a:r>
          </a:p>
          <a:p>
            <a:r>
              <a:rPr lang="en-US" sz="2000" i="1" dirty="0">
                <a:latin typeface="Cambria" panose="02040503050406030204" pitchFamily="18" charset="0"/>
              </a:rPr>
              <a:t>Who would be responsible for resolving this problem? </a:t>
            </a:r>
          </a:p>
        </p:txBody>
      </p:sp>
      <p:sp>
        <p:nvSpPr>
          <p:cNvPr id="7" name="TextBox 6"/>
          <p:cNvSpPr txBox="1"/>
          <p:nvPr/>
        </p:nvSpPr>
        <p:spPr>
          <a:xfrm>
            <a:off x="4114800" y="4724400"/>
            <a:ext cx="4648200" cy="1015663"/>
          </a:xfrm>
          <a:prstGeom prst="rect">
            <a:avLst/>
          </a:prstGeom>
          <a:solidFill>
            <a:schemeClr val="accent2">
              <a:lumMod val="60000"/>
              <a:lumOff val="40000"/>
            </a:schemeClr>
          </a:solidFill>
        </p:spPr>
        <p:txBody>
          <a:bodyPr wrap="square" rtlCol="0">
            <a:spAutoFit/>
          </a:bodyPr>
          <a:lstStyle/>
          <a:p>
            <a:r>
              <a:rPr lang="en-US" sz="2000" b="1" dirty="0">
                <a:latin typeface="Cambria" panose="02040503050406030204" pitchFamily="18" charset="0"/>
              </a:rPr>
              <a:t>Determine a course of action. </a:t>
            </a:r>
          </a:p>
          <a:p>
            <a:r>
              <a:rPr lang="en-US" sz="2000" i="1" dirty="0">
                <a:latin typeface="Cambria" panose="02040503050406030204" pitchFamily="18" charset="0"/>
              </a:rPr>
              <a:t>Who should we present our plan to and how can we make it a reality? </a:t>
            </a:r>
          </a:p>
        </p:txBody>
      </p:sp>
      <p:sp>
        <p:nvSpPr>
          <p:cNvPr id="2" name="Bent-Up Arrow 1"/>
          <p:cNvSpPr/>
          <p:nvPr/>
        </p:nvSpPr>
        <p:spPr>
          <a:xfrm rot="5400000">
            <a:off x="495300" y="1490490"/>
            <a:ext cx="838200" cy="914400"/>
          </a:xfrm>
          <a:prstGeom prst="bentUpArrow">
            <a:avLst/>
          </a:prstGeom>
          <a:solidFill>
            <a:schemeClr val="bg1"/>
          </a:solidFill>
          <a:ln w="76200">
            <a:solidFill>
              <a:srgbClr val="0A89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Bent-Up Arrow 7"/>
          <p:cNvSpPr/>
          <p:nvPr/>
        </p:nvSpPr>
        <p:spPr>
          <a:xfrm rot="5400000">
            <a:off x="1591597" y="2840294"/>
            <a:ext cx="838200" cy="914400"/>
          </a:xfrm>
          <a:prstGeom prst="bentUpArrow">
            <a:avLst/>
          </a:prstGeom>
          <a:solidFill>
            <a:schemeClr val="bg1"/>
          </a:solidFill>
          <a:ln w="76200">
            <a:solidFill>
              <a:srgbClr val="0A89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ent-Up Arrow 8"/>
          <p:cNvSpPr/>
          <p:nvPr/>
        </p:nvSpPr>
        <p:spPr>
          <a:xfrm rot="5400000">
            <a:off x="3162300" y="4393069"/>
            <a:ext cx="838200" cy="914400"/>
          </a:xfrm>
          <a:prstGeom prst="bentUpArrow">
            <a:avLst/>
          </a:prstGeom>
          <a:solidFill>
            <a:schemeClr val="bg1"/>
          </a:solidFill>
          <a:ln w="76200">
            <a:solidFill>
              <a:srgbClr val="0A89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242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solidFill>
                  <a:schemeClr val="bg1"/>
                </a:solidFill>
              </a:rPr>
              <a:t>How do we solve problems in a community?</a:t>
            </a:r>
          </a:p>
        </p:txBody>
      </p:sp>
      <p:sp>
        <p:nvSpPr>
          <p:cNvPr id="6" name="Text Placeholder 5"/>
          <p:cNvSpPr>
            <a:spLocks noGrp="1"/>
          </p:cNvSpPr>
          <p:nvPr>
            <p:ph type="body" idx="1"/>
          </p:nvPr>
        </p:nvSpPr>
        <p:spPr/>
        <p:txBody>
          <a:bodyPr/>
          <a:lstStyle/>
          <a:p>
            <a:r>
              <a:rPr lang="en-US" dirty="0"/>
              <a:t>Public Policy Solutions </a:t>
            </a:r>
          </a:p>
        </p:txBody>
      </p:sp>
      <p:sp>
        <p:nvSpPr>
          <p:cNvPr id="7" name="Content Placeholder 6"/>
          <p:cNvSpPr>
            <a:spLocks noGrp="1"/>
          </p:cNvSpPr>
          <p:nvPr>
            <p:ph sz="half" idx="2"/>
          </p:nvPr>
        </p:nvSpPr>
        <p:spPr>
          <a:xfrm>
            <a:off x="457200" y="2174874"/>
            <a:ext cx="4040188" cy="4378326"/>
          </a:xfrm>
        </p:spPr>
        <p:txBody>
          <a:bodyPr>
            <a:normAutofit fontScale="92500" lnSpcReduction="10000"/>
          </a:bodyPr>
          <a:lstStyle/>
          <a:p>
            <a:pPr>
              <a:spcBef>
                <a:spcPts val="0"/>
              </a:spcBef>
              <a:spcAft>
                <a:spcPts val="1800"/>
              </a:spcAft>
              <a:defRPr/>
            </a:pPr>
            <a:r>
              <a:rPr lang="en-US" dirty="0"/>
              <a:t>How would you </a:t>
            </a:r>
            <a:r>
              <a:rPr lang="en-US" dirty="0" smtClean="0"/>
              <a:t>define </a:t>
            </a:r>
            <a:r>
              <a:rPr lang="en-US" b="1" u="sng" dirty="0" smtClean="0"/>
              <a:t>public</a:t>
            </a:r>
            <a:r>
              <a:rPr lang="en-US" b="1" dirty="0" smtClean="0"/>
              <a:t>?</a:t>
            </a:r>
            <a:r>
              <a:rPr lang="en-US" dirty="0" smtClean="0"/>
              <a:t> </a:t>
            </a:r>
            <a:r>
              <a:rPr lang="en-US" dirty="0" smtClean="0">
                <a:solidFill>
                  <a:srgbClr val="FF0000"/>
                </a:solidFill>
              </a:rPr>
              <a:t>(Government, the people as a whole)</a:t>
            </a:r>
            <a:endParaRPr lang="en-US" dirty="0">
              <a:solidFill>
                <a:srgbClr val="FF0000"/>
              </a:solidFill>
            </a:endParaRPr>
          </a:p>
          <a:p>
            <a:pPr>
              <a:spcBef>
                <a:spcPts val="0"/>
              </a:spcBef>
              <a:spcAft>
                <a:spcPts val="1800"/>
              </a:spcAft>
              <a:defRPr/>
            </a:pPr>
            <a:r>
              <a:rPr lang="en-US" dirty="0" smtClean="0"/>
              <a:t>How </a:t>
            </a:r>
            <a:r>
              <a:rPr lang="en-US" dirty="0"/>
              <a:t>would you define </a:t>
            </a:r>
            <a:r>
              <a:rPr lang="en-US" b="1" u="sng" dirty="0" smtClean="0"/>
              <a:t>policy</a:t>
            </a:r>
            <a:r>
              <a:rPr lang="en-US" dirty="0" smtClean="0"/>
              <a:t>? </a:t>
            </a:r>
            <a:r>
              <a:rPr lang="en-US" dirty="0" smtClean="0">
                <a:solidFill>
                  <a:srgbClr val="FF0000"/>
                </a:solidFill>
              </a:rPr>
              <a:t>(Actions taken to solve problems)</a:t>
            </a:r>
            <a:endParaRPr lang="en-US" dirty="0">
              <a:solidFill>
                <a:srgbClr val="FF0000"/>
              </a:solidFill>
            </a:endParaRPr>
          </a:p>
          <a:p>
            <a:pPr>
              <a:spcBef>
                <a:spcPts val="0"/>
              </a:spcBef>
              <a:spcAft>
                <a:spcPts val="1800"/>
              </a:spcAft>
              <a:defRPr/>
            </a:pPr>
            <a:r>
              <a:rPr lang="en-US" b="1" dirty="0" smtClean="0"/>
              <a:t>So </a:t>
            </a:r>
            <a:r>
              <a:rPr lang="en-US" b="1" dirty="0"/>
              <a:t>how would you define “</a:t>
            </a:r>
            <a:r>
              <a:rPr lang="en-US" b="1" u="sng" dirty="0"/>
              <a:t>public policy</a:t>
            </a:r>
            <a:r>
              <a:rPr lang="en-US" b="1" dirty="0" smtClean="0"/>
              <a:t>”? </a:t>
            </a:r>
            <a:r>
              <a:rPr lang="en-US" dirty="0" smtClean="0">
                <a:solidFill>
                  <a:srgbClr val="FF0000"/>
                </a:solidFill>
              </a:rPr>
              <a:t>(What government does or does not do about a problem in society.)</a:t>
            </a:r>
            <a:endParaRPr lang="en-US" b="1" dirty="0">
              <a:solidFill>
                <a:srgbClr val="FF0000"/>
              </a:solidFill>
            </a:endParaRPr>
          </a:p>
          <a:p>
            <a:pPr lvl="1">
              <a:defRPr/>
            </a:pPr>
            <a:endParaRPr lang="en-US" dirty="0"/>
          </a:p>
        </p:txBody>
      </p:sp>
      <p:sp>
        <p:nvSpPr>
          <p:cNvPr id="8" name="Text Placeholder 7"/>
          <p:cNvSpPr>
            <a:spLocks noGrp="1"/>
          </p:cNvSpPr>
          <p:nvPr>
            <p:ph type="body" sz="quarter" idx="3"/>
          </p:nvPr>
        </p:nvSpPr>
        <p:spPr/>
        <p:txBody>
          <a:bodyPr>
            <a:normAutofit fontScale="92500"/>
          </a:bodyPr>
          <a:lstStyle/>
          <a:p>
            <a:r>
              <a:rPr lang="en-US" dirty="0"/>
              <a:t>Community Service Solutions</a:t>
            </a:r>
          </a:p>
        </p:txBody>
      </p:sp>
      <p:sp>
        <p:nvSpPr>
          <p:cNvPr id="9" name="Content Placeholder 8"/>
          <p:cNvSpPr>
            <a:spLocks noGrp="1"/>
          </p:cNvSpPr>
          <p:nvPr>
            <p:ph sz="quarter" idx="4"/>
          </p:nvPr>
        </p:nvSpPr>
        <p:spPr/>
        <p:txBody>
          <a:bodyPr/>
          <a:lstStyle/>
          <a:p>
            <a:r>
              <a:rPr lang="en-US" dirty="0"/>
              <a:t>How would you define </a:t>
            </a:r>
            <a:r>
              <a:rPr lang="en-US" b="1" u="sng" dirty="0"/>
              <a:t>community service</a:t>
            </a:r>
            <a:r>
              <a:rPr lang="en-US" dirty="0"/>
              <a:t>? </a:t>
            </a:r>
          </a:p>
          <a:p>
            <a:pPr lvl="1"/>
            <a:r>
              <a:rPr lang="en-US" dirty="0">
                <a:solidFill>
                  <a:srgbClr val="7030A0"/>
                </a:solidFill>
              </a:rPr>
              <a:t>Voluntary work intended to help people in a particular area or contribute to a particular cause.</a:t>
            </a:r>
          </a:p>
          <a:p>
            <a:pPr lvl="1"/>
            <a:endParaRPr lang="en-US" dirty="0"/>
          </a:p>
          <a:p>
            <a:pPr lvl="1"/>
            <a:r>
              <a:rPr lang="en-US" dirty="0"/>
              <a:t>How does community service differ from public policy solutions?</a:t>
            </a:r>
          </a:p>
        </p:txBody>
      </p:sp>
    </p:spTree>
    <p:extLst>
      <p:ext uri="{BB962C8B-B14F-4D97-AF65-F5344CB8AC3E}">
        <p14:creationId xmlns:p14="http://schemas.microsoft.com/office/powerpoint/2010/main" val="232391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1000"/>
                                        <p:tgtEl>
                                          <p:spTgt spid="9">
                                            <p:txEl>
                                              <p:pRg st="1" end="1"/>
                                            </p:txEl>
                                          </p:spTgt>
                                        </p:tgtEl>
                                      </p:cBhvr>
                                    </p:animEffect>
                                    <p:anim calcmode="lin" valueType="num">
                                      <p:cBhvr>
                                        <p:cTn id="36"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3" end="3"/>
                                            </p:txEl>
                                          </p:spTgt>
                                        </p:tgtEl>
                                        <p:attrNameLst>
                                          <p:attrName>style.visibility</p:attrName>
                                        </p:attrNameLst>
                                      </p:cBhvr>
                                      <p:to>
                                        <p:strVal val="visible"/>
                                      </p:to>
                                    </p:set>
                                    <p:animEffect transition="in" filter="fade">
                                      <p:cBhvr>
                                        <p:cTn id="42" dur="1000"/>
                                        <p:tgtEl>
                                          <p:spTgt spid="9">
                                            <p:txEl>
                                              <p:pRg st="3" end="3"/>
                                            </p:txEl>
                                          </p:spTgt>
                                        </p:tgtEl>
                                      </p:cBhvr>
                                    </p:animEffect>
                                    <p:anim calcmode="lin" valueType="num">
                                      <p:cBhvr>
                                        <p:cTn id="4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What is Public Policy? </a:t>
            </a:r>
          </a:p>
        </p:txBody>
      </p:sp>
      <p:sp>
        <p:nvSpPr>
          <p:cNvPr id="3" name="Content Placeholder 2"/>
          <p:cNvSpPr>
            <a:spLocks noGrp="1"/>
          </p:cNvSpPr>
          <p:nvPr>
            <p:ph idx="1"/>
          </p:nvPr>
        </p:nvSpPr>
        <p:spPr/>
        <p:txBody>
          <a:bodyPr>
            <a:normAutofit fontScale="92500" lnSpcReduction="10000"/>
          </a:bodyPr>
          <a:lstStyle/>
          <a:p>
            <a:pPr>
              <a:defRPr/>
            </a:pPr>
            <a:r>
              <a:rPr lang="en-US" dirty="0"/>
              <a:t>On your handout, identify examples of public policy and examples of community service. </a:t>
            </a:r>
            <a:r>
              <a:rPr lang="en-US" b="1" dirty="0" smtClean="0"/>
              <a:t>Write “P” for Public Policy or “C” for Community Service.</a:t>
            </a:r>
            <a:endParaRPr lang="en-US" b="1" dirty="0"/>
          </a:p>
          <a:p>
            <a:pPr>
              <a:defRPr/>
            </a:pPr>
            <a:endParaRPr lang="en-US" dirty="0"/>
          </a:p>
          <a:p>
            <a:pPr>
              <a:defRPr/>
            </a:pPr>
            <a:r>
              <a:rPr lang="en-US" dirty="0" smtClean="0"/>
              <a:t>As you do this, think </a:t>
            </a:r>
            <a:r>
              <a:rPr lang="en-US" dirty="0"/>
              <a:t>of ways that the examples of public policy could be accomplished with community service. </a:t>
            </a:r>
            <a:r>
              <a:rPr lang="en-US" dirty="0" smtClean="0"/>
              <a:t> How </a:t>
            </a:r>
            <a:r>
              <a:rPr lang="en-US" dirty="0"/>
              <a:t>could community service examples be made into public policy?  </a:t>
            </a:r>
          </a:p>
          <a:p>
            <a:pPr>
              <a:defRPr/>
            </a:pPr>
            <a:endParaRPr lang="en-US" dirty="0"/>
          </a:p>
          <a:p>
            <a:pPr marL="0" indent="0">
              <a:buFont typeface="Wingdings 2" pitchFamily="18" charset="2"/>
              <a:buNone/>
              <a:defRPr/>
            </a:pPr>
            <a:endParaRPr lang="en-US" dirty="0"/>
          </a:p>
        </p:txBody>
      </p:sp>
    </p:spTree>
    <p:extLst>
      <p:ext uri="{BB962C8B-B14F-4D97-AF65-F5344CB8AC3E}">
        <p14:creationId xmlns:p14="http://schemas.microsoft.com/office/powerpoint/2010/main" val="3630409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04850"/>
            <a:ext cx="8229600" cy="1143000"/>
          </a:xfrm>
        </p:spPr>
        <p:txBody>
          <a:bodyPr/>
          <a:lstStyle/>
          <a:p>
            <a:r>
              <a:rPr lang="en-US" altLang="en-US" dirty="0">
                <a:solidFill>
                  <a:schemeClr val="bg1"/>
                </a:solidFill>
              </a:rPr>
              <a:t>What is Public Policy? </a:t>
            </a:r>
          </a:p>
        </p:txBody>
      </p:sp>
      <p:sp>
        <p:nvSpPr>
          <p:cNvPr id="16387" name="Text Placeholder 3"/>
          <p:cNvSpPr>
            <a:spLocks noGrp="1"/>
          </p:cNvSpPr>
          <p:nvPr>
            <p:ph type="body" idx="1"/>
          </p:nvPr>
        </p:nvSpPr>
        <p:spPr>
          <a:xfrm>
            <a:off x="457200" y="1855788"/>
            <a:ext cx="4040188" cy="658812"/>
          </a:xfrm>
        </p:spPr>
        <p:txBody>
          <a:bodyPr/>
          <a:lstStyle/>
          <a:p>
            <a:r>
              <a:rPr lang="en-US" altLang="en-US" dirty="0"/>
              <a:t>Public Policy </a:t>
            </a:r>
          </a:p>
        </p:txBody>
      </p:sp>
      <p:sp>
        <p:nvSpPr>
          <p:cNvPr id="5" name="Content Placeholder 4"/>
          <p:cNvSpPr>
            <a:spLocks noGrp="1"/>
          </p:cNvSpPr>
          <p:nvPr>
            <p:ph sz="half" idx="2"/>
          </p:nvPr>
        </p:nvSpPr>
        <p:spPr>
          <a:xfrm>
            <a:off x="457200" y="2514600"/>
            <a:ext cx="4040188" cy="3962400"/>
          </a:xfrm>
        </p:spPr>
        <p:txBody>
          <a:bodyPr>
            <a:normAutofit fontScale="92500" lnSpcReduction="20000"/>
          </a:bodyPr>
          <a:lstStyle/>
          <a:p>
            <a:pPr>
              <a:defRPr/>
            </a:pPr>
            <a:r>
              <a:rPr lang="en-US" dirty="0">
                <a:solidFill>
                  <a:srgbClr val="0070C0"/>
                </a:solidFill>
              </a:rPr>
              <a:t>Local government installs trash cans; fines for littering enforced</a:t>
            </a:r>
          </a:p>
          <a:p>
            <a:pPr>
              <a:defRPr/>
            </a:pPr>
            <a:r>
              <a:rPr lang="en-US" dirty="0"/>
              <a:t>School board ban on student cell phones because of cheating on tests</a:t>
            </a:r>
          </a:p>
          <a:p>
            <a:pPr>
              <a:defRPr/>
            </a:pPr>
            <a:r>
              <a:rPr lang="en-US" dirty="0">
                <a:solidFill>
                  <a:srgbClr val="0070C0"/>
                </a:solidFill>
              </a:rPr>
              <a:t>Local government funds homeless shelter and materials  </a:t>
            </a:r>
          </a:p>
          <a:p>
            <a:pPr>
              <a:defRPr/>
            </a:pPr>
            <a:r>
              <a:rPr lang="en-US" dirty="0"/>
              <a:t>City fee to aid with road repairs</a:t>
            </a:r>
          </a:p>
          <a:p>
            <a:pPr>
              <a:defRPr/>
            </a:pPr>
            <a:r>
              <a:rPr lang="en-US" dirty="0">
                <a:solidFill>
                  <a:srgbClr val="0070C0"/>
                </a:solidFill>
              </a:rPr>
              <a:t>Local government funds bicycle safety classes</a:t>
            </a:r>
          </a:p>
        </p:txBody>
      </p:sp>
      <p:sp>
        <p:nvSpPr>
          <p:cNvPr id="6" name="Text Placeholder 5"/>
          <p:cNvSpPr>
            <a:spLocks noGrp="1"/>
          </p:cNvSpPr>
          <p:nvPr>
            <p:ph type="body" sz="quarter" idx="3"/>
          </p:nvPr>
        </p:nvSpPr>
        <p:spPr>
          <a:xfrm>
            <a:off x="4645025" y="1860550"/>
            <a:ext cx="4041775" cy="654050"/>
          </a:xfrm>
        </p:spPr>
        <p:txBody>
          <a:bodyPr>
            <a:normAutofit fontScale="92500" lnSpcReduction="20000"/>
          </a:bodyPr>
          <a:lstStyle/>
          <a:p>
            <a:pPr>
              <a:defRPr/>
            </a:pPr>
            <a:r>
              <a:rPr lang="en-US" dirty="0"/>
              <a:t>Community Service or Service Learning </a:t>
            </a:r>
          </a:p>
        </p:txBody>
      </p:sp>
      <p:sp>
        <p:nvSpPr>
          <p:cNvPr id="7" name="Content Placeholder 6"/>
          <p:cNvSpPr>
            <a:spLocks noGrp="1"/>
          </p:cNvSpPr>
          <p:nvPr>
            <p:ph sz="quarter" idx="4"/>
          </p:nvPr>
        </p:nvSpPr>
        <p:spPr>
          <a:xfrm>
            <a:off x="4645025" y="2514600"/>
            <a:ext cx="4041775" cy="3846513"/>
          </a:xfrm>
        </p:spPr>
        <p:txBody>
          <a:bodyPr>
            <a:normAutofit fontScale="92500" lnSpcReduction="10000"/>
          </a:bodyPr>
          <a:lstStyle/>
          <a:p>
            <a:pPr>
              <a:defRPr/>
            </a:pPr>
            <a:r>
              <a:rPr lang="en-US" dirty="0">
                <a:solidFill>
                  <a:srgbClr val="0070C0"/>
                </a:solidFill>
              </a:rPr>
              <a:t>Volunteer to pick up trash</a:t>
            </a:r>
          </a:p>
          <a:p>
            <a:pPr marL="0" indent="0">
              <a:buFont typeface="Wingdings 2" pitchFamily="18" charset="2"/>
              <a:buNone/>
              <a:defRPr/>
            </a:pPr>
            <a:endParaRPr lang="en-US" dirty="0"/>
          </a:p>
          <a:p>
            <a:pPr>
              <a:defRPr/>
            </a:pPr>
            <a:r>
              <a:rPr lang="en-US" dirty="0"/>
              <a:t>Offer peer tutoring for test prep</a:t>
            </a:r>
          </a:p>
          <a:p>
            <a:pPr>
              <a:defRPr/>
            </a:pPr>
            <a:r>
              <a:rPr lang="en-US" dirty="0">
                <a:solidFill>
                  <a:srgbClr val="0070C0"/>
                </a:solidFill>
              </a:rPr>
              <a:t>Elks Club collecting items for the homeless</a:t>
            </a:r>
          </a:p>
          <a:p>
            <a:pPr>
              <a:defRPr/>
            </a:pPr>
            <a:r>
              <a:rPr lang="en-US" dirty="0"/>
              <a:t>Soccer team holds fundraiser to repair the road</a:t>
            </a:r>
          </a:p>
          <a:p>
            <a:pPr>
              <a:defRPr/>
            </a:pPr>
            <a:r>
              <a:rPr lang="en-US" dirty="0">
                <a:solidFill>
                  <a:srgbClr val="0070C0"/>
                </a:solidFill>
              </a:rPr>
              <a:t>Local cycling group holds bicycle safety classes for the community </a:t>
            </a:r>
          </a:p>
          <a:p>
            <a:pPr>
              <a:defRPr/>
            </a:pPr>
            <a:endParaRPr lang="en-US" dirty="0"/>
          </a:p>
          <a:p>
            <a:pPr>
              <a:defRPr/>
            </a:pPr>
            <a:endParaRPr lang="en-US" dirty="0"/>
          </a:p>
        </p:txBody>
      </p:sp>
    </p:spTree>
    <p:extLst>
      <p:ext uri="{BB962C8B-B14F-4D97-AF65-F5344CB8AC3E}">
        <p14:creationId xmlns:p14="http://schemas.microsoft.com/office/powerpoint/2010/main" val="2800537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2"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right)">
                                      <p:cBhvr>
                                        <p:cTn id="14" dur="500"/>
                                        <p:tgtEl>
                                          <p:spTgt spid="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wipe(left)">
                                      <p:cBhvr>
                                        <p:cTn id="26" dur="500"/>
                                        <p:tgtEl>
                                          <p:spTgt spid="7">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1000"/>
                                        <p:tgtEl>
                                          <p:spTgt spid="7">
                                            <p:txEl>
                                              <p:pRg st="3" end="3"/>
                                            </p:txEl>
                                          </p:spTgt>
                                        </p:tgtEl>
                                      </p:cBhvr>
                                    </p:animEffect>
                                    <p:anim calcmode="lin" valueType="num">
                                      <p:cBhvr>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wipe(right)">
                                      <p:cBhvr>
                                        <p:cTn id="38" dur="500"/>
                                        <p:tgtEl>
                                          <p:spTgt spid="5">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fade">
                                      <p:cBhvr>
                                        <p:cTn id="43" dur="1000"/>
                                        <p:tgtEl>
                                          <p:spTgt spid="5">
                                            <p:txEl>
                                              <p:pRg st="3" end="3"/>
                                            </p:txEl>
                                          </p:spTgt>
                                        </p:tgtEl>
                                      </p:cBhvr>
                                    </p:animEffect>
                                    <p:anim calcmode="lin" valueType="num">
                                      <p:cBhvr>
                                        <p:cTn id="4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7">
                                            <p:txEl>
                                              <p:pRg st="4" end="4"/>
                                            </p:txEl>
                                          </p:spTgt>
                                        </p:tgtEl>
                                        <p:attrNameLst>
                                          <p:attrName>style.visibility</p:attrName>
                                        </p:attrNameLst>
                                      </p:cBhvr>
                                      <p:to>
                                        <p:strVal val="visible"/>
                                      </p:to>
                                    </p:set>
                                    <p:animEffect transition="in" filter="wipe(down)">
                                      <p:cBhvr>
                                        <p:cTn id="50" dur="500"/>
                                        <p:tgtEl>
                                          <p:spTgt spid="7">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Effect transition="in" filter="fade">
                                      <p:cBhvr>
                                        <p:cTn id="55" dur="1000"/>
                                        <p:tgtEl>
                                          <p:spTgt spid="5">
                                            <p:txEl>
                                              <p:pRg st="4" end="4"/>
                                            </p:txEl>
                                          </p:spTgt>
                                        </p:tgtEl>
                                      </p:cBhvr>
                                    </p:animEffect>
                                    <p:anim calcmode="lin" valueType="num">
                                      <p:cBhvr>
                                        <p:cTn id="5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7">
                                            <p:txEl>
                                              <p:pRg st="5" end="5"/>
                                            </p:txEl>
                                          </p:spTgt>
                                        </p:tgtEl>
                                        <p:attrNameLst>
                                          <p:attrName>style.visibility</p:attrName>
                                        </p:attrNameLst>
                                      </p:cBhvr>
                                      <p:to>
                                        <p:strVal val="visible"/>
                                      </p:to>
                                    </p:set>
                                    <p:animEffect transition="in" filter="wipe(left)">
                                      <p:cBhvr>
                                        <p:cTn id="6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rotWithShape="1">
          <a:blip r:embed="rId2">
            <a:extLst>
              <a:ext uri="{28A0092B-C50C-407E-A947-70E740481C1C}">
                <a14:useLocalDpi xmlns:a14="http://schemas.microsoft.com/office/drawing/2010/main" val="0"/>
              </a:ext>
            </a:extLst>
          </a:blip>
          <a:srcRect t="26162" r="15237" b="49855"/>
          <a:stretch/>
        </p:blipFill>
        <p:spPr>
          <a:xfrm>
            <a:off x="798308" y="3807724"/>
            <a:ext cx="6105185" cy="300251"/>
          </a:xfrm>
          <a:prstGeom prst="rect">
            <a:avLst/>
          </a:prstGeom>
        </p:spPr>
      </p:pic>
      <p:sp>
        <p:nvSpPr>
          <p:cNvPr id="4" name="Title 3"/>
          <p:cNvSpPr>
            <a:spLocks noGrp="1"/>
          </p:cNvSpPr>
          <p:nvPr>
            <p:ph type="title"/>
          </p:nvPr>
        </p:nvSpPr>
        <p:spPr/>
        <p:txBody>
          <a:bodyPr/>
          <a:lstStyle/>
          <a:p>
            <a:r>
              <a:rPr lang="en-US" dirty="0"/>
              <a:t>Answer the question below:</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1905000"/>
            <a:ext cx="8569569" cy="1295400"/>
          </a:xfrm>
          <a:prstGeom prst="rect">
            <a:avLst/>
          </a:prstGeom>
        </p:spPr>
      </p:pic>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08" y="3505200"/>
            <a:ext cx="7202692" cy="1251970"/>
          </a:xfrm>
          <a:prstGeom prst="rect">
            <a:avLst/>
          </a:prstGeom>
        </p:spPr>
      </p:pic>
      <p:cxnSp>
        <p:nvCxnSpPr>
          <p:cNvPr id="8" name="Straight Connector 7"/>
          <p:cNvCxnSpPr/>
          <p:nvPr/>
        </p:nvCxnSpPr>
        <p:spPr>
          <a:xfrm>
            <a:off x="6019800" y="2895600"/>
            <a:ext cx="914400" cy="0"/>
          </a:xfrm>
          <a:prstGeom prst="line">
            <a:avLst/>
          </a:prstGeom>
          <a:ln w="38100">
            <a:solidFill>
              <a:srgbClr val="0A89E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6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Government </a:t>
            </a:r>
          </a:p>
        </p:txBody>
      </p:sp>
      <p:pic>
        <p:nvPicPr>
          <p:cNvPr id="5" name="Xb3IlLbj8mE"/>
          <p:cNvPicPr>
            <a:picLocks noRot="1" noChangeAspect="1"/>
          </p:cNvPicPr>
          <p:nvPr>
            <a:videoFile r:link="rId1"/>
          </p:nvPr>
        </p:nvPicPr>
        <p:blipFill>
          <a:blip r:embed="rId4"/>
          <a:stretch>
            <a:fillRect/>
          </a:stretch>
        </p:blipFill>
        <p:spPr>
          <a:xfrm>
            <a:off x="282222" y="1690132"/>
            <a:ext cx="8579556" cy="4826000"/>
          </a:xfrm>
          <a:prstGeom prst="rect">
            <a:avLst/>
          </a:prstGeom>
        </p:spPr>
      </p:pic>
    </p:spTree>
    <p:extLst>
      <p:ext uri="{BB962C8B-B14F-4D97-AF65-F5344CB8AC3E}">
        <p14:creationId xmlns:p14="http://schemas.microsoft.com/office/powerpoint/2010/main" val="653845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0557" y="263318"/>
            <a:ext cx="3657600" cy="1143000"/>
          </a:xfrm>
        </p:spPr>
        <p:txBody>
          <a:bodyPr>
            <a:normAutofit fontScale="90000"/>
          </a:bodyPr>
          <a:lstStyle/>
          <a:p>
            <a:r>
              <a:rPr lang="en-US" dirty="0"/>
              <a:t>Levels of Government </a:t>
            </a:r>
          </a:p>
        </p:txBody>
      </p:sp>
      <p:sp>
        <p:nvSpPr>
          <p:cNvPr id="6" name="Content Placeholder 5"/>
          <p:cNvSpPr>
            <a:spLocks noGrp="1"/>
          </p:cNvSpPr>
          <p:nvPr>
            <p:ph idx="1"/>
          </p:nvPr>
        </p:nvSpPr>
        <p:spPr>
          <a:xfrm>
            <a:off x="304800" y="1754679"/>
            <a:ext cx="3335785" cy="4525963"/>
          </a:xfrm>
        </p:spPr>
        <p:txBody>
          <a:bodyPr/>
          <a:lstStyle/>
          <a:p>
            <a:pPr marL="0" indent="0">
              <a:buNone/>
            </a:pPr>
            <a:r>
              <a:rPr lang="en-US" dirty="0"/>
              <a:t>In our </a:t>
            </a:r>
            <a:r>
              <a:rPr lang="en-US" b="1" dirty="0"/>
              <a:t>federal system</a:t>
            </a:r>
            <a:r>
              <a:rPr lang="en-US" dirty="0"/>
              <a:t> of government, the government shares powers between three levels: </a:t>
            </a:r>
          </a:p>
        </p:txBody>
      </p:sp>
      <p:grpSp>
        <p:nvGrpSpPr>
          <p:cNvPr id="12" name="Group 11"/>
          <p:cNvGrpSpPr/>
          <p:nvPr/>
        </p:nvGrpSpPr>
        <p:grpSpPr>
          <a:xfrm>
            <a:off x="3363514" y="631209"/>
            <a:ext cx="4953000" cy="5919448"/>
            <a:chOff x="3792985" y="361194"/>
            <a:chExt cx="4953000" cy="5919448"/>
          </a:xfrm>
        </p:grpSpPr>
        <p:grpSp>
          <p:nvGrpSpPr>
            <p:cNvPr id="9" name="Group 8"/>
            <p:cNvGrpSpPr/>
            <p:nvPr/>
          </p:nvGrpSpPr>
          <p:grpSpPr>
            <a:xfrm>
              <a:off x="3792985" y="1395704"/>
              <a:ext cx="4953000" cy="4884938"/>
              <a:chOff x="3792985" y="1395704"/>
              <a:chExt cx="4953000" cy="4884938"/>
            </a:xfrm>
          </p:grpSpPr>
          <p:sp>
            <p:nvSpPr>
              <p:cNvPr id="5" name="Oval 4"/>
              <p:cNvSpPr/>
              <p:nvPr/>
            </p:nvSpPr>
            <p:spPr>
              <a:xfrm>
                <a:off x="3792985" y="1395704"/>
                <a:ext cx="495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Government </a:t>
                </a:r>
              </a:p>
            </p:txBody>
          </p:sp>
          <p:cxnSp>
            <p:nvCxnSpPr>
              <p:cNvPr id="7" name="Straight Connector 6"/>
              <p:cNvCxnSpPr>
                <a:stCxn id="5" idx="2"/>
                <a:endCxn id="16" idx="0"/>
              </p:cNvCxnSpPr>
              <p:nvPr/>
            </p:nvCxnSpPr>
            <p:spPr>
              <a:xfrm>
                <a:off x="3792985" y="1852904"/>
                <a:ext cx="0" cy="39958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741546" y="1852904"/>
                <a:ext cx="2220" cy="3886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3807781" y="3092081"/>
                <a:ext cx="4935985" cy="541538"/>
              </a:xfrm>
              <a:custGeom>
                <a:avLst/>
                <a:gdLst>
                  <a:gd name="connsiteX0" fmla="*/ 0 w 4935985"/>
                  <a:gd name="connsiteY0" fmla="*/ 248575 h 1227486"/>
                  <a:gd name="connsiteX1" fmla="*/ 2592280 w 4935985"/>
                  <a:gd name="connsiteY1" fmla="*/ 1225118 h 1227486"/>
                  <a:gd name="connsiteX2" fmla="*/ 4935985 w 4935985"/>
                  <a:gd name="connsiteY2" fmla="*/ 0 h 1227486"/>
                </a:gdLst>
                <a:ahLst/>
                <a:cxnLst>
                  <a:cxn ang="0">
                    <a:pos x="connsiteX0" y="connsiteY0"/>
                  </a:cxn>
                  <a:cxn ang="0">
                    <a:pos x="connsiteX1" y="connsiteY1"/>
                  </a:cxn>
                  <a:cxn ang="0">
                    <a:pos x="connsiteX2" y="connsiteY2"/>
                  </a:cxn>
                </a:cxnLst>
                <a:rect l="l" t="t" r="r" b="b"/>
                <a:pathLst>
                  <a:path w="4935985" h="1227486">
                    <a:moveTo>
                      <a:pt x="0" y="248575"/>
                    </a:moveTo>
                    <a:cubicBezTo>
                      <a:pt x="884808" y="757561"/>
                      <a:pt x="1769616" y="1266547"/>
                      <a:pt x="2592280" y="1225118"/>
                    </a:cubicBezTo>
                    <a:cubicBezTo>
                      <a:pt x="3414944" y="1183689"/>
                      <a:pt x="4567562" y="202707"/>
                      <a:pt x="49359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3792985" y="4443704"/>
                <a:ext cx="4935985" cy="541538"/>
              </a:xfrm>
              <a:custGeom>
                <a:avLst/>
                <a:gdLst>
                  <a:gd name="connsiteX0" fmla="*/ 0 w 4935985"/>
                  <a:gd name="connsiteY0" fmla="*/ 248575 h 1227486"/>
                  <a:gd name="connsiteX1" fmla="*/ 2592280 w 4935985"/>
                  <a:gd name="connsiteY1" fmla="*/ 1225118 h 1227486"/>
                  <a:gd name="connsiteX2" fmla="*/ 4935985 w 4935985"/>
                  <a:gd name="connsiteY2" fmla="*/ 0 h 1227486"/>
                </a:gdLst>
                <a:ahLst/>
                <a:cxnLst>
                  <a:cxn ang="0">
                    <a:pos x="connsiteX0" y="connsiteY0"/>
                  </a:cxn>
                  <a:cxn ang="0">
                    <a:pos x="connsiteX1" y="connsiteY1"/>
                  </a:cxn>
                  <a:cxn ang="0">
                    <a:pos x="connsiteX2" y="connsiteY2"/>
                  </a:cxn>
                </a:cxnLst>
                <a:rect l="l" t="t" r="r" b="b"/>
                <a:pathLst>
                  <a:path w="4935985" h="1227486">
                    <a:moveTo>
                      <a:pt x="0" y="248575"/>
                    </a:moveTo>
                    <a:cubicBezTo>
                      <a:pt x="884808" y="757561"/>
                      <a:pt x="1769616" y="1266547"/>
                      <a:pt x="2592280" y="1225118"/>
                    </a:cubicBezTo>
                    <a:cubicBezTo>
                      <a:pt x="3414944" y="1183689"/>
                      <a:pt x="4567562" y="202707"/>
                      <a:pt x="49359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3792985" y="5739104"/>
                <a:ext cx="4935985" cy="541538"/>
              </a:xfrm>
              <a:custGeom>
                <a:avLst/>
                <a:gdLst>
                  <a:gd name="connsiteX0" fmla="*/ 0 w 4935985"/>
                  <a:gd name="connsiteY0" fmla="*/ 248575 h 1227486"/>
                  <a:gd name="connsiteX1" fmla="*/ 2592280 w 4935985"/>
                  <a:gd name="connsiteY1" fmla="*/ 1225118 h 1227486"/>
                  <a:gd name="connsiteX2" fmla="*/ 4935985 w 4935985"/>
                  <a:gd name="connsiteY2" fmla="*/ 0 h 1227486"/>
                </a:gdLst>
                <a:ahLst/>
                <a:cxnLst>
                  <a:cxn ang="0">
                    <a:pos x="connsiteX0" y="connsiteY0"/>
                  </a:cxn>
                  <a:cxn ang="0">
                    <a:pos x="connsiteX1" y="connsiteY1"/>
                  </a:cxn>
                  <a:cxn ang="0">
                    <a:pos x="connsiteX2" y="connsiteY2"/>
                  </a:cxn>
                </a:cxnLst>
                <a:rect l="l" t="t" r="r" b="b"/>
                <a:pathLst>
                  <a:path w="4935985" h="1227486">
                    <a:moveTo>
                      <a:pt x="0" y="248575"/>
                    </a:moveTo>
                    <a:cubicBezTo>
                      <a:pt x="884808" y="757561"/>
                      <a:pt x="1769616" y="1266547"/>
                      <a:pt x="2592280" y="1225118"/>
                    </a:cubicBezTo>
                    <a:cubicBezTo>
                      <a:pt x="3414944" y="1183689"/>
                      <a:pt x="4567562" y="202707"/>
                      <a:pt x="49359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4859785" y="2311584"/>
                <a:ext cx="2971800" cy="646331"/>
              </a:xfrm>
              <a:prstGeom prst="rect">
                <a:avLst/>
              </a:prstGeom>
              <a:noFill/>
            </p:spPr>
            <p:txBody>
              <a:bodyPr wrap="square" rtlCol="0">
                <a:spAutoFit/>
              </a:bodyPr>
              <a:lstStyle/>
              <a:p>
                <a:pPr algn="ctr"/>
                <a:r>
                  <a:rPr lang="en-US" sz="3600" b="1" dirty="0"/>
                  <a:t>Federal </a:t>
                </a:r>
              </a:p>
            </p:txBody>
          </p:sp>
          <p:sp>
            <p:nvSpPr>
              <p:cNvPr id="21" name="TextBox 20"/>
              <p:cNvSpPr txBox="1"/>
              <p:nvPr/>
            </p:nvSpPr>
            <p:spPr>
              <a:xfrm>
                <a:off x="4789873" y="3757904"/>
                <a:ext cx="2971800" cy="646331"/>
              </a:xfrm>
              <a:prstGeom prst="rect">
                <a:avLst/>
              </a:prstGeom>
              <a:noFill/>
            </p:spPr>
            <p:txBody>
              <a:bodyPr wrap="square" rtlCol="0">
                <a:spAutoFit/>
              </a:bodyPr>
              <a:lstStyle/>
              <a:p>
                <a:pPr algn="ctr"/>
                <a:r>
                  <a:rPr lang="en-US" sz="3600" b="1" dirty="0"/>
                  <a:t>State </a:t>
                </a:r>
              </a:p>
            </p:txBody>
          </p:sp>
          <p:sp>
            <p:nvSpPr>
              <p:cNvPr id="22" name="TextBox 21"/>
              <p:cNvSpPr txBox="1"/>
              <p:nvPr/>
            </p:nvSpPr>
            <p:spPr>
              <a:xfrm>
                <a:off x="4859785" y="5012134"/>
                <a:ext cx="2971800" cy="646331"/>
              </a:xfrm>
              <a:prstGeom prst="rect">
                <a:avLst/>
              </a:prstGeom>
              <a:noFill/>
            </p:spPr>
            <p:txBody>
              <a:bodyPr wrap="square" rtlCol="0">
                <a:spAutoFit/>
              </a:bodyPr>
              <a:lstStyle/>
              <a:p>
                <a:pPr algn="ctr"/>
                <a:r>
                  <a:rPr lang="en-US" sz="3600" b="1" dirty="0"/>
                  <a:t>Local </a:t>
                </a:r>
              </a:p>
            </p:txBody>
          </p:sp>
        </p:grpSp>
        <p:sp>
          <p:nvSpPr>
            <p:cNvPr id="2" name="Rectangle 1"/>
            <p:cNvSpPr/>
            <p:nvPr/>
          </p:nvSpPr>
          <p:spPr>
            <a:xfrm>
              <a:off x="4495800" y="867445"/>
              <a:ext cx="152400" cy="96135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140388" y="609600"/>
              <a:ext cx="152400" cy="96135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811715" y="943645"/>
              <a:ext cx="152400" cy="96135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ardrop 2"/>
            <p:cNvSpPr/>
            <p:nvPr/>
          </p:nvSpPr>
          <p:spPr>
            <a:xfrm rot="2659987" flipH="1">
              <a:off x="4424489" y="617414"/>
              <a:ext cx="250130" cy="244375"/>
            </a:xfrm>
            <a:prstGeom prst="teardrop">
              <a:avLst/>
            </a:prstGeom>
            <a:gradFill flip="none" rotWithShape="1">
              <a:gsLst>
                <a:gs pos="0">
                  <a:srgbClr val="FFFF00"/>
                </a:gs>
                <a:gs pos="50000">
                  <a:schemeClr val="accent6">
                    <a:shade val="67500"/>
                    <a:satMod val="115000"/>
                  </a:schemeClr>
                </a:gs>
                <a:gs pos="100000">
                  <a:schemeClr val="accent6">
                    <a:shade val="100000"/>
                    <a:satMod val="115000"/>
                  </a:schemeClr>
                </a:gs>
              </a:gsLst>
              <a:lin ang="162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ardrop 16"/>
            <p:cNvSpPr/>
            <p:nvPr/>
          </p:nvSpPr>
          <p:spPr>
            <a:xfrm rot="2659987" flipH="1">
              <a:off x="6091522" y="361194"/>
              <a:ext cx="250130" cy="244375"/>
            </a:xfrm>
            <a:prstGeom prst="teardrop">
              <a:avLst/>
            </a:prstGeom>
            <a:gradFill flip="none" rotWithShape="1">
              <a:gsLst>
                <a:gs pos="0">
                  <a:srgbClr val="FFFF00"/>
                </a:gs>
                <a:gs pos="50000">
                  <a:schemeClr val="accent6">
                    <a:shade val="67500"/>
                    <a:satMod val="115000"/>
                  </a:schemeClr>
                </a:gs>
                <a:gs pos="100000">
                  <a:schemeClr val="accent6">
                    <a:shade val="100000"/>
                    <a:satMod val="115000"/>
                  </a:schemeClr>
                </a:gs>
              </a:gsLst>
              <a:lin ang="162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ardrop 17"/>
            <p:cNvSpPr/>
            <p:nvPr/>
          </p:nvSpPr>
          <p:spPr>
            <a:xfrm rot="2659987" flipH="1">
              <a:off x="7762850" y="697142"/>
              <a:ext cx="250130" cy="244375"/>
            </a:xfrm>
            <a:prstGeom prst="teardrop">
              <a:avLst/>
            </a:prstGeom>
            <a:gradFill flip="none" rotWithShape="1">
              <a:gsLst>
                <a:gs pos="0">
                  <a:srgbClr val="FFFF00"/>
                </a:gs>
                <a:gs pos="50000">
                  <a:schemeClr val="accent6">
                    <a:shade val="67500"/>
                    <a:satMod val="115000"/>
                  </a:schemeClr>
                </a:gs>
                <a:gs pos="100000">
                  <a:schemeClr val="accent6">
                    <a:shade val="100000"/>
                    <a:satMod val="115000"/>
                  </a:schemeClr>
                </a:gs>
              </a:gsLst>
              <a:lin ang="162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descr="C:\Documents and Settings\flrea\Local Settings\Temporary Internet Files\Content.IE5\JU6TBA2O\MC900438767[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772" t="13774" b="11817"/>
          <a:stretch/>
        </p:blipFill>
        <p:spPr bwMode="auto">
          <a:xfrm>
            <a:off x="3590263" y="2581599"/>
            <a:ext cx="1303552" cy="90718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Documents and Settings\flrea\Local Settings\Temporary Internet Files\Content.IE5\MM17WWIT\MC900101112[1].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94731" y="3927308"/>
            <a:ext cx="1000396" cy="9328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Documents and Settings\flrea\Local Settings\Temporary Internet Files\Content.IE5\7XZTRG1O\MC90003677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6329" y="5255257"/>
            <a:ext cx="1080707" cy="82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60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Where to Go with a problem </a:t>
            </a:r>
          </a:p>
        </p:txBody>
      </p:sp>
      <p:sp>
        <p:nvSpPr>
          <p:cNvPr id="3" name="Text Placeholder 2"/>
          <p:cNvSpPr>
            <a:spLocks noGrp="1"/>
          </p:cNvSpPr>
          <p:nvPr>
            <p:ph type="body" idx="1"/>
          </p:nvPr>
        </p:nvSpPr>
        <p:spPr>
          <a:xfrm>
            <a:off x="4267200" y="1371600"/>
            <a:ext cx="4724398" cy="2514600"/>
          </a:xfrm>
        </p:spPr>
        <p:txBody>
          <a:bodyPr>
            <a:normAutofit fontScale="85000" lnSpcReduction="10000"/>
          </a:bodyPr>
          <a:lstStyle/>
          <a:p>
            <a:r>
              <a:rPr lang="en-US" dirty="0"/>
              <a:t>How do we know if a problem should be handled by local, state, or federal government? </a:t>
            </a:r>
          </a:p>
          <a:p>
            <a:endParaRPr lang="en-US" dirty="0"/>
          </a:p>
          <a:p>
            <a:r>
              <a:rPr lang="en-US" dirty="0"/>
              <a:t>Click the image to do an interactive activity!  </a:t>
            </a:r>
          </a:p>
        </p:txBody>
      </p:sp>
      <p:pic>
        <p:nvPicPr>
          <p:cNvPr id="6" name="Picture 5" descr="Screen Clippi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828800"/>
            <a:ext cx="3733800" cy="1827179"/>
          </a:xfrm>
          <a:prstGeom prst="rect">
            <a:avLst/>
          </a:prstGeom>
        </p:spPr>
      </p:pic>
    </p:spTree>
    <p:extLst>
      <p:ext uri="{BB962C8B-B14F-4D97-AF65-F5344CB8AC3E}">
        <p14:creationId xmlns:p14="http://schemas.microsoft.com/office/powerpoint/2010/main" val="199230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problems exist in your community? </a:t>
            </a:r>
          </a:p>
        </p:txBody>
      </p:sp>
      <p:sp>
        <p:nvSpPr>
          <p:cNvPr id="3" name="Text Placeholder 2"/>
          <p:cNvSpPr>
            <a:spLocks noGrp="1"/>
          </p:cNvSpPr>
          <p:nvPr>
            <p:ph type="body" idx="1"/>
          </p:nvPr>
        </p:nvSpPr>
        <p:spPr>
          <a:xfrm>
            <a:off x="4114800" y="838200"/>
            <a:ext cx="5029198" cy="3276600"/>
          </a:xfrm>
        </p:spPr>
        <p:txBody>
          <a:bodyPr>
            <a:noAutofit/>
          </a:bodyPr>
          <a:lstStyle/>
          <a:p>
            <a:pPr marL="342900" indent="-342900">
              <a:buFont typeface="Arial" panose="020B0604020202020204" pitchFamily="34" charset="0"/>
              <a:buChar char="•"/>
            </a:pPr>
            <a:r>
              <a:rPr lang="en-US" sz="2800" dirty="0"/>
              <a:t>Make a list individually. </a:t>
            </a:r>
          </a:p>
          <a:p>
            <a:pPr marL="342900" indent="-342900">
              <a:buFont typeface="Arial" panose="020B0604020202020204" pitchFamily="34" charset="0"/>
              <a:buChar char="•"/>
            </a:pPr>
            <a:r>
              <a:rPr lang="en-US" sz="2800" dirty="0"/>
              <a:t>Next to each problem, decide which level of government would best solve it.  </a:t>
            </a:r>
            <a:endParaRPr lang="en-US" sz="2800" dirty="0" smtClean="0"/>
          </a:p>
          <a:p>
            <a:pPr marL="342900" indent="-342900">
              <a:buFont typeface="Arial" panose="020B0604020202020204" pitchFamily="34" charset="0"/>
              <a:buChar char="•"/>
            </a:pPr>
            <a:r>
              <a:rPr lang="en-US" sz="2800" dirty="0" smtClean="0"/>
              <a:t>Write </a:t>
            </a:r>
            <a:r>
              <a:rPr lang="en-US" sz="2800" dirty="0"/>
              <a:t>L for local, S for state, or F for federal next to each problem. </a:t>
            </a:r>
            <a:endParaRPr lang="en-US" sz="2800" dirty="0"/>
          </a:p>
        </p:txBody>
      </p:sp>
    </p:spTree>
    <p:extLst>
      <p:ext uri="{BB962C8B-B14F-4D97-AF65-F5344CB8AC3E}">
        <p14:creationId xmlns:p14="http://schemas.microsoft.com/office/powerpoint/2010/main" val="172094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0557" y="263318"/>
            <a:ext cx="3657600" cy="1143000"/>
          </a:xfrm>
        </p:spPr>
        <p:txBody>
          <a:bodyPr>
            <a:normAutofit fontScale="90000"/>
          </a:bodyPr>
          <a:lstStyle/>
          <a:p>
            <a:r>
              <a:rPr lang="en-US" dirty="0"/>
              <a:t>Levels of Government </a:t>
            </a:r>
          </a:p>
        </p:txBody>
      </p:sp>
      <p:sp>
        <p:nvSpPr>
          <p:cNvPr id="6" name="Content Placeholder 5"/>
          <p:cNvSpPr>
            <a:spLocks noGrp="1"/>
          </p:cNvSpPr>
          <p:nvPr>
            <p:ph idx="1"/>
          </p:nvPr>
        </p:nvSpPr>
        <p:spPr>
          <a:xfrm>
            <a:off x="304800" y="1754679"/>
            <a:ext cx="3335785" cy="4525963"/>
          </a:xfrm>
        </p:spPr>
        <p:txBody>
          <a:bodyPr/>
          <a:lstStyle/>
          <a:p>
            <a:pPr marL="0" indent="0">
              <a:buNone/>
            </a:pPr>
            <a:r>
              <a:rPr lang="en-US" dirty="0"/>
              <a:t>In our </a:t>
            </a:r>
            <a:r>
              <a:rPr lang="en-US" b="1" dirty="0"/>
              <a:t>federal system</a:t>
            </a:r>
            <a:r>
              <a:rPr lang="en-US" dirty="0"/>
              <a:t> of government, the government shares powers between three levels: </a:t>
            </a:r>
          </a:p>
        </p:txBody>
      </p:sp>
      <p:grpSp>
        <p:nvGrpSpPr>
          <p:cNvPr id="12" name="Group 11"/>
          <p:cNvGrpSpPr/>
          <p:nvPr/>
        </p:nvGrpSpPr>
        <p:grpSpPr>
          <a:xfrm>
            <a:off x="3363514" y="631209"/>
            <a:ext cx="4953000" cy="5919448"/>
            <a:chOff x="3792985" y="361194"/>
            <a:chExt cx="4953000" cy="5919448"/>
          </a:xfrm>
        </p:grpSpPr>
        <p:grpSp>
          <p:nvGrpSpPr>
            <p:cNvPr id="9" name="Group 8"/>
            <p:cNvGrpSpPr/>
            <p:nvPr/>
          </p:nvGrpSpPr>
          <p:grpSpPr>
            <a:xfrm>
              <a:off x="3792985" y="1395704"/>
              <a:ext cx="4953000" cy="4884938"/>
              <a:chOff x="3792985" y="1395704"/>
              <a:chExt cx="4953000" cy="4884938"/>
            </a:xfrm>
          </p:grpSpPr>
          <p:sp>
            <p:nvSpPr>
              <p:cNvPr id="5" name="Oval 4"/>
              <p:cNvSpPr/>
              <p:nvPr/>
            </p:nvSpPr>
            <p:spPr>
              <a:xfrm>
                <a:off x="3792985" y="1395704"/>
                <a:ext cx="495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Government </a:t>
                </a:r>
              </a:p>
            </p:txBody>
          </p:sp>
          <p:cxnSp>
            <p:nvCxnSpPr>
              <p:cNvPr id="7" name="Straight Connector 6"/>
              <p:cNvCxnSpPr>
                <a:stCxn id="5" idx="2"/>
                <a:endCxn id="16" idx="0"/>
              </p:cNvCxnSpPr>
              <p:nvPr/>
            </p:nvCxnSpPr>
            <p:spPr>
              <a:xfrm>
                <a:off x="3792985" y="1852904"/>
                <a:ext cx="0" cy="39958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741546" y="1852904"/>
                <a:ext cx="2220" cy="3886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3807781" y="3092081"/>
                <a:ext cx="4935985" cy="541538"/>
              </a:xfrm>
              <a:custGeom>
                <a:avLst/>
                <a:gdLst>
                  <a:gd name="connsiteX0" fmla="*/ 0 w 4935985"/>
                  <a:gd name="connsiteY0" fmla="*/ 248575 h 1227486"/>
                  <a:gd name="connsiteX1" fmla="*/ 2592280 w 4935985"/>
                  <a:gd name="connsiteY1" fmla="*/ 1225118 h 1227486"/>
                  <a:gd name="connsiteX2" fmla="*/ 4935985 w 4935985"/>
                  <a:gd name="connsiteY2" fmla="*/ 0 h 1227486"/>
                </a:gdLst>
                <a:ahLst/>
                <a:cxnLst>
                  <a:cxn ang="0">
                    <a:pos x="connsiteX0" y="connsiteY0"/>
                  </a:cxn>
                  <a:cxn ang="0">
                    <a:pos x="connsiteX1" y="connsiteY1"/>
                  </a:cxn>
                  <a:cxn ang="0">
                    <a:pos x="connsiteX2" y="connsiteY2"/>
                  </a:cxn>
                </a:cxnLst>
                <a:rect l="l" t="t" r="r" b="b"/>
                <a:pathLst>
                  <a:path w="4935985" h="1227486">
                    <a:moveTo>
                      <a:pt x="0" y="248575"/>
                    </a:moveTo>
                    <a:cubicBezTo>
                      <a:pt x="884808" y="757561"/>
                      <a:pt x="1769616" y="1266547"/>
                      <a:pt x="2592280" y="1225118"/>
                    </a:cubicBezTo>
                    <a:cubicBezTo>
                      <a:pt x="3414944" y="1183689"/>
                      <a:pt x="4567562" y="202707"/>
                      <a:pt x="49359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3792985" y="4443704"/>
                <a:ext cx="4935985" cy="541538"/>
              </a:xfrm>
              <a:custGeom>
                <a:avLst/>
                <a:gdLst>
                  <a:gd name="connsiteX0" fmla="*/ 0 w 4935985"/>
                  <a:gd name="connsiteY0" fmla="*/ 248575 h 1227486"/>
                  <a:gd name="connsiteX1" fmla="*/ 2592280 w 4935985"/>
                  <a:gd name="connsiteY1" fmla="*/ 1225118 h 1227486"/>
                  <a:gd name="connsiteX2" fmla="*/ 4935985 w 4935985"/>
                  <a:gd name="connsiteY2" fmla="*/ 0 h 1227486"/>
                </a:gdLst>
                <a:ahLst/>
                <a:cxnLst>
                  <a:cxn ang="0">
                    <a:pos x="connsiteX0" y="connsiteY0"/>
                  </a:cxn>
                  <a:cxn ang="0">
                    <a:pos x="connsiteX1" y="connsiteY1"/>
                  </a:cxn>
                  <a:cxn ang="0">
                    <a:pos x="connsiteX2" y="connsiteY2"/>
                  </a:cxn>
                </a:cxnLst>
                <a:rect l="l" t="t" r="r" b="b"/>
                <a:pathLst>
                  <a:path w="4935985" h="1227486">
                    <a:moveTo>
                      <a:pt x="0" y="248575"/>
                    </a:moveTo>
                    <a:cubicBezTo>
                      <a:pt x="884808" y="757561"/>
                      <a:pt x="1769616" y="1266547"/>
                      <a:pt x="2592280" y="1225118"/>
                    </a:cubicBezTo>
                    <a:cubicBezTo>
                      <a:pt x="3414944" y="1183689"/>
                      <a:pt x="4567562" y="202707"/>
                      <a:pt x="49359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3792985" y="5739104"/>
                <a:ext cx="4935985" cy="541538"/>
              </a:xfrm>
              <a:custGeom>
                <a:avLst/>
                <a:gdLst>
                  <a:gd name="connsiteX0" fmla="*/ 0 w 4935985"/>
                  <a:gd name="connsiteY0" fmla="*/ 248575 h 1227486"/>
                  <a:gd name="connsiteX1" fmla="*/ 2592280 w 4935985"/>
                  <a:gd name="connsiteY1" fmla="*/ 1225118 h 1227486"/>
                  <a:gd name="connsiteX2" fmla="*/ 4935985 w 4935985"/>
                  <a:gd name="connsiteY2" fmla="*/ 0 h 1227486"/>
                </a:gdLst>
                <a:ahLst/>
                <a:cxnLst>
                  <a:cxn ang="0">
                    <a:pos x="connsiteX0" y="connsiteY0"/>
                  </a:cxn>
                  <a:cxn ang="0">
                    <a:pos x="connsiteX1" y="connsiteY1"/>
                  </a:cxn>
                  <a:cxn ang="0">
                    <a:pos x="connsiteX2" y="connsiteY2"/>
                  </a:cxn>
                </a:cxnLst>
                <a:rect l="l" t="t" r="r" b="b"/>
                <a:pathLst>
                  <a:path w="4935985" h="1227486">
                    <a:moveTo>
                      <a:pt x="0" y="248575"/>
                    </a:moveTo>
                    <a:cubicBezTo>
                      <a:pt x="884808" y="757561"/>
                      <a:pt x="1769616" y="1266547"/>
                      <a:pt x="2592280" y="1225118"/>
                    </a:cubicBezTo>
                    <a:cubicBezTo>
                      <a:pt x="3414944" y="1183689"/>
                      <a:pt x="4567562" y="202707"/>
                      <a:pt x="49359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4859785" y="2311584"/>
                <a:ext cx="2971800" cy="646331"/>
              </a:xfrm>
              <a:prstGeom prst="rect">
                <a:avLst/>
              </a:prstGeom>
              <a:noFill/>
            </p:spPr>
            <p:txBody>
              <a:bodyPr wrap="square" rtlCol="0">
                <a:spAutoFit/>
              </a:bodyPr>
              <a:lstStyle/>
              <a:p>
                <a:pPr algn="ctr"/>
                <a:r>
                  <a:rPr lang="en-US" sz="3600" b="1" dirty="0"/>
                  <a:t>Federal </a:t>
                </a:r>
              </a:p>
            </p:txBody>
          </p:sp>
          <p:sp>
            <p:nvSpPr>
              <p:cNvPr id="21" name="TextBox 20"/>
              <p:cNvSpPr txBox="1"/>
              <p:nvPr/>
            </p:nvSpPr>
            <p:spPr>
              <a:xfrm>
                <a:off x="4789873" y="3757904"/>
                <a:ext cx="2971800" cy="646331"/>
              </a:xfrm>
              <a:prstGeom prst="rect">
                <a:avLst/>
              </a:prstGeom>
              <a:noFill/>
            </p:spPr>
            <p:txBody>
              <a:bodyPr wrap="square" rtlCol="0">
                <a:spAutoFit/>
              </a:bodyPr>
              <a:lstStyle/>
              <a:p>
                <a:pPr algn="ctr"/>
                <a:r>
                  <a:rPr lang="en-US" sz="3600" b="1" dirty="0"/>
                  <a:t>State </a:t>
                </a:r>
              </a:p>
            </p:txBody>
          </p:sp>
          <p:sp>
            <p:nvSpPr>
              <p:cNvPr id="22" name="TextBox 21"/>
              <p:cNvSpPr txBox="1"/>
              <p:nvPr/>
            </p:nvSpPr>
            <p:spPr>
              <a:xfrm>
                <a:off x="4859785" y="5012134"/>
                <a:ext cx="2971800" cy="646331"/>
              </a:xfrm>
              <a:prstGeom prst="rect">
                <a:avLst/>
              </a:prstGeom>
              <a:noFill/>
            </p:spPr>
            <p:txBody>
              <a:bodyPr wrap="square" rtlCol="0">
                <a:spAutoFit/>
              </a:bodyPr>
              <a:lstStyle/>
              <a:p>
                <a:pPr algn="ctr"/>
                <a:r>
                  <a:rPr lang="en-US" sz="3600" b="1" dirty="0"/>
                  <a:t>Local </a:t>
                </a:r>
              </a:p>
            </p:txBody>
          </p:sp>
        </p:grpSp>
        <p:sp>
          <p:nvSpPr>
            <p:cNvPr id="2" name="Rectangle 1"/>
            <p:cNvSpPr/>
            <p:nvPr/>
          </p:nvSpPr>
          <p:spPr>
            <a:xfrm>
              <a:off x="4495800" y="867445"/>
              <a:ext cx="152400" cy="96135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140388" y="609600"/>
              <a:ext cx="152400" cy="96135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811715" y="943645"/>
              <a:ext cx="152400" cy="96135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ardrop 2"/>
            <p:cNvSpPr/>
            <p:nvPr/>
          </p:nvSpPr>
          <p:spPr>
            <a:xfrm rot="2659987" flipH="1">
              <a:off x="4424489" y="617414"/>
              <a:ext cx="250130" cy="244375"/>
            </a:xfrm>
            <a:prstGeom prst="teardrop">
              <a:avLst/>
            </a:prstGeom>
            <a:gradFill flip="none" rotWithShape="1">
              <a:gsLst>
                <a:gs pos="0">
                  <a:srgbClr val="FFFF00"/>
                </a:gs>
                <a:gs pos="50000">
                  <a:schemeClr val="accent6">
                    <a:shade val="67500"/>
                    <a:satMod val="115000"/>
                  </a:schemeClr>
                </a:gs>
                <a:gs pos="100000">
                  <a:schemeClr val="accent6">
                    <a:shade val="100000"/>
                    <a:satMod val="115000"/>
                  </a:schemeClr>
                </a:gs>
              </a:gsLst>
              <a:lin ang="162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ardrop 16"/>
            <p:cNvSpPr/>
            <p:nvPr/>
          </p:nvSpPr>
          <p:spPr>
            <a:xfrm rot="2659987" flipH="1">
              <a:off x="6091522" y="361194"/>
              <a:ext cx="250130" cy="244375"/>
            </a:xfrm>
            <a:prstGeom prst="teardrop">
              <a:avLst/>
            </a:prstGeom>
            <a:gradFill flip="none" rotWithShape="1">
              <a:gsLst>
                <a:gs pos="0">
                  <a:srgbClr val="FFFF00"/>
                </a:gs>
                <a:gs pos="50000">
                  <a:schemeClr val="accent6">
                    <a:shade val="67500"/>
                    <a:satMod val="115000"/>
                  </a:schemeClr>
                </a:gs>
                <a:gs pos="100000">
                  <a:schemeClr val="accent6">
                    <a:shade val="100000"/>
                    <a:satMod val="115000"/>
                  </a:schemeClr>
                </a:gs>
              </a:gsLst>
              <a:lin ang="162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ardrop 17"/>
            <p:cNvSpPr/>
            <p:nvPr/>
          </p:nvSpPr>
          <p:spPr>
            <a:xfrm rot="2659987" flipH="1">
              <a:off x="7762850" y="697142"/>
              <a:ext cx="250130" cy="244375"/>
            </a:xfrm>
            <a:prstGeom prst="teardrop">
              <a:avLst/>
            </a:prstGeom>
            <a:gradFill flip="none" rotWithShape="1">
              <a:gsLst>
                <a:gs pos="0">
                  <a:srgbClr val="FFFF00"/>
                </a:gs>
                <a:gs pos="50000">
                  <a:schemeClr val="accent6">
                    <a:shade val="67500"/>
                    <a:satMod val="115000"/>
                  </a:schemeClr>
                </a:gs>
                <a:gs pos="100000">
                  <a:schemeClr val="accent6">
                    <a:shade val="100000"/>
                    <a:satMod val="115000"/>
                  </a:schemeClr>
                </a:gs>
              </a:gsLst>
              <a:lin ang="162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descr="C:\Documents and Settings\flrea\Local Settings\Temporary Internet Files\Content.IE5\JU6TBA2O\MC900438767[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772" t="13774" b="11817"/>
          <a:stretch/>
        </p:blipFill>
        <p:spPr bwMode="auto">
          <a:xfrm>
            <a:off x="3590263" y="2581599"/>
            <a:ext cx="1303552" cy="90718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Documents and Settings\flrea\Local Settings\Temporary Internet Files\Content.IE5\MM17WWIT\MC900101112[1].wmf"/>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94731" y="3927308"/>
            <a:ext cx="1000396" cy="9328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Documents and Settings\flrea\Local Settings\Temporary Internet Files\Content.IE5\7XZTRG1O\MC900036771[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6329" y="5255257"/>
            <a:ext cx="1080707" cy="82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69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286000"/>
            <a:ext cx="5486400" cy="3108543"/>
          </a:xfrm>
          <a:prstGeom prst="rect">
            <a:avLst/>
          </a:prstGeom>
          <a:solidFill>
            <a:srgbClr val="0A89E0"/>
          </a:solidFill>
        </p:spPr>
        <p:txBody>
          <a:bodyPr wrap="square" rtlCol="0">
            <a:spAutoFit/>
          </a:bodyPr>
          <a:lstStyle/>
          <a:p>
            <a:r>
              <a:rPr lang="en-US" sz="2800" b="1" dirty="0">
                <a:latin typeface="Cambria" panose="02040503050406030204" pitchFamily="18" charset="0"/>
              </a:rPr>
              <a:t>Identify the problem.</a:t>
            </a:r>
          </a:p>
          <a:p>
            <a:r>
              <a:rPr lang="en-US" sz="2800" i="1" dirty="0">
                <a:latin typeface="Cambria" panose="02040503050406030204" pitchFamily="18" charset="0"/>
              </a:rPr>
              <a:t>What is the problem and who does it impact? </a:t>
            </a:r>
          </a:p>
          <a:p>
            <a:endParaRPr lang="en-US" sz="2800" i="1" dirty="0">
              <a:latin typeface="Cambria" panose="02040503050406030204" pitchFamily="18" charset="0"/>
            </a:endParaRPr>
          </a:p>
          <a:p>
            <a:r>
              <a:rPr lang="en-US" sz="2800" b="1" i="1" dirty="0">
                <a:latin typeface="Cambria" panose="02040503050406030204" pitchFamily="18" charset="0"/>
              </a:rPr>
              <a:t>The problem is…………</a:t>
            </a:r>
          </a:p>
          <a:p>
            <a:endParaRPr lang="en-US" sz="2800" i="1" dirty="0">
              <a:latin typeface="Cambria" panose="02040503050406030204" pitchFamily="18" charset="0"/>
            </a:endParaRPr>
          </a:p>
          <a:p>
            <a:endParaRPr lang="en-US" sz="2800" i="1" dirty="0">
              <a:latin typeface="Cambria" panose="02040503050406030204" pitchFamily="18" charset="0"/>
            </a:endParaRPr>
          </a:p>
        </p:txBody>
      </p:sp>
      <p:sp>
        <p:nvSpPr>
          <p:cNvPr id="3" name="Title 2"/>
          <p:cNvSpPr>
            <a:spLocks noGrp="1"/>
          </p:cNvSpPr>
          <p:nvPr>
            <p:ph type="title"/>
          </p:nvPr>
        </p:nvSpPr>
        <p:spPr/>
        <p:txBody>
          <a:bodyPr/>
          <a:lstStyle/>
          <a:p>
            <a:r>
              <a:rPr lang="en-US" dirty="0"/>
              <a:t>Resolving Community Problems</a:t>
            </a:r>
          </a:p>
        </p:txBody>
      </p:sp>
    </p:spTree>
    <p:extLst>
      <p:ext uri="{BB962C8B-B14F-4D97-AF65-F5344CB8AC3E}">
        <p14:creationId xmlns:p14="http://schemas.microsoft.com/office/powerpoint/2010/main" val="31178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200870"/>
            <a:ext cx="4114800" cy="1015663"/>
          </a:xfrm>
          <a:prstGeom prst="rect">
            <a:avLst/>
          </a:prstGeom>
          <a:solidFill>
            <a:srgbClr val="0A89E0"/>
          </a:solidFill>
        </p:spPr>
        <p:txBody>
          <a:bodyPr wrap="square" rtlCol="0">
            <a:spAutoFit/>
          </a:bodyPr>
          <a:lstStyle/>
          <a:p>
            <a:r>
              <a:rPr lang="en-US" sz="2000" b="1" dirty="0">
                <a:latin typeface="Cambria" panose="02040503050406030204" pitchFamily="18" charset="0"/>
              </a:rPr>
              <a:t>Identify the problem.</a:t>
            </a:r>
          </a:p>
          <a:p>
            <a:r>
              <a:rPr lang="en-US" sz="2000" i="1" dirty="0">
                <a:latin typeface="Cambria" panose="02040503050406030204" pitchFamily="18" charset="0"/>
              </a:rPr>
              <a:t>What is the problem and who does it impact?  T</a:t>
            </a:r>
            <a:r>
              <a:rPr lang="en-US" sz="2000" b="1" i="1" dirty="0">
                <a:latin typeface="Cambria" panose="02040503050406030204" pitchFamily="18" charset="0"/>
              </a:rPr>
              <a:t>he problem is….</a:t>
            </a:r>
          </a:p>
        </p:txBody>
      </p:sp>
      <p:sp>
        <p:nvSpPr>
          <p:cNvPr id="5" name="TextBox 4"/>
          <p:cNvSpPr txBox="1"/>
          <p:nvPr/>
        </p:nvSpPr>
        <p:spPr>
          <a:xfrm>
            <a:off x="1676400" y="3581400"/>
            <a:ext cx="6477000" cy="2062103"/>
          </a:xfrm>
          <a:prstGeom prst="rect">
            <a:avLst/>
          </a:prstGeom>
          <a:solidFill>
            <a:srgbClr val="FAEA1A"/>
          </a:solidFill>
        </p:spPr>
        <p:txBody>
          <a:bodyPr wrap="square" rtlCol="0">
            <a:spAutoFit/>
          </a:bodyPr>
          <a:lstStyle/>
          <a:p>
            <a:r>
              <a:rPr lang="en-US" sz="3200" b="1" dirty="0">
                <a:latin typeface="Cambria" panose="02040503050406030204" pitchFamily="18" charset="0"/>
              </a:rPr>
              <a:t>Research public policy alternatives. </a:t>
            </a:r>
          </a:p>
          <a:p>
            <a:r>
              <a:rPr lang="en-US" sz="3200" i="1" dirty="0">
                <a:latin typeface="Cambria" panose="02040503050406030204" pitchFamily="18" charset="0"/>
              </a:rPr>
              <a:t>What are some ways this problem can be resolved using public policy?</a:t>
            </a:r>
          </a:p>
        </p:txBody>
      </p:sp>
      <p:sp>
        <p:nvSpPr>
          <p:cNvPr id="2" name="Bent-Up Arrow 1"/>
          <p:cNvSpPr/>
          <p:nvPr/>
        </p:nvSpPr>
        <p:spPr>
          <a:xfrm rot="5400000">
            <a:off x="723900" y="3243090"/>
            <a:ext cx="838200" cy="914400"/>
          </a:xfrm>
          <a:prstGeom prst="bentUpArrow">
            <a:avLst/>
          </a:prstGeom>
          <a:solidFill>
            <a:schemeClr val="bg1"/>
          </a:solidFill>
          <a:ln w="76200">
            <a:solidFill>
              <a:srgbClr val="0A89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457200" y="304800"/>
            <a:ext cx="8229600" cy="1143000"/>
          </a:xfrm>
        </p:spPr>
        <p:txBody>
          <a:bodyPr/>
          <a:lstStyle/>
          <a:p>
            <a:r>
              <a:rPr lang="en-US" dirty="0"/>
              <a:t>Resolving Community Problems </a:t>
            </a:r>
          </a:p>
        </p:txBody>
      </p:sp>
    </p:spTree>
    <p:extLst>
      <p:ext uri="{BB962C8B-B14F-4D97-AF65-F5344CB8AC3E}">
        <p14:creationId xmlns:p14="http://schemas.microsoft.com/office/powerpoint/2010/main" val="31178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the Problem </a:t>
            </a:r>
          </a:p>
        </p:txBody>
      </p:sp>
      <p:sp>
        <p:nvSpPr>
          <p:cNvPr id="3" name="Content Placeholder 2"/>
          <p:cNvSpPr>
            <a:spLocks noGrp="1"/>
          </p:cNvSpPr>
          <p:nvPr>
            <p:ph idx="1"/>
          </p:nvPr>
        </p:nvSpPr>
        <p:spPr/>
        <p:txBody>
          <a:bodyPr/>
          <a:lstStyle/>
          <a:p>
            <a:r>
              <a:rPr lang="en-US" dirty="0"/>
              <a:t>It is important to investigate more than one way to solve a problem. </a:t>
            </a:r>
          </a:p>
          <a:p>
            <a:endParaRPr lang="en-US" dirty="0"/>
          </a:p>
          <a:p>
            <a:r>
              <a:rPr lang="en-US" dirty="0"/>
              <a:t>What are some ways your problem can be resolved using public policy? </a:t>
            </a:r>
          </a:p>
        </p:txBody>
      </p:sp>
    </p:spTree>
    <p:extLst>
      <p:ext uri="{BB962C8B-B14F-4D97-AF65-F5344CB8AC3E}">
        <p14:creationId xmlns:p14="http://schemas.microsoft.com/office/powerpoint/2010/main" val="520527795"/>
      </p:ext>
    </p:extLst>
  </p:cSld>
  <p:clrMapOvr>
    <a:masterClrMapping/>
  </p:clrMapOvr>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6607FFF0CAD44B8127FCD04BE62FC0" ma:contentTypeVersion="12" ma:contentTypeDescription="Create a new document." ma:contentTypeScope="" ma:versionID="55564ad4dd4887de310e1570b023efb5">
  <xsd:schema xmlns:xsd="http://www.w3.org/2001/XMLSchema" xmlns:xs="http://www.w3.org/2001/XMLSchema" xmlns:p="http://schemas.microsoft.com/office/2006/metadata/properties" xmlns:ns3="bd70ead7-73e2-4fbd-a093-484ad768c9dc" xmlns:ns4="688846ea-e481-44bc-996f-3aab1b75f8cb" targetNamespace="http://schemas.microsoft.com/office/2006/metadata/properties" ma:root="true" ma:fieldsID="0f132f3ec19e799e43a058a149550f03" ns3:_="" ns4:_="">
    <xsd:import namespace="bd70ead7-73e2-4fbd-a093-484ad768c9dc"/>
    <xsd:import namespace="688846ea-e481-44bc-996f-3aab1b75f8c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0ead7-73e2-4fbd-a093-484ad768c9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8846ea-e481-44bc-996f-3aab1b75f8c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AC57A-B107-4767-8587-1D4AFF998A4E}">
  <ds:schemaRefs>
    <ds:schemaRef ds:uri="http://schemas.openxmlformats.org/package/2006/metadata/core-properties"/>
    <ds:schemaRef ds:uri="http://purl.org/dc/elements/1.1/"/>
    <ds:schemaRef ds:uri="http://schemas.microsoft.com/office/infopath/2007/PartnerControls"/>
    <ds:schemaRef ds:uri="bd70ead7-73e2-4fbd-a093-484ad768c9dc"/>
    <ds:schemaRef ds:uri="http://purl.org/dc/terms/"/>
    <ds:schemaRef ds:uri="688846ea-e481-44bc-996f-3aab1b75f8cb"/>
    <ds:schemaRef ds:uri="http://schemas.microsoft.com/office/2006/documentManagement/typ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A39905E-9CB7-4650-A231-44DF3F792217}">
  <ds:schemaRefs>
    <ds:schemaRef ds:uri="http://schemas.microsoft.com/sharepoint/v3/contenttype/forms"/>
  </ds:schemaRefs>
</ds:datastoreItem>
</file>

<file path=customXml/itemProps3.xml><?xml version="1.0" encoding="utf-8"?>
<ds:datastoreItem xmlns:ds="http://schemas.openxmlformats.org/officeDocument/2006/customXml" ds:itemID="{6D8BD734-270E-4ABD-9679-50777FC984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0ead7-73e2-4fbd-a093-484ad768c9dc"/>
    <ds:schemaRef ds:uri="688846ea-e481-44bc-996f-3aab1b75f8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Curriculum Wheel</Template>
  <TotalTime>507</TotalTime>
  <Words>1359</Words>
  <Application>Microsoft Office PowerPoint</Application>
  <PresentationFormat>On-screen Show (4:3)</PresentationFormat>
  <Paragraphs>121</Paragraphs>
  <Slides>18</Slides>
  <Notes>13</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Bernard MT Condensed</vt:lpstr>
      <vt:lpstr>Calibri</vt:lpstr>
      <vt:lpstr>Cambria</vt:lpstr>
      <vt:lpstr>Comic Sans MS</vt:lpstr>
      <vt:lpstr>Wingdings 2</vt:lpstr>
      <vt:lpstr>Curriculum Wheel</vt:lpstr>
      <vt:lpstr>Solving the Problem </vt:lpstr>
      <vt:lpstr>Levels of Government </vt:lpstr>
      <vt:lpstr>Levels of Government </vt:lpstr>
      <vt:lpstr>Where to Go with a problem </vt:lpstr>
      <vt:lpstr>What problems exist in your community? </vt:lpstr>
      <vt:lpstr>Levels of Government </vt:lpstr>
      <vt:lpstr>Resolving Community Problems</vt:lpstr>
      <vt:lpstr>Resolving Community Problems </vt:lpstr>
      <vt:lpstr>Solving the Problem </vt:lpstr>
      <vt:lpstr>Resolving Community Problems </vt:lpstr>
      <vt:lpstr>Where would you Go? </vt:lpstr>
      <vt:lpstr>For example, for state-level problems: </vt:lpstr>
      <vt:lpstr>For example, for local problems:</vt:lpstr>
      <vt:lpstr>PowerPoint Presentation</vt:lpstr>
      <vt:lpstr>How do we solve problems in a community?</vt:lpstr>
      <vt:lpstr>What is Public Policy? </vt:lpstr>
      <vt:lpstr>What is Public Policy? </vt:lpstr>
      <vt:lpstr>Answer the question below:</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Crowe Watson</dc:creator>
  <cp:lastModifiedBy>Paul Burkart</cp:lastModifiedBy>
  <cp:revision>24</cp:revision>
  <dcterms:created xsi:type="dcterms:W3CDTF">2015-08-19T15:44:21Z</dcterms:created>
  <dcterms:modified xsi:type="dcterms:W3CDTF">2021-03-03T11:14:59Z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0x010100F36607FFF0CAD44B8127FCD04BE62FC0</vt:lpwstr>
  </property>
</Properties>
</file>