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1"/>
  </p:sldMasterIdLst>
  <p:notesMasterIdLst>
    <p:notesMasterId r:id="rId17"/>
  </p:notesMasterIdLst>
  <p:handoutMasterIdLst>
    <p:handoutMasterId r:id="rId18"/>
  </p:handoutMasterIdLst>
  <p:sldIdLst>
    <p:sldId id="481" r:id="rId2"/>
    <p:sldId id="500" r:id="rId3"/>
    <p:sldId id="482" r:id="rId4"/>
    <p:sldId id="483" r:id="rId5"/>
    <p:sldId id="484" r:id="rId6"/>
    <p:sldId id="485" r:id="rId7"/>
    <p:sldId id="486" r:id="rId8"/>
    <p:sldId id="487" r:id="rId9"/>
    <p:sldId id="488" r:id="rId10"/>
    <p:sldId id="489" r:id="rId11"/>
    <p:sldId id="490" r:id="rId12"/>
    <p:sldId id="491" r:id="rId13"/>
    <p:sldId id="492" r:id="rId14"/>
    <p:sldId id="493" r:id="rId15"/>
    <p:sldId id="494" r:id="rId16"/>
  </p:sldIdLst>
  <p:sldSz cx="9144000" cy="6858000" type="screen4x3"/>
  <p:notesSz cx="7102475" cy="9388475"/>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440D0-A560-43D5-9750-73144FC8EBE3}" v="11" dt="2021-04-30T16:50:02.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8" autoAdjust="0"/>
    <p:restoredTop sz="94378" autoAdjust="0"/>
  </p:normalViewPr>
  <p:slideViewPr>
    <p:cSldViewPr snapToGrid="0">
      <p:cViewPr varScale="1">
        <p:scale>
          <a:sx n="81" d="100"/>
          <a:sy n="81" d="100"/>
        </p:scale>
        <p:origin x="90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7AB440D0-A560-43D5-9750-73144FC8EBE3}"/>
    <pc:docChg chg="custSel delSld modSld">
      <pc:chgData name="Paul Burkart" userId="8597e483-fb1d-4145-82a7-59216028a243" providerId="ADAL" clId="{7AB440D0-A560-43D5-9750-73144FC8EBE3}" dt="2021-04-30T16:55:49.690" v="20" actId="47"/>
      <pc:docMkLst>
        <pc:docMk/>
      </pc:docMkLst>
      <pc:sldChg chg="del">
        <pc:chgData name="Paul Burkart" userId="8597e483-fb1d-4145-82a7-59216028a243" providerId="ADAL" clId="{7AB440D0-A560-43D5-9750-73144FC8EBE3}" dt="2021-04-30T16:48:35.578" v="2" actId="47"/>
        <pc:sldMkLst>
          <pc:docMk/>
          <pc:sldMk cId="763214784" sldId="472"/>
        </pc:sldMkLst>
      </pc:sldChg>
      <pc:sldChg chg="del">
        <pc:chgData name="Paul Burkart" userId="8597e483-fb1d-4145-82a7-59216028a243" providerId="ADAL" clId="{7AB440D0-A560-43D5-9750-73144FC8EBE3}" dt="2021-04-30T16:48:12.082" v="0" actId="47"/>
        <pc:sldMkLst>
          <pc:docMk/>
          <pc:sldMk cId="2252052315" sldId="478"/>
        </pc:sldMkLst>
      </pc:sldChg>
      <pc:sldChg chg="del">
        <pc:chgData name="Paul Burkart" userId="8597e483-fb1d-4145-82a7-59216028a243" providerId="ADAL" clId="{7AB440D0-A560-43D5-9750-73144FC8EBE3}" dt="2021-04-30T16:48:12.082" v="0" actId="47"/>
        <pc:sldMkLst>
          <pc:docMk/>
          <pc:sldMk cId="1149007309" sldId="480"/>
        </pc:sldMkLst>
      </pc:sldChg>
      <pc:sldChg chg="addSp modSp mod">
        <pc:chgData name="Paul Burkart" userId="8597e483-fb1d-4145-82a7-59216028a243" providerId="ADAL" clId="{7AB440D0-A560-43D5-9750-73144FC8EBE3}" dt="2021-04-30T16:50:02.435" v="17" actId="1037"/>
        <pc:sldMkLst>
          <pc:docMk/>
          <pc:sldMk cId="3832790724" sldId="481"/>
        </pc:sldMkLst>
        <pc:spChg chg="mod">
          <ac:chgData name="Paul Burkart" userId="8597e483-fb1d-4145-82a7-59216028a243" providerId="ADAL" clId="{7AB440D0-A560-43D5-9750-73144FC8EBE3}" dt="2021-04-30T16:49:41.515" v="13" actId="27636"/>
          <ac:spMkLst>
            <pc:docMk/>
            <pc:sldMk cId="3832790724" sldId="481"/>
            <ac:spMk id="6" creationId="{00000000-0000-0000-0000-000000000000}"/>
          </ac:spMkLst>
        </pc:spChg>
        <pc:picChg chg="add mod">
          <ac:chgData name="Paul Burkart" userId="8597e483-fb1d-4145-82a7-59216028a243" providerId="ADAL" clId="{7AB440D0-A560-43D5-9750-73144FC8EBE3}" dt="2021-04-30T16:50:02.435" v="17" actId="1037"/>
          <ac:picMkLst>
            <pc:docMk/>
            <pc:sldMk cId="3832790724" sldId="481"/>
            <ac:picMk id="7" creationId="{3903044D-D4FE-4737-943F-716267A715F5}"/>
          </ac:picMkLst>
        </pc:picChg>
      </pc:sldChg>
      <pc:sldChg chg="del">
        <pc:chgData name="Paul Burkart" userId="8597e483-fb1d-4145-82a7-59216028a243" providerId="ADAL" clId="{7AB440D0-A560-43D5-9750-73144FC8EBE3}" dt="2021-04-30T16:50:33.001" v="18" actId="47"/>
        <pc:sldMkLst>
          <pc:docMk/>
          <pc:sldMk cId="1262889808" sldId="495"/>
        </pc:sldMkLst>
      </pc:sldChg>
      <pc:sldChg chg="del">
        <pc:chgData name="Paul Burkart" userId="8597e483-fb1d-4145-82a7-59216028a243" providerId="ADAL" clId="{7AB440D0-A560-43D5-9750-73144FC8EBE3}" dt="2021-04-30T16:48:35.578" v="2" actId="47"/>
        <pc:sldMkLst>
          <pc:docMk/>
          <pc:sldMk cId="3480472531" sldId="496"/>
        </pc:sldMkLst>
      </pc:sldChg>
      <pc:sldChg chg="del">
        <pc:chgData name="Paul Burkart" userId="8597e483-fb1d-4145-82a7-59216028a243" providerId="ADAL" clId="{7AB440D0-A560-43D5-9750-73144FC8EBE3}" dt="2021-04-30T16:55:44.715" v="19" actId="47"/>
        <pc:sldMkLst>
          <pc:docMk/>
          <pc:sldMk cId="1129312312" sldId="497"/>
        </pc:sldMkLst>
      </pc:sldChg>
      <pc:sldChg chg="del">
        <pc:chgData name="Paul Burkart" userId="8597e483-fb1d-4145-82a7-59216028a243" providerId="ADAL" clId="{7AB440D0-A560-43D5-9750-73144FC8EBE3}" dt="2021-04-30T16:55:49.690" v="20" actId="47"/>
        <pc:sldMkLst>
          <pc:docMk/>
          <pc:sldMk cId="93296580" sldId="498"/>
        </pc:sldMkLst>
      </pc:sldChg>
      <pc:sldChg chg="del">
        <pc:chgData name="Paul Burkart" userId="8597e483-fb1d-4145-82a7-59216028a243" providerId="ADAL" clId="{7AB440D0-A560-43D5-9750-73144FC8EBE3}" dt="2021-04-30T16:48:16.230" v="1" actId="47"/>
        <pc:sldMkLst>
          <pc:docMk/>
          <pc:sldMk cId="972783298" sldId="499"/>
        </pc:sldMkLst>
      </pc:sldChg>
      <pc:sldChg chg="del">
        <pc:chgData name="Paul Burkart" userId="8597e483-fb1d-4145-82a7-59216028a243" providerId="ADAL" clId="{7AB440D0-A560-43D5-9750-73144FC8EBE3}" dt="2021-04-30T16:48:12.082" v="0" actId="47"/>
        <pc:sldMkLst>
          <pc:docMk/>
          <pc:sldMk cId="4208000220" sldId="5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5"/>
          </a:xfrm>
          <a:prstGeom prst="rect">
            <a:avLst/>
          </a:prstGeom>
        </p:spPr>
        <p:txBody>
          <a:bodyPr vert="horz" lIns="94226" tIns="47114" rIns="94226" bIns="47114" rtlCol="0"/>
          <a:lstStyle>
            <a:lvl1pPr algn="l">
              <a:defRPr sz="1200"/>
            </a:lvl1pPr>
          </a:lstStyle>
          <a:p>
            <a:endParaRPr lang="en-US"/>
          </a:p>
        </p:txBody>
      </p:sp>
      <p:sp>
        <p:nvSpPr>
          <p:cNvPr id="3" name="Date Placeholder 2"/>
          <p:cNvSpPr>
            <a:spLocks noGrp="1"/>
          </p:cNvSpPr>
          <p:nvPr>
            <p:ph type="dt" sz="quarter" idx="1"/>
          </p:nvPr>
        </p:nvSpPr>
        <p:spPr>
          <a:xfrm>
            <a:off x="4023093" y="0"/>
            <a:ext cx="3077739" cy="471055"/>
          </a:xfrm>
          <a:prstGeom prst="rect">
            <a:avLst/>
          </a:prstGeom>
        </p:spPr>
        <p:txBody>
          <a:bodyPr vert="horz" lIns="94226" tIns="47114" rIns="94226" bIns="47114" rtlCol="0"/>
          <a:lstStyle>
            <a:lvl1pPr algn="r">
              <a:defRPr sz="1200"/>
            </a:lvl1pPr>
          </a:lstStyle>
          <a:p>
            <a:fld id="{A80A61C6-22EC-4BBE-8A65-0A3D54C6BC4D}" type="datetimeFigureOut">
              <a:rPr lang="en-US" smtClean="0"/>
              <a:t>4/30/2021</a:t>
            </a:fld>
            <a:endParaRPr lang="en-US"/>
          </a:p>
        </p:txBody>
      </p:sp>
      <p:sp>
        <p:nvSpPr>
          <p:cNvPr id="4" name="Footer Placeholder 3"/>
          <p:cNvSpPr>
            <a:spLocks noGrp="1"/>
          </p:cNvSpPr>
          <p:nvPr>
            <p:ph type="ftr" sz="quarter" idx="2"/>
          </p:nvPr>
        </p:nvSpPr>
        <p:spPr>
          <a:xfrm>
            <a:off x="0" y="8917423"/>
            <a:ext cx="3077739" cy="471054"/>
          </a:xfrm>
          <a:prstGeom prst="rect">
            <a:avLst/>
          </a:prstGeom>
        </p:spPr>
        <p:txBody>
          <a:bodyPr vert="horz" lIns="94226" tIns="47114" rIns="94226"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3"/>
            <a:ext cx="3077739" cy="471054"/>
          </a:xfrm>
          <a:prstGeom prst="rect">
            <a:avLst/>
          </a:prstGeom>
        </p:spPr>
        <p:txBody>
          <a:bodyPr vert="horz" lIns="94226" tIns="47114" rIns="94226" bIns="47114" rtlCol="0" anchor="b"/>
          <a:lstStyle>
            <a:lvl1pPr algn="r">
              <a:defRPr sz="1200"/>
            </a:lvl1pPr>
          </a:lstStyle>
          <a:p>
            <a:fld id="{68140480-127B-441E-BAEF-07F44F1742A9}" type="slidenum">
              <a:rPr lang="en-US" smtClean="0"/>
              <a:t>‹#›</a:t>
            </a:fld>
            <a:endParaRPr lang="en-US"/>
          </a:p>
        </p:txBody>
      </p:sp>
    </p:spTree>
    <p:extLst>
      <p:ext uri="{BB962C8B-B14F-4D97-AF65-F5344CB8AC3E}">
        <p14:creationId xmlns:p14="http://schemas.microsoft.com/office/powerpoint/2010/main" val="409992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710248" y="4459527"/>
            <a:ext cx="5681980" cy="4224814"/>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450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31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884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9240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412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266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58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39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943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65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752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211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482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9340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656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1" y="1790203"/>
            <a:ext cx="4242062"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00000"/>
              </a:lnSpc>
              <a:spcAft>
                <a:spcPts val="0"/>
              </a:spcAft>
            </a:pPr>
            <a:r>
              <a:rPr lang="en-US" dirty="0"/>
              <a:t>A “</a:t>
            </a:r>
            <a:r>
              <a:rPr lang="en-US" b="1" u="sng" dirty="0"/>
              <a:t>tort</a:t>
            </a:r>
            <a:r>
              <a:rPr lang="en-US" dirty="0"/>
              <a:t>” is defined as a civil wrong that causes someone to suffer harm or loss, creating legal financial liabilities by the person who has committed the act in question.</a:t>
            </a:r>
            <a:endParaRPr lang="en-US" sz="4400" dirty="0"/>
          </a:p>
        </p:txBody>
      </p:sp>
      <p:pic>
        <p:nvPicPr>
          <p:cNvPr id="7" name="Picture 2">
            <a:extLst>
              <a:ext uri="{FF2B5EF4-FFF2-40B4-BE49-F238E27FC236}">
                <a16:creationId xmlns:a16="http://schemas.microsoft.com/office/drawing/2014/main" id="{3903044D-D4FE-4737-943F-716267A71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045" y="1558752"/>
            <a:ext cx="4751101" cy="532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9072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Shelly is turning a corner in her car and is unexpectedly blinded by the sun. She keeps turning anyway and runs into Harry’s car, denting the front fender and headlight.</a:t>
            </a:r>
          </a:p>
          <a:p>
            <a:pPr marL="118872" indent="0">
              <a:buNone/>
            </a:pPr>
            <a:endParaRPr lang="en-US" dirty="0"/>
          </a:p>
          <a:p>
            <a:r>
              <a:rPr lang="en-US" i="1" dirty="0"/>
              <a:t>Can Harry recover damages from Shelly?</a:t>
            </a:r>
          </a:p>
          <a:p>
            <a:pPr marL="118872" indent="0">
              <a:buNone/>
            </a:pPr>
            <a:endParaRPr lang="en-US" dirty="0">
              <a:solidFill>
                <a:srgbClr val="FF0000"/>
              </a:solidFill>
            </a:endParaRPr>
          </a:p>
          <a:p>
            <a:pPr fontAlgn="auto">
              <a:lnSpc>
                <a:spcPct val="100000"/>
              </a:lnSpc>
              <a:spcAft>
                <a:spcPts val="0"/>
              </a:spcAft>
            </a:pPr>
            <a:r>
              <a:rPr lang="en-US" dirty="0">
                <a:solidFill>
                  <a:srgbClr val="FF0000"/>
                </a:solidFill>
              </a:rPr>
              <a:t>Yes! Shelly should have stopped driving when she knew she couldn’t see what was ahead of her. She failed to exercise reasonable care and caution.</a:t>
            </a:r>
            <a:endParaRPr lang="en-US" sz="4400" dirty="0"/>
          </a:p>
        </p:txBody>
      </p:sp>
    </p:spTree>
    <p:extLst>
      <p:ext uri="{BB962C8B-B14F-4D97-AF65-F5344CB8AC3E}">
        <p14:creationId xmlns:p14="http://schemas.microsoft.com/office/powerpoint/2010/main" val="262054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Hannah is driving down the street when a truck driving next to her starts moving into her lane. Hannah has no choice but to cross the centerline to avoid being hit by the truck. Her car sideswipes an oncoming car driven by Martha, causing damage to the doors of both cars; the truck drives on without stopping and can’t be found.</a:t>
            </a:r>
          </a:p>
          <a:p>
            <a:pPr marL="118872" indent="0">
              <a:buNone/>
            </a:pPr>
            <a:endParaRPr lang="en-US" dirty="0"/>
          </a:p>
          <a:p>
            <a:r>
              <a:rPr lang="en-US" i="1" dirty="0"/>
              <a:t>Can Martha recover damages from Hannah?</a:t>
            </a:r>
          </a:p>
          <a:p>
            <a:pPr marL="118872" indent="0">
              <a:buNone/>
            </a:pPr>
            <a:endParaRPr lang="en-US" dirty="0">
              <a:solidFill>
                <a:srgbClr val="FF0000"/>
              </a:solidFill>
            </a:endParaRPr>
          </a:p>
          <a:p>
            <a:pPr fontAlgn="auto">
              <a:lnSpc>
                <a:spcPct val="100000"/>
              </a:lnSpc>
              <a:spcAft>
                <a:spcPts val="0"/>
              </a:spcAft>
            </a:pPr>
            <a:r>
              <a:rPr lang="en-US" dirty="0">
                <a:solidFill>
                  <a:srgbClr val="FF0000"/>
                </a:solidFill>
              </a:rPr>
              <a:t>No! Hannah did nothing either negligently or intentionally harmful to Martha’s property. The truck driver would be liable for damages to both cars for negligent driving.</a:t>
            </a:r>
            <a:endParaRPr lang="en-US" sz="4400" dirty="0"/>
          </a:p>
        </p:txBody>
      </p:sp>
    </p:spTree>
    <p:extLst>
      <p:ext uri="{BB962C8B-B14F-4D97-AF65-F5344CB8AC3E}">
        <p14:creationId xmlns:p14="http://schemas.microsoft.com/office/powerpoint/2010/main" val="354038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800" dirty="0"/>
              <a:t>Jennie slaps her daughter’s teacher, Anne, after the teacher accused Jennie’s daughter of cheating on a test. Distracted and humiliated, Anne drives home five hours later, runs a stop sign and gets into an accident that causes $3000 in damage to the other driver’s car, which Anne is required to pay. Anne sues Jennie for the tort of battery, and asks the court to award her the $3000 damages she had to pay the other vehicle owner for the accident.</a:t>
            </a:r>
          </a:p>
          <a:p>
            <a:pPr marL="118872" indent="0">
              <a:buNone/>
            </a:pPr>
            <a:endParaRPr lang="en-US" sz="2800" dirty="0"/>
          </a:p>
          <a:p>
            <a:r>
              <a:rPr lang="en-US" sz="2800" i="1" dirty="0"/>
              <a:t>Can Anne recover the $3000 from Jennie?</a:t>
            </a:r>
          </a:p>
          <a:p>
            <a:pPr marL="118872" indent="0">
              <a:buNone/>
            </a:pPr>
            <a:endParaRPr lang="en-US" sz="2800" dirty="0">
              <a:solidFill>
                <a:srgbClr val="FF0000"/>
              </a:solidFill>
            </a:endParaRPr>
          </a:p>
          <a:p>
            <a:pPr fontAlgn="auto">
              <a:lnSpc>
                <a:spcPct val="100000"/>
              </a:lnSpc>
              <a:spcAft>
                <a:spcPts val="0"/>
              </a:spcAft>
            </a:pPr>
            <a:r>
              <a:rPr lang="en-US" sz="2800" dirty="0">
                <a:solidFill>
                  <a:srgbClr val="FF0000"/>
                </a:solidFill>
              </a:rPr>
              <a:t>No! These damages are too remote in time and causation. There is a long period of time and a slim connection between the slap and the accident.</a:t>
            </a:r>
            <a:endParaRPr lang="en-US" sz="4000" dirty="0"/>
          </a:p>
        </p:txBody>
      </p:sp>
    </p:spTree>
    <p:extLst>
      <p:ext uri="{BB962C8B-B14F-4D97-AF65-F5344CB8AC3E}">
        <p14:creationId xmlns:p14="http://schemas.microsoft.com/office/powerpoint/2010/main" val="385465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800" dirty="0"/>
              <a:t>Edward is stopped at a stop light with his window rolled down. Craig walks up to his car and, as a joke, sticks a toy gun to his temple. Edward is so scared he steps on the gas, runs the red light and slams into David’s car in the intersection.</a:t>
            </a:r>
          </a:p>
          <a:p>
            <a:pPr marL="118872" indent="0">
              <a:buNone/>
            </a:pPr>
            <a:endParaRPr lang="en-US" sz="2800" dirty="0"/>
          </a:p>
          <a:p>
            <a:r>
              <a:rPr lang="en-US" sz="2800" i="1" dirty="0"/>
              <a:t>Can Edward win a case against Craig for damages to his own and David’s car?</a:t>
            </a:r>
          </a:p>
          <a:p>
            <a:pPr marL="118872" indent="0">
              <a:buNone/>
            </a:pPr>
            <a:endParaRPr lang="en-US" sz="2800" dirty="0">
              <a:solidFill>
                <a:srgbClr val="FF0000"/>
              </a:solidFill>
            </a:endParaRPr>
          </a:p>
          <a:p>
            <a:pPr fontAlgn="auto">
              <a:lnSpc>
                <a:spcPct val="100000"/>
              </a:lnSpc>
              <a:spcAft>
                <a:spcPts val="0"/>
              </a:spcAft>
            </a:pPr>
            <a:r>
              <a:rPr lang="en-US" sz="2800" dirty="0">
                <a:solidFill>
                  <a:srgbClr val="FF0000"/>
                </a:solidFill>
              </a:rPr>
              <a:t>Yes! Craig’s action caused Edward to step on the gas for fear of being killed. The damage to Edward’s and David’s cars was close enough in time and causation to Craig’s joke that Craig may be held responsible.</a:t>
            </a:r>
            <a:endParaRPr lang="en-US" sz="4000" dirty="0"/>
          </a:p>
        </p:txBody>
      </p:sp>
    </p:spTree>
    <p:extLst>
      <p:ext uri="{BB962C8B-B14F-4D97-AF65-F5344CB8AC3E}">
        <p14:creationId xmlns:p14="http://schemas.microsoft.com/office/powerpoint/2010/main" val="42800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800" dirty="0"/>
              <a:t>Frank sues Allen for the tort of battery. Frank testifies that Allen hit him with his fist, knocked out two teeth, and cost Frank $4000 in dental bills. Witnesses agree to all that, but also testify that Frank hit Allen first and was poised to hit him again when Allen struck; Frank does not deny this.</a:t>
            </a:r>
          </a:p>
          <a:p>
            <a:pPr marL="118872" indent="0">
              <a:buNone/>
            </a:pPr>
            <a:endParaRPr lang="en-US" sz="2800" dirty="0"/>
          </a:p>
          <a:p>
            <a:r>
              <a:rPr lang="en-US" sz="2800" i="1" dirty="0"/>
              <a:t>Can Frank recover money for his lost teeth?</a:t>
            </a:r>
          </a:p>
          <a:p>
            <a:pPr marL="118872" indent="0">
              <a:buNone/>
            </a:pPr>
            <a:endParaRPr lang="en-US" sz="2800" dirty="0">
              <a:solidFill>
                <a:srgbClr val="FF0000"/>
              </a:solidFill>
            </a:endParaRPr>
          </a:p>
          <a:p>
            <a:pPr fontAlgn="auto">
              <a:lnSpc>
                <a:spcPct val="100000"/>
              </a:lnSpc>
              <a:spcAft>
                <a:spcPts val="0"/>
              </a:spcAft>
            </a:pPr>
            <a:r>
              <a:rPr lang="en-US" sz="2800" dirty="0">
                <a:solidFill>
                  <a:srgbClr val="FF0000"/>
                </a:solidFill>
              </a:rPr>
              <a:t>No! Allen should not have to pay anything because he struck in self-defense. However, fights and self-defense cases are usually not this cut-and-dry and may be difficult to rule on.</a:t>
            </a:r>
            <a:endParaRPr lang="en-US" sz="4000" dirty="0"/>
          </a:p>
        </p:txBody>
      </p:sp>
    </p:spTree>
    <p:extLst>
      <p:ext uri="{BB962C8B-B14F-4D97-AF65-F5344CB8AC3E}">
        <p14:creationId xmlns:p14="http://schemas.microsoft.com/office/powerpoint/2010/main" val="259183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Frank hits Allen and is poised to hit him again with his fist. Allen pulls out his handgun and shoots Frank twice through the chest. Frank remarkably survives and sues Allen for damages.</a:t>
            </a:r>
          </a:p>
          <a:p>
            <a:pPr marL="118872" indent="0">
              <a:buNone/>
            </a:pPr>
            <a:endParaRPr lang="en-US" sz="2800" dirty="0"/>
          </a:p>
          <a:p>
            <a:r>
              <a:rPr lang="en-US" sz="2800" i="1" dirty="0"/>
              <a:t>Can Frank recover damages this time?</a:t>
            </a:r>
          </a:p>
          <a:p>
            <a:pPr marL="118872" indent="0">
              <a:buNone/>
            </a:pPr>
            <a:endParaRPr lang="en-US" sz="2800" dirty="0">
              <a:solidFill>
                <a:srgbClr val="FF0000"/>
              </a:solidFill>
            </a:endParaRPr>
          </a:p>
          <a:p>
            <a:pPr fontAlgn="auto">
              <a:lnSpc>
                <a:spcPct val="100000"/>
              </a:lnSpc>
              <a:spcAft>
                <a:spcPts val="0"/>
              </a:spcAft>
            </a:pPr>
            <a:r>
              <a:rPr lang="en-US" sz="2800" dirty="0">
                <a:solidFill>
                  <a:srgbClr val="FF0000"/>
                </a:solidFill>
              </a:rPr>
              <a:t>Yes! Allen’s self-defense was disproportionate to Frank’s attack. While Allen is entitled to defend himself, his response was most likely not justified in this situation (although there are circumstances when it could be).</a:t>
            </a:r>
            <a:endParaRPr lang="en-US" sz="4000" dirty="0"/>
          </a:p>
        </p:txBody>
      </p:sp>
    </p:spTree>
    <p:extLst>
      <p:ext uri="{BB962C8B-B14F-4D97-AF65-F5344CB8AC3E}">
        <p14:creationId xmlns:p14="http://schemas.microsoft.com/office/powerpoint/2010/main" val="328958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411707" y="17902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00000"/>
              </a:lnSpc>
              <a:spcAft>
                <a:spcPts val="0"/>
              </a:spcAft>
            </a:pPr>
            <a:r>
              <a:rPr lang="en-US" dirty="0"/>
              <a:t>Medical expenses, loss of income, repair costs, personal injury, and/or pain and suffering are examples of compensable losses.</a:t>
            </a:r>
          </a:p>
          <a:p>
            <a:pPr fontAlgn="auto">
              <a:lnSpc>
                <a:spcPct val="100000"/>
              </a:lnSpc>
              <a:spcAft>
                <a:spcPts val="0"/>
              </a:spcAft>
            </a:pPr>
            <a:endParaRPr lang="en-US" dirty="0"/>
          </a:p>
          <a:p>
            <a:pPr fontAlgn="auto">
              <a:lnSpc>
                <a:spcPct val="100000"/>
              </a:lnSpc>
              <a:spcAft>
                <a:spcPts val="0"/>
              </a:spcAft>
            </a:pPr>
            <a:r>
              <a:rPr lang="en-US" dirty="0"/>
              <a:t>With a criminal act, </a:t>
            </a:r>
            <a:r>
              <a:rPr lang="en-US" u="sng" dirty="0"/>
              <a:t>intent</a:t>
            </a:r>
            <a:r>
              <a:rPr lang="en-US" dirty="0"/>
              <a:t> matters. By contrast, a defendant may be liable for damages in a tort case for an injury that he causes, even if it was an </a:t>
            </a:r>
            <a:r>
              <a:rPr lang="en-US" u="sng" dirty="0"/>
              <a:t>accident</a:t>
            </a:r>
            <a:r>
              <a:rPr lang="en-US" dirty="0"/>
              <a:t>.</a:t>
            </a:r>
            <a:endParaRPr lang="en-US" sz="4400" dirty="0"/>
          </a:p>
        </p:txBody>
      </p:sp>
    </p:spTree>
    <p:extLst>
      <p:ext uri="{BB962C8B-B14F-4D97-AF65-F5344CB8AC3E}">
        <p14:creationId xmlns:p14="http://schemas.microsoft.com/office/powerpoint/2010/main" val="396589310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dirty="0"/>
              <a:t>The prosecutor in a criminal case charges John with battery for hitting Dan in the face with a swinging door. Dan, the victim, is called as the only witness and testifies that John pushed the door open very fast. But then he adds that he does not believe that John knew he was on the other side of the door.</a:t>
            </a:r>
          </a:p>
          <a:p>
            <a:pPr fontAlgn="auto">
              <a:lnSpc>
                <a:spcPct val="100000"/>
              </a:lnSpc>
              <a:spcAft>
                <a:spcPts val="0"/>
              </a:spcAft>
            </a:pPr>
            <a:endParaRPr lang="en-US" sz="4400" dirty="0"/>
          </a:p>
          <a:p>
            <a:pPr fontAlgn="auto">
              <a:lnSpc>
                <a:spcPct val="100000"/>
              </a:lnSpc>
              <a:spcAft>
                <a:spcPts val="0"/>
              </a:spcAft>
            </a:pPr>
            <a:r>
              <a:rPr lang="en-US" i="1" dirty="0"/>
              <a:t>Should the judge find John guilty of criminal battery?</a:t>
            </a:r>
          </a:p>
          <a:p>
            <a:pPr fontAlgn="auto">
              <a:lnSpc>
                <a:spcPct val="100000"/>
              </a:lnSpc>
              <a:spcAft>
                <a:spcPts val="0"/>
              </a:spcAft>
            </a:pPr>
            <a:endParaRPr lang="en-US" dirty="0">
              <a:solidFill>
                <a:srgbClr val="FF0000"/>
              </a:solidFill>
            </a:endParaRPr>
          </a:p>
          <a:p>
            <a:pPr fontAlgn="auto">
              <a:lnSpc>
                <a:spcPct val="100000"/>
              </a:lnSpc>
              <a:spcAft>
                <a:spcPts val="0"/>
              </a:spcAft>
            </a:pPr>
            <a:r>
              <a:rPr lang="en-US" dirty="0">
                <a:solidFill>
                  <a:srgbClr val="FF0000"/>
                </a:solidFill>
              </a:rPr>
              <a:t>No!  There is no evidence that John intended to hit Dan with the door.</a:t>
            </a:r>
          </a:p>
          <a:p>
            <a:pPr fontAlgn="auto">
              <a:lnSpc>
                <a:spcPct val="100000"/>
              </a:lnSpc>
              <a:spcAft>
                <a:spcPts val="0"/>
              </a:spcAft>
            </a:pPr>
            <a:endParaRPr lang="en-US" sz="4400" dirty="0"/>
          </a:p>
        </p:txBody>
      </p:sp>
    </p:spTree>
    <p:extLst>
      <p:ext uri="{BB962C8B-B14F-4D97-AF65-F5344CB8AC3E}">
        <p14:creationId xmlns:p14="http://schemas.microsoft.com/office/powerpoint/2010/main" val="135331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dirty="0"/>
              <a:t>The same case comes before the judge as a tort claim filed by Dan against John. Dan testifies that John opened the door very fast, hit Dan who was on the other side, and that Dan had to pay medical bills and lose a day’s work because of pain.</a:t>
            </a:r>
          </a:p>
          <a:p>
            <a:pPr marL="118872" indent="0" fontAlgn="auto">
              <a:lnSpc>
                <a:spcPct val="100000"/>
              </a:lnSpc>
              <a:spcAft>
                <a:spcPts val="0"/>
              </a:spcAft>
              <a:buNone/>
            </a:pPr>
            <a:endParaRPr lang="en-US" sz="4400" dirty="0"/>
          </a:p>
          <a:p>
            <a:r>
              <a:rPr lang="en-US" i="1" dirty="0"/>
              <a:t>Can the judge order John to pay Dan for this damages?</a:t>
            </a:r>
          </a:p>
          <a:p>
            <a:pPr marL="118872" indent="0" fontAlgn="auto">
              <a:lnSpc>
                <a:spcPct val="100000"/>
              </a:lnSpc>
              <a:spcAft>
                <a:spcPts val="0"/>
              </a:spcAft>
              <a:buNone/>
            </a:pPr>
            <a:endParaRPr lang="en-US" dirty="0">
              <a:solidFill>
                <a:srgbClr val="FF0000"/>
              </a:solidFill>
            </a:endParaRPr>
          </a:p>
          <a:p>
            <a:pPr fontAlgn="auto">
              <a:lnSpc>
                <a:spcPct val="100000"/>
              </a:lnSpc>
              <a:spcAft>
                <a:spcPts val="0"/>
              </a:spcAft>
            </a:pPr>
            <a:r>
              <a:rPr lang="en-US" dirty="0">
                <a:solidFill>
                  <a:srgbClr val="FF0000"/>
                </a:solidFill>
              </a:rPr>
              <a:t>Yes! Even if he did not intend to hurt Dan, John should compensate Dan for John’s carelessness.</a:t>
            </a:r>
            <a:endParaRPr lang="en-US" sz="4400" dirty="0"/>
          </a:p>
        </p:txBody>
      </p:sp>
    </p:spTree>
    <p:extLst>
      <p:ext uri="{BB962C8B-B14F-4D97-AF65-F5344CB8AC3E}">
        <p14:creationId xmlns:p14="http://schemas.microsoft.com/office/powerpoint/2010/main" val="38821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Jane is shopping in a supermarket. She turns suddenly to say hello to a neighbor, loses her balance and falls down, breaking her ankle.</a:t>
            </a:r>
          </a:p>
          <a:p>
            <a:endParaRPr lang="en-US" dirty="0"/>
          </a:p>
          <a:p>
            <a:r>
              <a:rPr lang="en-US" i="1" dirty="0"/>
              <a:t>Can Jane recover her medical bills, lost wages, and pain and suffering costs from the supermarket?</a:t>
            </a:r>
          </a:p>
          <a:p>
            <a:pPr marL="118872" indent="0" fontAlgn="auto">
              <a:lnSpc>
                <a:spcPct val="100000"/>
              </a:lnSpc>
              <a:spcAft>
                <a:spcPts val="0"/>
              </a:spcAft>
              <a:buNone/>
            </a:pPr>
            <a:endParaRPr lang="en-US" dirty="0">
              <a:solidFill>
                <a:srgbClr val="FF0000"/>
              </a:solidFill>
            </a:endParaRPr>
          </a:p>
          <a:p>
            <a:pPr fontAlgn="auto">
              <a:lnSpc>
                <a:spcPct val="100000"/>
              </a:lnSpc>
              <a:spcAft>
                <a:spcPts val="0"/>
              </a:spcAft>
            </a:pPr>
            <a:r>
              <a:rPr lang="en-US" dirty="0">
                <a:solidFill>
                  <a:srgbClr val="FF0000"/>
                </a:solidFill>
              </a:rPr>
              <a:t>No!  The supermarket didn’t do or fail to do anything that resulted in Jane’s fall.</a:t>
            </a:r>
            <a:endParaRPr lang="en-US" sz="4400" dirty="0"/>
          </a:p>
        </p:txBody>
      </p:sp>
    </p:spTree>
    <p:extLst>
      <p:ext uri="{BB962C8B-B14F-4D97-AF65-F5344CB8AC3E}">
        <p14:creationId xmlns:p14="http://schemas.microsoft.com/office/powerpoint/2010/main" val="102104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800" dirty="0"/>
              <a:t>Jane is shopping in the supermarket. She turns the corner of the aisle and slips on some milk that has been spilled on the floor by a customer. A customer had reported the spill to an employee five minutes earlier, but the manager had decided he needed all his staff on the checkout lines and hadn’t gotten around to assigning anyone to clean it up.</a:t>
            </a:r>
          </a:p>
          <a:p>
            <a:pPr marL="118872" indent="0">
              <a:buNone/>
            </a:pPr>
            <a:endParaRPr lang="en-US" sz="2800" dirty="0"/>
          </a:p>
          <a:p>
            <a:r>
              <a:rPr lang="en-US" sz="2800" i="1" dirty="0"/>
              <a:t>Can Jane recover her medical bills, lost wages, and pain and suffering costs from the supermarket?</a:t>
            </a:r>
          </a:p>
          <a:p>
            <a:pPr marL="118872" indent="0" fontAlgn="auto">
              <a:lnSpc>
                <a:spcPct val="100000"/>
              </a:lnSpc>
              <a:spcAft>
                <a:spcPts val="0"/>
              </a:spcAft>
              <a:buNone/>
            </a:pPr>
            <a:endParaRPr lang="en-US" sz="2800" dirty="0">
              <a:solidFill>
                <a:srgbClr val="FF0000"/>
              </a:solidFill>
            </a:endParaRPr>
          </a:p>
          <a:p>
            <a:pPr fontAlgn="auto">
              <a:lnSpc>
                <a:spcPct val="100000"/>
              </a:lnSpc>
              <a:spcAft>
                <a:spcPts val="0"/>
              </a:spcAft>
            </a:pPr>
            <a:r>
              <a:rPr lang="en-US" sz="2800" dirty="0">
                <a:solidFill>
                  <a:srgbClr val="FF0000"/>
                </a:solidFill>
              </a:rPr>
              <a:t>Yes!  The supermarket owes a duty of care to its customers, and it breached that duty when its staff failed to remove a known hazard.</a:t>
            </a:r>
            <a:endParaRPr lang="en-US" sz="4000" dirty="0"/>
          </a:p>
        </p:txBody>
      </p:sp>
    </p:spTree>
    <p:extLst>
      <p:ext uri="{BB962C8B-B14F-4D97-AF65-F5344CB8AC3E}">
        <p14:creationId xmlns:p14="http://schemas.microsoft.com/office/powerpoint/2010/main" val="20902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Steve is walking down a crowded street and accidentally bumps into Joe. Steve mumbles an apology and starts to walk by, but Joe yells at him, "Get back here so I can punch you for shoving me." Joe never touches Steve, however.</a:t>
            </a:r>
          </a:p>
          <a:p>
            <a:pPr marL="118872" indent="0">
              <a:buNone/>
            </a:pPr>
            <a:endParaRPr lang="en-US" dirty="0"/>
          </a:p>
          <a:p>
            <a:r>
              <a:rPr lang="en-US" i="1" dirty="0"/>
              <a:t>Can Steve recover damages from Joe for assault?</a:t>
            </a:r>
          </a:p>
          <a:p>
            <a:pPr marL="118872" indent="0">
              <a:buNone/>
            </a:pPr>
            <a:endParaRPr lang="en-US" dirty="0">
              <a:solidFill>
                <a:srgbClr val="FF0000"/>
              </a:solidFill>
            </a:endParaRPr>
          </a:p>
          <a:p>
            <a:pPr fontAlgn="auto">
              <a:lnSpc>
                <a:spcPct val="100000"/>
              </a:lnSpc>
              <a:spcAft>
                <a:spcPts val="0"/>
              </a:spcAft>
            </a:pPr>
            <a:r>
              <a:rPr lang="en-US" dirty="0">
                <a:solidFill>
                  <a:srgbClr val="FF0000"/>
                </a:solidFill>
              </a:rPr>
              <a:t>Yes! Joe threatened Steve with an immediate assault. Steve can recover damages for his fear of being hit.</a:t>
            </a:r>
            <a:endParaRPr lang="en-US" sz="4400" dirty="0"/>
          </a:p>
        </p:txBody>
      </p:sp>
    </p:spTree>
    <p:extLst>
      <p:ext uri="{BB962C8B-B14F-4D97-AF65-F5344CB8AC3E}">
        <p14:creationId xmlns:p14="http://schemas.microsoft.com/office/powerpoint/2010/main" val="20273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Steve is walking down the street and bumps into Joe accidentally. Joe gives Steve a shove without saying a word. Steve is surprised but not injured.</a:t>
            </a:r>
          </a:p>
          <a:p>
            <a:pPr marL="118872" indent="0">
              <a:buNone/>
            </a:pPr>
            <a:endParaRPr lang="en-US" dirty="0"/>
          </a:p>
          <a:p>
            <a:r>
              <a:rPr lang="en-US" i="1" dirty="0"/>
              <a:t>Can Steve recover damages from Joe for battery?</a:t>
            </a:r>
          </a:p>
          <a:p>
            <a:pPr marL="118872" indent="0">
              <a:buNone/>
            </a:pPr>
            <a:endParaRPr lang="en-US" dirty="0">
              <a:solidFill>
                <a:srgbClr val="FF0000"/>
              </a:solidFill>
            </a:endParaRPr>
          </a:p>
          <a:p>
            <a:pPr fontAlgn="auto">
              <a:lnSpc>
                <a:spcPct val="100000"/>
              </a:lnSpc>
              <a:spcAft>
                <a:spcPts val="0"/>
              </a:spcAft>
            </a:pPr>
            <a:r>
              <a:rPr lang="en-US" dirty="0">
                <a:solidFill>
                  <a:srgbClr val="FF0000"/>
                </a:solidFill>
              </a:rPr>
              <a:t>Yes! Joe touched him in an offensive way, deliberately and without his consent. Although Steve ran into Joe first, this was not battery because it was not intentional and caused no harm.</a:t>
            </a:r>
            <a:endParaRPr lang="en-US" sz="4400" dirty="0"/>
          </a:p>
        </p:txBody>
      </p:sp>
    </p:spTree>
    <p:extLst>
      <p:ext uri="{BB962C8B-B14F-4D97-AF65-F5344CB8AC3E}">
        <p14:creationId xmlns:p14="http://schemas.microsoft.com/office/powerpoint/2010/main" val="165218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4" name="Rectangle 2"/>
          <p:cNvSpPr txBox="1">
            <a:spLocks noChangeArrowheads="1"/>
          </p:cNvSpPr>
          <p:nvPr/>
        </p:nvSpPr>
        <p:spPr>
          <a:xfrm>
            <a:off x="457200" y="155448"/>
            <a:ext cx="8229600" cy="1252728"/>
          </a:xfrm>
          <a:prstGeom prst="rect">
            <a:avLst/>
          </a:prstGeom>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extLst/>
          </a:lstStyle>
          <a:p>
            <a:pPr algn="ctr" fontAlgn="auto">
              <a:lnSpc>
                <a:spcPct val="100000"/>
              </a:lnSpc>
              <a:spcAft>
                <a:spcPts val="0"/>
              </a:spcAft>
            </a:pPr>
            <a:r>
              <a:rPr lang="en-US" sz="3600" dirty="0">
                <a:solidFill>
                  <a:schemeClr val="tx1"/>
                </a:solidFill>
                <a:latin typeface="Bookman Old Style" pitchFamily="18" charset="0"/>
              </a:rPr>
              <a:t>TORTS</a:t>
            </a:r>
          </a:p>
        </p:txBody>
      </p:sp>
      <p:sp>
        <p:nvSpPr>
          <p:cNvPr id="5" name="Rectangle 3"/>
          <p:cNvSpPr txBox="1">
            <a:spLocks noChangeArrowheads="1"/>
          </p:cNvSpPr>
          <p:nvPr/>
        </p:nvSpPr>
        <p:spPr>
          <a:xfrm>
            <a:off x="259307" y="1637803"/>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endParaRPr lang="en-US" sz="3600" dirty="0"/>
          </a:p>
        </p:txBody>
      </p:sp>
      <p:sp>
        <p:nvSpPr>
          <p:cNvPr id="6" name="Rectangle 3"/>
          <p:cNvSpPr txBox="1">
            <a:spLocks noChangeArrowheads="1"/>
          </p:cNvSpPr>
          <p:nvPr/>
        </p:nvSpPr>
        <p:spPr>
          <a:xfrm>
            <a:off x="84841" y="1637803"/>
            <a:ext cx="9059159" cy="522019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a:t>A painter is carrying her painting to a gallery for appraisal. A driver jumps the curb in his car. The side view mirror rips the painting out of the artist’s hand and into mud, destroying it.</a:t>
            </a:r>
          </a:p>
          <a:p>
            <a:pPr marL="118872" indent="0">
              <a:buNone/>
            </a:pPr>
            <a:endParaRPr lang="en-US" dirty="0"/>
          </a:p>
          <a:p>
            <a:r>
              <a:rPr lang="en-US" i="1" dirty="0"/>
              <a:t>Can the artist recover damages from the driver?</a:t>
            </a:r>
          </a:p>
          <a:p>
            <a:endParaRPr lang="en-US" dirty="0">
              <a:solidFill>
                <a:srgbClr val="FF0000"/>
              </a:solidFill>
            </a:endParaRPr>
          </a:p>
          <a:p>
            <a:pPr fontAlgn="auto">
              <a:lnSpc>
                <a:spcPct val="100000"/>
              </a:lnSpc>
              <a:spcAft>
                <a:spcPts val="0"/>
              </a:spcAft>
            </a:pPr>
            <a:r>
              <a:rPr lang="en-US" dirty="0">
                <a:solidFill>
                  <a:srgbClr val="FF0000"/>
                </a:solidFill>
              </a:rPr>
              <a:t>Yes! The driver’s carelessness and negligent handling of the car caused the painter to lose the value of her painting. </a:t>
            </a:r>
            <a:endParaRPr lang="en-US" sz="4400" dirty="0"/>
          </a:p>
        </p:txBody>
      </p:sp>
    </p:spTree>
    <p:extLst>
      <p:ext uri="{BB962C8B-B14F-4D97-AF65-F5344CB8AC3E}">
        <p14:creationId xmlns:p14="http://schemas.microsoft.com/office/powerpoint/2010/main" val="179684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12839</TotalTime>
  <Words>1337</Words>
  <Application>Microsoft Office PowerPoint</Application>
  <PresentationFormat>On-screen Show (4:3)</PresentationFormat>
  <Paragraphs>114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Corbel</vt:lpstr>
      <vt:lpstr>Wingdings</vt:lpstr>
      <vt:lpstr>Wingdings 2</vt:lpstr>
      <vt:lpstr>Wingdings 3</vt:lpstr>
      <vt:lpstr>Module</vt:lpstr>
      <vt:lpstr>BELL RINGER</vt:lpstr>
      <vt:lpstr>BELL RINGER</vt:lpstr>
      <vt:lpstr>BELL RINGER</vt:lpstr>
      <vt:lpstr>BELL RINGER</vt:lpstr>
      <vt:lpstr>BELL RINGER</vt:lpstr>
      <vt:lpstr>BELL RINGER</vt:lpstr>
      <vt:lpstr>BELL RINGER</vt:lpstr>
      <vt:lpstr>BELL RINGER</vt:lpstr>
      <vt:lpstr>BELL RINGER</vt:lpstr>
      <vt:lpstr>BELL RINGER</vt:lpstr>
      <vt:lpstr>BELL RINGER</vt:lpstr>
      <vt:lpstr>BELL RINGER</vt:lpstr>
      <vt:lpstr>BELL RINGER</vt:lpstr>
      <vt:lpstr>BELL RINGER</vt:lpstr>
      <vt:lpstr>BELL RINGER</vt:lpstr>
    </vt:vector>
  </TitlesOfParts>
  <Company>The Charter School at waterstone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Expectations</dc:title>
  <dc:creator>jscott</dc:creator>
  <cp:lastModifiedBy>Paul Burkart</cp:lastModifiedBy>
  <cp:revision>301</cp:revision>
  <cp:lastPrinted>2018-11-13T11:56:56Z</cp:lastPrinted>
  <dcterms:created xsi:type="dcterms:W3CDTF">2006-07-31T19:23:23Z</dcterms:created>
  <dcterms:modified xsi:type="dcterms:W3CDTF">2021-04-30T16:56:05Z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