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4"/>
  </p:sldMasterIdLst>
  <p:notesMasterIdLst>
    <p:notesMasterId r:id="rId20"/>
  </p:notesMasterIdLst>
  <p:sldIdLst>
    <p:sldId id="269" r:id="rId5"/>
    <p:sldId id="284" r:id="rId6"/>
    <p:sldId id="286" r:id="rId7"/>
    <p:sldId id="293" r:id="rId8"/>
    <p:sldId id="287" r:id="rId9"/>
    <p:sldId id="288" r:id="rId10"/>
    <p:sldId id="290" r:id="rId11"/>
    <p:sldId id="267" r:id="rId12"/>
    <p:sldId id="268" r:id="rId13"/>
    <p:sldId id="282" r:id="rId14"/>
    <p:sldId id="270" r:id="rId15"/>
    <p:sldId id="281" r:id="rId16"/>
    <p:sldId id="291" r:id="rId17"/>
    <p:sldId id="289" r:id="rId18"/>
    <p:sldId id="292" r:id="rId1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B9683-04A2-4118-9DDB-3CED065D1F4D}" v="10" dt="2019-08-20T13:43:18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8" autoAdjust="0"/>
    <p:restoredTop sz="94378" autoAdjust="0"/>
  </p:normalViewPr>
  <p:slideViewPr>
    <p:cSldViewPr snapToGrid="0">
      <p:cViewPr varScale="1">
        <p:scale>
          <a:sx n="110" d="100"/>
          <a:sy n="110" d="100"/>
        </p:scale>
        <p:origin x="17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B3BB9683-04A2-4118-9DDB-3CED065D1F4D}"/>
    <pc:docChg chg="custSel addSld delSld modSld sldOrd">
      <pc:chgData name="Paul Burkart" userId="8597e483-fb1d-4145-82a7-59216028a243" providerId="ADAL" clId="{B3BB9683-04A2-4118-9DDB-3CED065D1F4D}" dt="2019-08-20T13:56:27.461" v="586" actId="2696"/>
      <pc:docMkLst>
        <pc:docMk/>
      </pc:docMkLst>
      <pc:sldChg chg="ord">
        <pc:chgData name="Paul Burkart" userId="8597e483-fb1d-4145-82a7-59216028a243" providerId="ADAL" clId="{B3BB9683-04A2-4118-9DDB-3CED065D1F4D}" dt="2019-08-20T13:43:18.290" v="585"/>
        <pc:sldMkLst>
          <pc:docMk/>
          <pc:sldMk cId="0" sldId="267"/>
        </pc:sldMkLst>
      </pc:sldChg>
      <pc:sldChg chg="modSp">
        <pc:chgData name="Paul Burkart" userId="8597e483-fb1d-4145-82a7-59216028a243" providerId="ADAL" clId="{B3BB9683-04A2-4118-9DDB-3CED065D1F4D}" dt="2019-08-20T11:27:01.095" v="138" actId="948"/>
        <pc:sldMkLst>
          <pc:docMk/>
          <pc:sldMk cId="0" sldId="269"/>
        </pc:sldMkLst>
        <pc:spChg chg="mod">
          <ac:chgData name="Paul Burkart" userId="8597e483-fb1d-4145-82a7-59216028a243" providerId="ADAL" clId="{B3BB9683-04A2-4118-9DDB-3CED065D1F4D}" dt="2019-08-20T11:27:01.095" v="138" actId="948"/>
          <ac:spMkLst>
            <pc:docMk/>
            <pc:sldMk cId="0" sldId="269"/>
            <ac:spMk id="77827" creationId="{00000000-0000-0000-0000-000000000000}"/>
          </ac:spMkLst>
        </pc:spChg>
      </pc:sldChg>
      <pc:sldChg chg="modSp del">
        <pc:chgData name="Paul Burkart" userId="8597e483-fb1d-4145-82a7-59216028a243" providerId="ADAL" clId="{B3BB9683-04A2-4118-9DDB-3CED065D1F4D}" dt="2019-08-20T11:37:53.749" v="222" actId="2696"/>
        <pc:sldMkLst>
          <pc:docMk/>
          <pc:sldMk cId="0" sldId="270"/>
        </pc:sldMkLst>
        <pc:spChg chg="mod">
          <ac:chgData name="Paul Burkart" userId="8597e483-fb1d-4145-82a7-59216028a243" providerId="ADAL" clId="{B3BB9683-04A2-4118-9DDB-3CED065D1F4D}" dt="2019-08-20T11:37:18.352" v="220" actId="20577"/>
          <ac:spMkLst>
            <pc:docMk/>
            <pc:sldMk cId="0" sldId="270"/>
            <ac:spMk id="78850" creationId="{00000000-0000-0000-0000-000000000000}"/>
          </ac:spMkLst>
        </pc:spChg>
        <pc:spChg chg="mod">
          <ac:chgData name="Paul Burkart" userId="8597e483-fb1d-4145-82a7-59216028a243" providerId="ADAL" clId="{B3BB9683-04A2-4118-9DDB-3CED065D1F4D}" dt="2019-08-20T11:36:43.192" v="197" actId="20577"/>
          <ac:spMkLst>
            <pc:docMk/>
            <pc:sldMk cId="0" sldId="270"/>
            <ac:spMk id="78851" creationId="{00000000-0000-0000-0000-000000000000}"/>
          </ac:spMkLst>
        </pc:spChg>
      </pc:sldChg>
      <pc:sldChg chg="del">
        <pc:chgData name="Paul Burkart" userId="8597e483-fb1d-4145-82a7-59216028a243" providerId="ADAL" clId="{B3BB9683-04A2-4118-9DDB-3CED065D1F4D}" dt="2019-08-20T11:44:41.321" v="555" actId="2696"/>
        <pc:sldMkLst>
          <pc:docMk/>
          <pc:sldMk cId="1352439145" sldId="271"/>
        </pc:sldMkLst>
      </pc:sldChg>
      <pc:sldChg chg="modSp">
        <pc:chgData name="Paul Burkart" userId="8597e483-fb1d-4145-82a7-59216028a243" providerId="ADAL" clId="{B3BB9683-04A2-4118-9DDB-3CED065D1F4D}" dt="2019-08-20T11:40:46.179" v="554" actId="115"/>
        <pc:sldMkLst>
          <pc:docMk/>
          <pc:sldMk cId="2482082181" sldId="272"/>
        </pc:sldMkLst>
        <pc:spChg chg="mod">
          <ac:chgData name="Paul Burkart" userId="8597e483-fb1d-4145-82a7-59216028a243" providerId="ADAL" clId="{B3BB9683-04A2-4118-9DDB-3CED065D1F4D}" dt="2019-08-20T11:40:46.179" v="554" actId="115"/>
          <ac:spMkLst>
            <pc:docMk/>
            <pc:sldMk cId="2482082181" sldId="272"/>
            <ac:spMk id="78851" creationId="{00000000-0000-0000-0000-000000000000}"/>
          </ac:spMkLst>
        </pc:spChg>
      </pc:sldChg>
      <pc:sldChg chg="modSp add ord">
        <pc:chgData name="Paul Burkart" userId="8597e483-fb1d-4145-82a7-59216028a243" providerId="ADAL" clId="{B3BB9683-04A2-4118-9DDB-3CED065D1F4D}" dt="2019-08-20T11:44:47.523" v="566" actId="20577"/>
        <pc:sldMkLst>
          <pc:docMk/>
          <pc:sldMk cId="1242389048" sldId="278"/>
        </pc:sldMkLst>
        <pc:spChg chg="mod">
          <ac:chgData name="Paul Burkart" userId="8597e483-fb1d-4145-82a7-59216028a243" providerId="ADAL" clId="{B3BB9683-04A2-4118-9DDB-3CED065D1F4D}" dt="2019-08-20T11:44:47.523" v="566" actId="20577"/>
          <ac:spMkLst>
            <pc:docMk/>
            <pc:sldMk cId="1242389048" sldId="278"/>
            <ac:spMk id="77826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37.414" v="552" actId="115"/>
        <pc:sldMkLst>
          <pc:docMk/>
          <pc:sldMk cId="1752277449" sldId="279"/>
        </pc:sldMkLst>
        <pc:spChg chg="mod">
          <ac:chgData name="Paul Burkart" userId="8597e483-fb1d-4145-82a7-59216028a243" providerId="ADAL" clId="{B3BB9683-04A2-4118-9DDB-3CED065D1F4D}" dt="2019-08-20T11:40:37.414" v="552" actId="115"/>
          <ac:spMkLst>
            <pc:docMk/>
            <pc:sldMk cId="1752277449" sldId="279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40.841" v="553" actId="115"/>
        <pc:sldMkLst>
          <pc:docMk/>
          <pc:sldMk cId="3588514411" sldId="280"/>
        </pc:sldMkLst>
        <pc:spChg chg="mod">
          <ac:chgData name="Paul Burkart" userId="8597e483-fb1d-4145-82a7-59216028a243" providerId="ADAL" clId="{B3BB9683-04A2-4118-9DDB-3CED065D1F4D}" dt="2019-08-20T11:40:40.841" v="553" actId="115"/>
          <ac:spMkLst>
            <pc:docMk/>
            <pc:sldMk cId="3588514411" sldId="280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10.199" v="551" actId="20577"/>
        <pc:sldMkLst>
          <pc:docMk/>
          <pc:sldMk cId="1216882618" sldId="281"/>
        </pc:sldMkLst>
        <pc:spChg chg="mod">
          <ac:chgData name="Paul Burkart" userId="8597e483-fb1d-4145-82a7-59216028a243" providerId="ADAL" clId="{B3BB9683-04A2-4118-9DDB-3CED065D1F4D}" dt="2019-08-20T11:40:10.199" v="551" actId="20577"/>
          <ac:spMkLst>
            <pc:docMk/>
            <pc:sldMk cId="1216882618" sldId="281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8:09.835" v="583" actId="20577"/>
        <pc:sldMkLst>
          <pc:docMk/>
          <pc:sldMk cId="814688099" sldId="283"/>
        </pc:sldMkLst>
        <pc:spChg chg="mod">
          <ac:chgData name="Paul Burkart" userId="8597e483-fb1d-4145-82a7-59216028a243" providerId="ADAL" clId="{B3BB9683-04A2-4118-9DDB-3CED065D1F4D}" dt="2019-08-20T11:48:09.835" v="583" actId="20577"/>
          <ac:spMkLst>
            <pc:docMk/>
            <pc:sldMk cId="814688099" sldId="283"/>
            <ac:spMk id="78851" creationId="{00000000-0000-0000-0000-000000000000}"/>
          </ac:spMkLst>
        </pc:spChg>
      </pc:sldChg>
      <pc:sldChg chg="add del">
        <pc:chgData name="Paul Burkart" userId="8597e483-fb1d-4145-82a7-59216028a243" providerId="ADAL" clId="{B3BB9683-04A2-4118-9DDB-3CED065D1F4D}" dt="2019-08-20T13:56:27.461" v="586" actId="2696"/>
        <pc:sldMkLst>
          <pc:docMk/>
          <pc:sldMk cId="2455398726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22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11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79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12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30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88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48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3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1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2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03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4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564FD-AD8F-4B3F-A791-8CA775E7AFE9}" type="slidenum">
              <a:rPr lang="en-US"/>
              <a:pPr/>
              <a:t>8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0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E39AA-EFAC-4C16-87A6-6C97709A22C5}" type="slidenum">
              <a:rPr lang="en-US"/>
              <a:pPr/>
              <a:t>9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93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2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burkart@evergladesprep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WELCOME TO CIVICS!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22514" y="1775193"/>
            <a:ext cx="7384869" cy="4190178"/>
          </a:xfrm>
        </p:spPr>
        <p:txBody>
          <a:bodyPr>
            <a:normAutofit/>
          </a:bodyPr>
          <a:lstStyle/>
          <a:p>
            <a:pPr marL="118872" indent="0">
              <a:spcAft>
                <a:spcPts val="1200"/>
              </a:spcAft>
              <a:buNone/>
            </a:pPr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Mr. Paul Burkart</a:t>
            </a:r>
          </a:p>
          <a:p>
            <a:pPr marL="118872" indent="0">
              <a:spcAft>
                <a:spcPts val="1200"/>
              </a:spcAft>
              <a:buNone/>
            </a:pPr>
            <a:r>
              <a:rPr lang="en-US" sz="4000" i="1" u="sng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pburkart@evergladesprep.com</a:t>
            </a:r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8872" indent="0">
              <a:spcAft>
                <a:spcPts val="1200"/>
              </a:spcAft>
              <a:buNone/>
            </a:pPr>
            <a:r>
              <a:rPr lang="en-US" sz="4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4000" i="1" baseline="30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40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year at EPA</a:t>
            </a:r>
          </a:p>
          <a:p>
            <a:pPr marL="118872" indent="0">
              <a:spcAft>
                <a:spcPts val="1200"/>
              </a:spcAft>
              <a:buNone/>
            </a:pPr>
            <a:endParaRPr lang="en-US" sz="4000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" indent="0">
              <a:spcAft>
                <a:spcPts val="1200"/>
              </a:spcAft>
              <a:buNone/>
            </a:pPr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Room 135</a:t>
            </a:r>
            <a:endParaRPr lang="en-US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endParaRPr lang="en-US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352" y="3067050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R</a:t>
            </a:r>
            <a:r>
              <a:rPr lang="en-US" sz="3600" b="1" dirty="0">
                <a:latin typeface="Bookman Old Style" pitchFamily="18" charset="0"/>
              </a:rPr>
              <a:t>espect</a:t>
            </a:r>
          </a:p>
          <a:p>
            <a:r>
              <a:rPr lang="en-US" dirty="0">
                <a:latin typeface="Bookman Old Style" pitchFamily="18" charset="0"/>
              </a:rPr>
              <a:t>All students are expected to show respect to their teachers, classmates and all school personnel while attending EPA.</a:t>
            </a:r>
          </a:p>
          <a:p>
            <a:pPr>
              <a:buNone/>
            </a:pPr>
            <a:endParaRPr lang="en-US" dirty="0">
              <a:latin typeface="Bookman Old Style" pitchFamily="18" charset="0"/>
            </a:endParaRPr>
          </a:p>
          <a:p>
            <a:r>
              <a:rPr lang="en-US" dirty="0">
                <a:latin typeface="Bookman Old Style" pitchFamily="18" charset="0"/>
              </a:rPr>
              <a:t>Respect should also be displayed with all properties of EPA ; textbooks, materials, desks, chairs, walls, etc.</a:t>
            </a:r>
            <a:r>
              <a:rPr lang="en-US" b="1" dirty="0">
                <a:latin typeface="Bookman Old Style" pitchFamily="18" charset="0"/>
              </a:rPr>
              <a:t> </a:t>
            </a:r>
          </a:p>
          <a:p>
            <a:endParaRPr lang="en-US" b="1" dirty="0">
              <a:latin typeface="Bookman Old Style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R</a:t>
            </a:r>
            <a:r>
              <a:rPr lang="en-US" sz="3600" b="1" dirty="0">
                <a:latin typeface="Bookman Old Style" pitchFamily="18" charset="0"/>
              </a:rPr>
              <a:t>esponsibility</a:t>
            </a:r>
          </a:p>
          <a:p>
            <a:r>
              <a:rPr lang="en-US" dirty="0">
                <a:latin typeface="Bookman Old Style" pitchFamily="18" charset="0"/>
              </a:rPr>
              <a:t>It is the responsibility of the students to complete all classroom and homework assignments while putting forth their best effort.</a:t>
            </a:r>
          </a:p>
          <a:p>
            <a:pPr>
              <a:buNone/>
            </a:pPr>
            <a:endParaRPr lang="en-US" dirty="0">
              <a:latin typeface="Bookman Old Style" pitchFamily="18" charset="0"/>
            </a:endParaRPr>
          </a:p>
          <a:p>
            <a:r>
              <a:rPr lang="en-US" dirty="0">
                <a:latin typeface="Bookman Old Style" pitchFamily="18" charset="0"/>
              </a:rPr>
              <a:t>In addition, the student is responsible for adhering to all EPA and MDCPS rules including following the dress code.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CLASSROOM RULES &amp; PARR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5191"/>
            <a:ext cx="8591006" cy="4625609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Mr. B’s biggest </a:t>
            </a:r>
            <a:r>
              <a:rPr lang="en-US" sz="4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rule: </a:t>
            </a:r>
            <a:r>
              <a:rPr lang="en-US" sz="44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RESPECT</a:t>
            </a:r>
            <a:r>
              <a:rPr lang="en-US" sz="4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>
              <a:buFontTx/>
              <a:buNone/>
            </a:pP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en-US" sz="4400" u="sng" dirty="0">
                <a:latin typeface="Calibri" panose="020F0502020204030204" pitchFamily="34" charset="0"/>
                <a:cs typeface="Calibri" panose="020F0502020204030204" pitchFamily="34" charset="0"/>
              </a:rPr>
              <a:t>What does RESPECT mean?</a:t>
            </a: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Do not talk when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others are talking.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Raise your hand to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speak (or type questions/comments in the chat).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Listen to each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Keep on task during class time.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phones (unless allowed for education)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Nothing inappropriate in the chat</a:t>
            </a:r>
          </a:p>
          <a:p>
            <a:pPr lvl="1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Follow directions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66" name="Picture 2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11" y="1645919"/>
            <a:ext cx="213360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8826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GRADING SCALE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095562"/>
              </p:ext>
            </p:extLst>
          </p:nvPr>
        </p:nvGraphicFramePr>
        <p:xfrm>
          <a:off x="457200" y="1774825"/>
          <a:ext cx="8229600" cy="311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CATEGORIES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WEIGHT</a:t>
                      </a:r>
                      <a:endParaRPr lang="en-US" sz="2400" dirty="0"/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Classwork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40%</a:t>
                      </a:r>
                      <a:endParaRPr lang="en-US" sz="2400" dirty="0"/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Quizzes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20%</a:t>
                      </a:r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25%</a:t>
                      </a:r>
                      <a:endParaRPr lang="en-US" sz="2400" dirty="0"/>
                    </a:p>
                  </a:txBody>
                  <a:tcPr/>
                </a:tc>
              </a:tr>
              <a:tr h="6221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Projects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8" name="Picture 2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004" y="4406538"/>
            <a:ext cx="2213156" cy="221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4342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FILES on TEAMS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7498"/>
            <a:ext cx="9144000" cy="49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310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REMIND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70114" y="1696814"/>
            <a:ext cx="8229600" cy="4625609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Remind is an app used to send you reminders about tests, quizzes, and homework.</a:t>
            </a: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Signing up for the class on Remind is REQUIRED!  (This is your first grade!)</a:t>
            </a:r>
          </a:p>
          <a:p>
            <a:pPr marL="457200" indent="-45720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Go to:  </a:t>
            </a:r>
            <a:r>
              <a:rPr lang="en-US" u="sng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rmd.at/epacivics8</a:t>
            </a: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OR text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@epacivics8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 81010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729" y="3067050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211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ATTENDANCE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2052" name="Picture 4" descr="Bitmoj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381" y="3787050"/>
            <a:ext cx="2535373" cy="253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70114" y="1696814"/>
            <a:ext cx="8229600" cy="4625609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Whenever you enter or leave a virtual classroom, please type your name in the video meeting chat.  </a:t>
            </a: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will be used as proof of attendance for the entire class.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601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ATTENDANCE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6" name="Picture 10" descr="Manage a Mee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1124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SCHEDULE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6818"/>
          <a:stretch/>
        </p:blipFill>
        <p:spPr>
          <a:xfrm>
            <a:off x="275526" y="1584960"/>
            <a:ext cx="8592948" cy="2413783"/>
          </a:xfrm>
          <a:prstGeom prst="rect">
            <a:avLst/>
          </a:prstGeom>
        </p:spPr>
      </p:pic>
      <p:pic>
        <p:nvPicPr>
          <p:cNvPr id="10242" name="Picture 2" descr="working from 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79" y="4110446"/>
            <a:ext cx="2300242" cy="230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1689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EXPECTATIONS FOR TEAMS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70114" y="1696814"/>
            <a:ext cx="8229600" cy="4625609"/>
          </a:xfrm>
        </p:spPr>
        <p:txBody>
          <a:bodyPr>
            <a:normAutofit fontScale="55000" lnSpcReduction="20000"/>
          </a:bodyPr>
          <a:lstStyle/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Join: </a:t>
            </a:r>
          </a:p>
          <a:p>
            <a:pPr marL="118872" indent="0">
              <a:buNone/>
            </a:pPr>
            <a:r>
              <a:rPr lang="en-US" dirty="0"/>
              <a:t>Join the meeting on time. When you enter the meeting, make sure you are in a quiet place without distractions (TV, pets, etc</a:t>
            </a:r>
            <a:r>
              <a:rPr lang="en-US" dirty="0" smtClean="0"/>
              <a:t>.). Please turn your camera on!</a:t>
            </a:r>
            <a:endParaRPr lang="en-US" dirty="0"/>
          </a:p>
          <a:p>
            <a:endParaRPr lang="en-US" dirty="0"/>
          </a:p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Mute: </a:t>
            </a:r>
          </a:p>
          <a:p>
            <a:pPr marL="118872" indent="0">
              <a:buNone/>
            </a:pPr>
            <a:r>
              <a:rPr lang="en-US" dirty="0"/>
              <a:t>As soon as you enter the meeting, please mute your microphone. If you are called on to answer a question, you may unmute yourself. Hit the mute button again when you are finished. </a:t>
            </a:r>
          </a:p>
          <a:p>
            <a:endParaRPr lang="en-US" dirty="0"/>
          </a:p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Come Prepared: </a:t>
            </a:r>
          </a:p>
          <a:p>
            <a:pPr marL="118872" indent="0">
              <a:buNone/>
            </a:pPr>
            <a:r>
              <a:rPr lang="en-US" dirty="0"/>
              <a:t>Come to the meeting prepared with questions you have about assignments or technology. You will also need to have your notebook/pencil handy. </a:t>
            </a:r>
          </a:p>
          <a:p>
            <a:endParaRPr lang="en-US" dirty="0"/>
          </a:p>
          <a:p>
            <a:r>
              <a:rPr lang="en-US" sz="4800" spc="-116" dirty="0">
                <a:solidFill>
                  <a:srgbClr val="5558A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Questions: </a:t>
            </a:r>
          </a:p>
          <a:p>
            <a:pPr marL="118872" indent="0">
              <a:buNone/>
            </a:pPr>
            <a:r>
              <a:rPr lang="en-US" dirty="0"/>
              <a:t>If you have a question/comment during the meeting, please click the “raise your hand” button OR type your question/comment in the “chat” and wait for me to call on you. When I call on you, you can unmute yourself and state your question/comment.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966" y="5379719"/>
            <a:ext cx="1547949" cy="15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504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ookman Old Style" pitchFamily="18" charset="0"/>
              </a:rPr>
              <a:t>EXPECTATIONS FOR TEAMS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38C30AF-5606-4662-B12D-E2A5DD8F6C36}"/>
              </a:ext>
            </a:extLst>
          </p:cNvPr>
          <p:cNvSpPr txBox="1"/>
          <p:nvPr/>
        </p:nvSpPr>
        <p:spPr>
          <a:xfrm>
            <a:off x="217981" y="1723999"/>
            <a:ext cx="3944716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116" dirty="0">
                <a:solidFill>
                  <a:srgbClr val="5558AF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Dress appropriately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Join 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Mute yourself immediately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Pay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you video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the “chat” 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Refrain from chewing gum or eating food during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Hang up at the end of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785B81B-C37C-4C52-A01B-107BAD850F45}"/>
              </a:ext>
            </a:extLst>
          </p:cNvPr>
          <p:cNvSpPr txBox="1"/>
          <p:nvPr/>
        </p:nvSpPr>
        <p:spPr>
          <a:xfrm>
            <a:off x="4659087" y="1831719"/>
            <a:ext cx="4027714" cy="312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116" dirty="0">
                <a:solidFill>
                  <a:srgbClr val="5558AF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DON’T: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Have distractions nearby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Enter the chat disrespectfully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Leave the chat unannounced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Share your screen unless directed to by the teacher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Unmute yourself unless you are told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Stay on the TEAMS meeting after class has ended</a:t>
            </a:r>
          </a:p>
        </p:txBody>
      </p:sp>
      <p:pic>
        <p:nvPicPr>
          <p:cNvPr id="3076" name="Picture 4" descr="Y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206" y="4967964"/>
            <a:ext cx="1612265" cy="16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tmoji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117" y="4952573"/>
            <a:ext cx="1612265" cy="16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6422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8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47650"/>
            <a:ext cx="8229600" cy="11430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38150" y="1395413"/>
            <a:ext cx="8305800" cy="516255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P</a:t>
            </a:r>
            <a:r>
              <a:rPr lang="en-US" sz="3600" b="1" dirty="0">
                <a:latin typeface="Bookman Old Style" pitchFamily="18" charset="0"/>
              </a:rPr>
              <a:t>articipation</a:t>
            </a:r>
          </a:p>
          <a:p>
            <a:r>
              <a:rPr lang="en-US" dirty="0">
                <a:latin typeface="Bookman Old Style" pitchFamily="18" charset="0"/>
              </a:rPr>
              <a:t>Students are expected to participate in all classroom activities and assignments while putting forth their best effort.</a:t>
            </a:r>
          </a:p>
          <a:p>
            <a:r>
              <a:rPr lang="en-US" dirty="0">
                <a:latin typeface="Bookman Old Style" pitchFamily="18" charset="0"/>
              </a:rPr>
              <a:t>Full participation is expected by the teacher but its rewards are two fold:</a:t>
            </a:r>
          </a:p>
          <a:p>
            <a:pPr lvl="1">
              <a:buClr>
                <a:srgbClr val="FF00FF"/>
              </a:buClr>
              <a:buFontTx/>
              <a:buChar char="•"/>
            </a:pPr>
            <a:r>
              <a:rPr lang="en-US" i="0" dirty="0">
                <a:latin typeface="Bookman Old Style" pitchFamily="18" charset="0"/>
              </a:rPr>
              <a:t>Students will experience the rewards of working to their full potential.</a:t>
            </a:r>
          </a:p>
          <a:p>
            <a:pPr lvl="1">
              <a:buClr>
                <a:srgbClr val="FF00FF"/>
              </a:buClr>
              <a:buFontTx/>
              <a:buChar char="•"/>
            </a:pPr>
            <a:r>
              <a:rPr lang="en-US" i="0" dirty="0">
                <a:latin typeface="Bookman Old Style" pitchFamily="18" charset="0"/>
              </a:rPr>
              <a:t>Participation will enhance the learning environment, creating a cohesive community of learners.</a:t>
            </a:r>
          </a:p>
          <a:p>
            <a:pPr>
              <a:buClr>
                <a:srgbClr val="FF00FF"/>
              </a:buClr>
              <a:buNone/>
            </a:pPr>
            <a:endParaRPr lang="en-US" dirty="0">
              <a:solidFill>
                <a:srgbClr val="006666"/>
              </a:solidFill>
              <a:latin typeface="Bookman Old Style" pitchFamily="18" charset="0"/>
            </a:endParaRPr>
          </a:p>
          <a:p>
            <a:pPr lvl="1">
              <a:buFont typeface="Wingdings" pitchFamily="2" charset="2"/>
              <a:buNone/>
            </a:pPr>
            <a:endParaRPr lang="en-US" b="1" dirty="0">
              <a:solidFill>
                <a:srgbClr val="FF00FF"/>
              </a:solidFill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628900" y="-1924050"/>
            <a:ext cx="1143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93548"/>
            <a:ext cx="8229600" cy="125272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does P.A.R.R. mean?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006666"/>
              </a:buClr>
              <a:buFontTx/>
              <a:buNone/>
            </a:pP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Bookman Old Style" pitchFamily="18" charset="0"/>
              </a:rPr>
              <a:t>A</a:t>
            </a:r>
            <a:r>
              <a:rPr lang="en-US" sz="3600" b="1" dirty="0">
                <a:latin typeface="Bookman Old Style" pitchFamily="18" charset="0"/>
              </a:rPr>
              <a:t>ttitude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itchFamily="18" charset="0"/>
              </a:rPr>
              <a:t>Attitude is everything! 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itchFamily="18" charset="0"/>
              </a:rPr>
              <a:t>Students should maintain a good attitude towards their teachers, classmates, school personnel and all aspects of the learning experience.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Bookman Old Style" pitchFamily="18" charset="0"/>
              </a:rPr>
              <a:t>A positive attitude is an essential component of the student’s success and broadens their potential in the learning environment.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6607FFF0CAD44B8127FCD04BE62FC0" ma:contentTypeVersion="4" ma:contentTypeDescription="Create a new document." ma:contentTypeScope="" ma:versionID="0f2760f063e196e8bce81333789bf816">
  <xsd:schema xmlns:xsd="http://www.w3.org/2001/XMLSchema" xmlns:xs="http://www.w3.org/2001/XMLSchema" xmlns:p="http://schemas.microsoft.com/office/2006/metadata/properties" xmlns:ns3="bd70ead7-73e2-4fbd-a093-484ad768c9dc" targetNamespace="http://schemas.microsoft.com/office/2006/metadata/properties" ma:root="true" ma:fieldsID="dafe8cc462430b9399c430ea728b3813" ns3:_="">
    <xsd:import namespace="bd70ead7-73e2-4fbd-a093-484ad768c9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0ead7-73e2-4fbd-a093-484ad768c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EC14A8-21E2-4391-96D9-78B74C72189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d70ead7-73e2-4fbd-a093-484ad768c9dc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D13D99D-B902-4FF6-8A83-BE7DFF533E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0CFC81-7E40-456A-BC57-E66B5FCE7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70ead7-73e2-4fbd-a093-484ad768c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2548</TotalTime>
  <Words>648</Words>
  <Application>Microsoft Office PowerPoint</Application>
  <PresentationFormat>On-screen Show (4:3)</PresentationFormat>
  <Paragraphs>104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Bookman Old Style</vt:lpstr>
      <vt:lpstr>Calibri</vt:lpstr>
      <vt:lpstr>Corbel</vt:lpstr>
      <vt:lpstr>Segoe UI Semibold</vt:lpstr>
      <vt:lpstr>Wingdings</vt:lpstr>
      <vt:lpstr>Wingdings 2</vt:lpstr>
      <vt:lpstr>Wingdings 3</vt:lpstr>
      <vt:lpstr>Module</vt:lpstr>
      <vt:lpstr>WELCOME TO CIVICS!</vt:lpstr>
      <vt:lpstr>ATTENDANCE</vt:lpstr>
      <vt:lpstr>ATTENDANCE</vt:lpstr>
      <vt:lpstr>SCHEDULE</vt:lpstr>
      <vt:lpstr>EXPECTATIONS FOR TEAMS</vt:lpstr>
      <vt:lpstr>EXPECTATIONS FOR TEAMS</vt:lpstr>
      <vt:lpstr>PowerPoint Presentation</vt:lpstr>
      <vt:lpstr>What does P.A.R.R. mean?</vt:lpstr>
      <vt:lpstr>What does P.A.R.R. mean?</vt:lpstr>
      <vt:lpstr>What does P.A.R.R. mean?</vt:lpstr>
      <vt:lpstr>What does P.A.R.R. mean?</vt:lpstr>
      <vt:lpstr>CLASSROOM RULES &amp; PARR</vt:lpstr>
      <vt:lpstr>GRADING SCALE</vt:lpstr>
      <vt:lpstr>FILES on TEAMS</vt:lpstr>
      <vt:lpstr>REMIND</vt:lpstr>
    </vt:vector>
  </TitlesOfParts>
  <Company>The Charter School at waterstone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Expectations</dc:title>
  <dc:creator>jscott</dc:creator>
  <cp:lastModifiedBy>Paul Burkart</cp:lastModifiedBy>
  <cp:revision>139</cp:revision>
  <dcterms:created xsi:type="dcterms:W3CDTF">2006-07-31T19:23:23Z</dcterms:created>
  <dcterms:modified xsi:type="dcterms:W3CDTF">2020-08-31T10:51:09Z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  <property fmtid="{D5CDD505-2E9C-101B-9397-08002B2CF9AE}" pid="3" name="ContentTypeId">
    <vt:lpwstr>0x010100F36607FFF0CAD44B8127FCD04BE62FC0</vt:lpwstr>
  </property>
</Properties>
</file>