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  <p:sldMasterId id="2147484347" r:id="rId5"/>
  </p:sldMasterIdLst>
  <p:notesMasterIdLst>
    <p:notesMasterId r:id="rId26"/>
  </p:notesMasterIdLst>
  <p:sldIdLst>
    <p:sldId id="294" r:id="rId6"/>
    <p:sldId id="320" r:id="rId7"/>
    <p:sldId id="295" r:id="rId8"/>
    <p:sldId id="296" r:id="rId9"/>
    <p:sldId id="297" r:id="rId10"/>
    <p:sldId id="298" r:id="rId11"/>
    <p:sldId id="299" r:id="rId12"/>
    <p:sldId id="304" r:id="rId13"/>
    <p:sldId id="306" r:id="rId14"/>
    <p:sldId id="307" r:id="rId15"/>
    <p:sldId id="308" r:id="rId16"/>
    <p:sldId id="309" r:id="rId17"/>
    <p:sldId id="310" r:id="rId18"/>
    <p:sldId id="312" r:id="rId19"/>
    <p:sldId id="311" r:id="rId20"/>
    <p:sldId id="313" r:id="rId21"/>
    <p:sldId id="314" r:id="rId22"/>
    <p:sldId id="317" r:id="rId23"/>
    <p:sldId id="315" r:id="rId24"/>
    <p:sldId id="319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C7E30-DFEA-47E9-9A8C-CFA65E31D44D}" v="110" dt="2020-09-15T17:16:35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B7C7E30-DFEA-47E9-9A8C-CFA65E31D44D}"/>
    <pc:docChg chg="undo custSel modSld sldOrd">
      <pc:chgData name="Paul Burkart" userId="8597e483-fb1d-4145-82a7-59216028a243" providerId="ADAL" clId="{BB7C7E30-DFEA-47E9-9A8C-CFA65E31D44D}" dt="2020-09-15T17:16:35.793" v="163"/>
      <pc:docMkLst>
        <pc:docMk/>
      </pc:docMkLst>
      <pc:sldChg chg="modSp">
        <pc:chgData name="Paul Burkart" userId="8597e483-fb1d-4145-82a7-59216028a243" providerId="ADAL" clId="{BB7C7E30-DFEA-47E9-9A8C-CFA65E31D44D}" dt="2020-09-15T17:01:22.072" v="106" actId="113"/>
        <pc:sldMkLst>
          <pc:docMk/>
          <pc:sldMk cId="1230490707" sldId="306"/>
        </pc:sldMkLst>
        <pc:spChg chg="mod">
          <ac:chgData name="Paul Burkart" userId="8597e483-fb1d-4145-82a7-59216028a243" providerId="ADAL" clId="{BB7C7E30-DFEA-47E9-9A8C-CFA65E31D44D}" dt="2020-09-15T17:01:22.072" v="106" actId="113"/>
          <ac:spMkLst>
            <pc:docMk/>
            <pc:sldMk cId="1230490707" sldId="306"/>
            <ac:spMk id="3" creationId="{00000000-0000-0000-0000-000000000000}"/>
          </ac:spMkLst>
        </pc:spChg>
      </pc:sldChg>
      <pc:sldChg chg="modSp">
        <pc:chgData name="Paul Burkart" userId="8597e483-fb1d-4145-82a7-59216028a243" providerId="ADAL" clId="{BB7C7E30-DFEA-47E9-9A8C-CFA65E31D44D}" dt="2020-09-15T17:01:42.391" v="110" actId="115"/>
        <pc:sldMkLst>
          <pc:docMk/>
          <pc:sldMk cId="3182390015" sldId="307"/>
        </pc:sldMkLst>
        <pc:spChg chg="mod">
          <ac:chgData name="Paul Burkart" userId="8597e483-fb1d-4145-82a7-59216028a243" providerId="ADAL" clId="{BB7C7E30-DFEA-47E9-9A8C-CFA65E31D44D}" dt="2020-09-15T17:01:42.391" v="110" actId="115"/>
          <ac:spMkLst>
            <pc:docMk/>
            <pc:sldMk cId="3182390015" sldId="307"/>
            <ac:spMk id="3" creationId="{00000000-0000-0000-0000-000000000000}"/>
          </ac:spMkLst>
        </pc:spChg>
      </pc:sldChg>
      <pc:sldChg chg="addSp delSp modSp delAnim modAnim">
        <pc:chgData name="Paul Burkart" userId="8597e483-fb1d-4145-82a7-59216028a243" providerId="ADAL" clId="{BB7C7E30-DFEA-47E9-9A8C-CFA65E31D44D}" dt="2020-09-15T17:00:30.650" v="105" actId="1076"/>
        <pc:sldMkLst>
          <pc:docMk/>
          <pc:sldMk cId="1327181353" sldId="308"/>
        </pc:sldMkLst>
        <pc:spChg chg="del">
          <ac:chgData name="Paul Burkart" userId="8597e483-fb1d-4145-82a7-59216028a243" providerId="ADAL" clId="{BB7C7E30-DFEA-47E9-9A8C-CFA65E31D44D}" dt="2020-09-15T17:00:07.957" v="100" actId="478"/>
          <ac:spMkLst>
            <pc:docMk/>
            <pc:sldMk cId="1327181353" sldId="308"/>
            <ac:spMk id="4" creationId="{00000000-0000-0000-0000-000000000000}"/>
          </ac:spMkLst>
        </pc:spChg>
        <pc:spChg chg="del">
          <ac:chgData name="Paul Burkart" userId="8597e483-fb1d-4145-82a7-59216028a243" providerId="ADAL" clId="{BB7C7E30-DFEA-47E9-9A8C-CFA65E31D44D}" dt="2020-09-15T17:00:10.795" v="101" actId="478"/>
          <ac:spMkLst>
            <pc:docMk/>
            <pc:sldMk cId="1327181353" sldId="308"/>
            <ac:spMk id="5" creationId="{00000000-0000-0000-0000-000000000000}"/>
          </ac:spMkLst>
        </pc:spChg>
        <pc:spChg chg="mod">
          <ac:chgData name="Paul Burkart" userId="8597e483-fb1d-4145-82a7-59216028a243" providerId="ADAL" clId="{BB7C7E30-DFEA-47E9-9A8C-CFA65E31D44D}" dt="2020-09-15T17:00:18.934" v="103" actId="1076"/>
          <ac:spMkLst>
            <pc:docMk/>
            <pc:sldMk cId="1327181353" sldId="308"/>
            <ac:spMk id="6" creationId="{00000000-0000-0000-0000-000000000000}"/>
          </ac:spMkLst>
        </pc:spChg>
        <pc:spChg chg="del">
          <ac:chgData name="Paul Burkart" userId="8597e483-fb1d-4145-82a7-59216028a243" providerId="ADAL" clId="{BB7C7E30-DFEA-47E9-9A8C-CFA65E31D44D}" dt="2020-09-15T17:00:07.957" v="100" actId="478"/>
          <ac:spMkLst>
            <pc:docMk/>
            <pc:sldMk cId="1327181353" sldId="308"/>
            <ac:spMk id="7" creationId="{00000000-0000-0000-0000-000000000000}"/>
          </ac:spMkLst>
        </pc:spChg>
        <pc:picChg chg="add mod">
          <ac:chgData name="Paul Burkart" userId="8597e483-fb1d-4145-82a7-59216028a243" providerId="ADAL" clId="{BB7C7E30-DFEA-47E9-9A8C-CFA65E31D44D}" dt="2020-09-15T17:00:30.650" v="105" actId="1076"/>
          <ac:picMkLst>
            <pc:docMk/>
            <pc:sldMk cId="1327181353" sldId="308"/>
            <ac:picMk id="8" creationId="{C65D68CF-38E9-4393-9332-AC8EE5EFD435}"/>
          </ac:picMkLst>
        </pc:picChg>
      </pc:sldChg>
      <pc:sldChg chg="modSp">
        <pc:chgData name="Paul Burkart" userId="8597e483-fb1d-4145-82a7-59216028a243" providerId="ADAL" clId="{BB7C7E30-DFEA-47E9-9A8C-CFA65E31D44D}" dt="2020-09-15T17:02:39.561" v="122" actId="12"/>
        <pc:sldMkLst>
          <pc:docMk/>
          <pc:sldMk cId="3160660321" sldId="310"/>
        </pc:sldMkLst>
        <pc:spChg chg="mod">
          <ac:chgData name="Paul Burkart" userId="8597e483-fb1d-4145-82a7-59216028a243" providerId="ADAL" clId="{BB7C7E30-DFEA-47E9-9A8C-CFA65E31D44D}" dt="2020-09-15T17:02:39.561" v="122" actId="12"/>
          <ac:spMkLst>
            <pc:docMk/>
            <pc:sldMk cId="3160660321" sldId="310"/>
            <ac:spMk id="15363" creationId="{00000000-0000-0000-0000-000000000000}"/>
          </ac:spMkLst>
        </pc:spChg>
      </pc:sldChg>
      <pc:sldChg chg="modSp">
        <pc:chgData name="Paul Burkart" userId="8597e483-fb1d-4145-82a7-59216028a243" providerId="ADAL" clId="{BB7C7E30-DFEA-47E9-9A8C-CFA65E31D44D}" dt="2020-09-15T17:03:22.042" v="125" actId="12"/>
        <pc:sldMkLst>
          <pc:docMk/>
          <pc:sldMk cId="3238690840" sldId="313"/>
        </pc:sldMkLst>
        <pc:spChg chg="mod">
          <ac:chgData name="Paul Burkart" userId="8597e483-fb1d-4145-82a7-59216028a243" providerId="ADAL" clId="{BB7C7E30-DFEA-47E9-9A8C-CFA65E31D44D}" dt="2020-09-15T17:03:22.042" v="125" actId="12"/>
          <ac:spMkLst>
            <pc:docMk/>
            <pc:sldMk cId="3238690840" sldId="313"/>
            <ac:spMk id="21507" creationId="{00000000-0000-0000-0000-000000000000}"/>
          </ac:spMkLst>
        </pc:spChg>
      </pc:sldChg>
      <pc:sldChg chg="modSp">
        <pc:chgData name="Paul Burkart" userId="8597e483-fb1d-4145-82a7-59216028a243" providerId="ADAL" clId="{BB7C7E30-DFEA-47E9-9A8C-CFA65E31D44D}" dt="2020-09-15T17:05:10.422" v="162" actId="20577"/>
        <pc:sldMkLst>
          <pc:docMk/>
          <pc:sldMk cId="551857799" sldId="314"/>
        </pc:sldMkLst>
        <pc:spChg chg="mod">
          <ac:chgData name="Paul Burkart" userId="8597e483-fb1d-4145-82a7-59216028a243" providerId="ADAL" clId="{BB7C7E30-DFEA-47E9-9A8C-CFA65E31D44D}" dt="2020-09-15T17:04:35.842" v="143" actId="20577"/>
          <ac:spMkLst>
            <pc:docMk/>
            <pc:sldMk cId="551857799" sldId="314"/>
            <ac:spMk id="2" creationId="{00000000-0000-0000-0000-000000000000}"/>
          </ac:spMkLst>
        </pc:spChg>
        <pc:spChg chg="mod">
          <ac:chgData name="Paul Burkart" userId="8597e483-fb1d-4145-82a7-59216028a243" providerId="ADAL" clId="{BB7C7E30-DFEA-47E9-9A8C-CFA65E31D44D}" dt="2020-09-15T17:05:10.422" v="162" actId="20577"/>
          <ac:spMkLst>
            <pc:docMk/>
            <pc:sldMk cId="551857799" sldId="314"/>
            <ac:spMk id="3" creationId="{00000000-0000-0000-0000-000000000000}"/>
          </ac:spMkLst>
        </pc:spChg>
      </pc:sldChg>
      <pc:sldChg chg="ord">
        <pc:chgData name="Paul Burkart" userId="8597e483-fb1d-4145-82a7-59216028a243" providerId="ADAL" clId="{BB7C7E30-DFEA-47E9-9A8C-CFA65E31D44D}" dt="2020-09-15T17:16:35.793" v="163"/>
        <pc:sldMkLst>
          <pc:docMk/>
          <pc:sldMk cId="2357883443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C1F34AA-90EB-4280-9E9C-1BA567EFAA69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chart provided to explain the naturalization process. Permanent residents also must establish “continuous residence” in the U.S., meaning they cannot leave the country for trips longer than 6 months.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DC0F-0F01-4D43-BBEE-85956673EC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00FD899-B3BC-47A0-BAD8-04E1FB110B48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8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9B4DE1-B046-4D69-BEC1-6BA82E2AE57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5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2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697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5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9/16/2020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5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undaneanddivine.files.wordpress.com/2015/12/america-melting-pot-flags-ext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60887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81006" y="252549"/>
            <a:ext cx="4267200" cy="6348548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1) What do you see in the cartoon? Describe it.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2) What do you think it means?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3) Why do you think the artist created it?</a:t>
            </a:r>
          </a:p>
        </p:txBody>
      </p:sp>
    </p:spTree>
    <p:extLst>
      <p:ext uri="{BB962C8B-B14F-4D97-AF65-F5344CB8AC3E}">
        <p14:creationId xmlns:p14="http://schemas.microsoft.com/office/powerpoint/2010/main" val="368659499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48200"/>
            <a:ext cx="7463118" cy="1362075"/>
          </a:xfrm>
        </p:spPr>
        <p:txBody>
          <a:bodyPr/>
          <a:lstStyle/>
          <a:p>
            <a:r>
              <a:rPr lang="en-US" b="0" dirty="0"/>
              <a:t>What does the Constitution of the United States Say about citizenship?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990600"/>
            <a:ext cx="4724398" cy="28956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The Constitution</a:t>
            </a:r>
            <a:r>
              <a:rPr lang="en-US" dirty="0"/>
              <a:t> is like a rule book for government: it outlines the structure and function of our government and names some of the rights of the people. </a:t>
            </a:r>
          </a:p>
        </p:txBody>
      </p:sp>
      <p:pic>
        <p:nvPicPr>
          <p:cNvPr id="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Fourteenth Amendment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793" y="2199309"/>
            <a:ext cx="6856413" cy="142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fontAlgn="auto">
              <a:lnSpc>
                <a:spcPts val="3413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Defines citizens as “</a:t>
            </a:r>
            <a:r>
              <a:rPr lang="en-US" altLang="en-US" sz="3600" b="1" u="sng" dirty="0">
                <a:solidFill>
                  <a:schemeClr val="accent1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all persons born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or </a:t>
            </a:r>
            <a:r>
              <a:rPr lang="en-US" altLang="en-US" sz="3600" b="1" u="sng" dirty="0">
                <a:solidFill>
                  <a:srgbClr val="FF0000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naturalized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in the United States”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65D68CF-38E9-4393-9332-AC8EE5EFD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75" y="34290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 Born Citizens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is a natural born citizen of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373069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Natural Born Citizenship is based on two “laws”: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76110" y="1647472"/>
            <a:ext cx="8221140" cy="3196472"/>
          </a:xfrm>
        </p:spPr>
        <p:txBody>
          <a:bodyPr/>
          <a:lstStyle/>
          <a:p>
            <a:pPr marL="527050" indent="-457200" eaLnBrk="1" hangingPunct="1">
              <a:buFont typeface="Century Gothic" pitchFamily="34" charset="0"/>
              <a:buAutoNum type="arabicPeriod"/>
            </a:pPr>
            <a:r>
              <a:rPr lang="en-US" altLang="en-US" dirty="0"/>
              <a:t>“Law of Blood”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to a parent or parents who are United States citizens. </a:t>
            </a:r>
          </a:p>
          <a:p>
            <a:pPr marL="527050" indent="-457200">
              <a:buFont typeface="Century Gothic" pitchFamily="34" charset="0"/>
              <a:buAutoNum type="arabicPeriod"/>
            </a:pPr>
            <a:r>
              <a:rPr lang="en-US" altLang="en-US" dirty="0"/>
              <a:t>“Law of Soil”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in the United States or Territories/Possessions </a:t>
            </a:r>
          </a:p>
          <a:p>
            <a:pPr marL="823913" lvl="1" indent="-457200"/>
            <a:endParaRPr lang="en-US" altLang="en-US" dirty="0"/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0" y="4739794"/>
            <a:ext cx="2590800" cy="18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9794"/>
            <a:ext cx="2333920" cy="18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814" y="4642009"/>
            <a:ext cx="122797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51720" y="4616322"/>
            <a:ext cx="136357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06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3154"/>
            <a:ext cx="569473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766" y="20574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 in which citizenship is determined by parentage rather than by place of birth.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The U.S. recognizes children born abroad to American citizens as citizens.</a:t>
            </a:r>
          </a:p>
        </p:txBody>
      </p: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“Law of the Blood”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149975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844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flrea\Local Settings\Temporary Internet Files\Content.IE5\00K2A6ZT\MP900402208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9478"/>
            <a:ext cx="6477000" cy="467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8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Any child born in the United States is a citizen of the United States, even if the child’s parents are not citizens.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Soil of the U.S. includes Puerto Rico, Guam, the Virgin Islands, and the Northern Mariana Islands.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“Law of the Soil”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5400" y="6142038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16036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To Sum It Up…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6639" cy="3352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Soil – </a:t>
            </a:r>
            <a:r>
              <a:rPr lang="en-US" altLang="en-US" b="1" i="1" dirty="0"/>
              <a:t>WHERE</a:t>
            </a:r>
            <a:r>
              <a:rPr lang="en-US" altLang="en-US" i="1" dirty="0"/>
              <a:t> </a:t>
            </a:r>
            <a:r>
              <a:rPr lang="en-US" altLang="en-US" dirty="0"/>
              <a:t>you are born (must be </a:t>
            </a:r>
            <a:r>
              <a:rPr lang="en-US" altLang="en-US" b="1" dirty="0"/>
              <a:t>within</a:t>
            </a:r>
            <a:r>
              <a:rPr lang="en-US" altLang="en-US" dirty="0"/>
              <a:t> the United States or territory/possession)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Blood – </a:t>
            </a:r>
            <a:r>
              <a:rPr lang="en-US" altLang="en-US" b="1" i="1" dirty="0"/>
              <a:t>WHO</a:t>
            </a:r>
            <a:r>
              <a:rPr lang="en-US" altLang="en-US" dirty="0"/>
              <a:t> you are born to </a:t>
            </a:r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8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89450"/>
            <a:ext cx="2647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448945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92888" y="449580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81725"/>
            <a:ext cx="3502025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32386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someone can </a:t>
            </a:r>
            <a:r>
              <a:rPr lang="en-US" b="1" u="sng" dirty="0"/>
              <a:t>become</a:t>
            </a:r>
            <a:r>
              <a:rPr lang="en-US" dirty="0"/>
              <a:t> a citizen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55185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19200"/>
            <a:ext cx="9144000" cy="5029200"/>
          </a:xfrm>
          <a:prstGeom prst="rect">
            <a:avLst/>
          </a:prstGeom>
          <a:solidFill>
            <a:srgbClr val="FAE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Become a Naturalized Citizen…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246" y="1381943"/>
            <a:ext cx="8771154" cy="3846667"/>
            <a:chOff x="279110" y="1551772"/>
            <a:chExt cx="8220382" cy="33746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214" b="546"/>
            <a:stretch/>
          </p:blipFill>
          <p:spPr>
            <a:xfrm>
              <a:off x="279110" y="1551772"/>
              <a:ext cx="4499153" cy="3374694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9"/>
            <a:stretch/>
          </p:blipFill>
          <p:spPr>
            <a:xfrm>
              <a:off x="4778263" y="1551772"/>
              <a:ext cx="3721229" cy="33746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71282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There are special considerations for those who serve in the military or served during times of war/conflict. </a:t>
            </a:r>
          </a:p>
        </p:txBody>
      </p:sp>
    </p:spTree>
    <p:extLst>
      <p:ext uri="{BB962C8B-B14F-4D97-AF65-F5344CB8AC3E}">
        <p14:creationId xmlns:p14="http://schemas.microsoft.com/office/powerpoint/2010/main" val="23578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Immigrants, Residents, and Aliens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person who comes to live permanently in a foreign country.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resident</a:t>
            </a:r>
            <a:r>
              <a:rPr lang="en-US" dirty="0"/>
              <a:t> is someone who has been legally allowed to live in the United States, but is not a citizen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Alien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Any person not a citizen or national of the United States.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5612" y="3352800"/>
            <a:ext cx="4040188" cy="639762"/>
          </a:xfrm>
          <a:prstGeom prst="rect">
            <a:avLst/>
          </a:prstGeom>
          <a:solidFill>
            <a:srgbClr val="FAEA1A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Resident  </a:t>
            </a:r>
          </a:p>
        </p:txBody>
      </p:sp>
    </p:spTree>
    <p:extLst>
      <p:ext uri="{BB962C8B-B14F-4D97-AF65-F5344CB8AC3E}">
        <p14:creationId xmlns:p14="http://schemas.microsoft.com/office/powerpoint/2010/main" val="12564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712822"/>
            <a:ext cx="6400800" cy="966651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Melting Pot or Salad Bowl?</a:t>
            </a:r>
            <a:endParaRPr lang="en-US" sz="4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1026" name="Picture 2" descr="melting pot/salad bowl | Voy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2688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CLASSWORK/HOMEWORK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Imagine that you have just become a naturalized citizen of the U.S. Write a letter to a friend in the country in which you were born, explaining why and how you became a U.S. citizen.</a:t>
            </a:r>
          </a:p>
          <a:p>
            <a:pPr marL="118872" indent="0"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buNone/>
            </a:pPr>
            <a:r>
              <a:rPr 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Write at least 4 sentences. Be creative!</a:t>
            </a:r>
          </a:p>
        </p:txBody>
      </p:sp>
    </p:spTree>
    <p:extLst>
      <p:ext uri="{BB962C8B-B14F-4D97-AF65-F5344CB8AC3E}">
        <p14:creationId xmlns:p14="http://schemas.microsoft.com/office/powerpoint/2010/main" val="50100178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the Supreme Law of the Land?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Constitution</a:t>
            </a:r>
          </a:p>
          <a:p>
            <a:pPr marL="118872" indent="0">
              <a:buNone/>
            </a:pPr>
            <a:r>
              <a:rPr lang="en-US" sz="4000" dirty="0"/>
              <a:t>B) Declaration of Independence</a:t>
            </a:r>
          </a:p>
          <a:p>
            <a:pPr marL="118872" indent="0">
              <a:buNone/>
            </a:pPr>
            <a:r>
              <a:rPr lang="en-US" sz="4000" dirty="0"/>
              <a:t>C) The Presidency</a:t>
            </a:r>
          </a:p>
        </p:txBody>
      </p:sp>
    </p:spTree>
    <p:extLst>
      <p:ext uri="{BB962C8B-B14F-4D97-AF65-F5344CB8AC3E}">
        <p14:creationId xmlns:p14="http://schemas.microsoft.com/office/powerpoint/2010/main" val="109371067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6423" y="1775191"/>
            <a:ext cx="8699863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does the Constitution do?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Declared independence from Britain</a:t>
            </a:r>
          </a:p>
          <a:p>
            <a:pPr marL="118872" indent="0">
              <a:buNone/>
            </a:pPr>
            <a:r>
              <a:rPr lang="en-US" sz="4000" dirty="0"/>
              <a:t>B) Sets up and defines our government</a:t>
            </a:r>
          </a:p>
          <a:p>
            <a:pPr marL="118872" indent="0">
              <a:buNone/>
            </a:pPr>
            <a:r>
              <a:rPr lang="en-US" sz="4000" dirty="0"/>
              <a:t>C) Tells us which Presidents to elect</a:t>
            </a:r>
          </a:p>
        </p:txBody>
      </p:sp>
    </p:spTree>
    <p:extLst>
      <p:ext uri="{BB962C8B-B14F-4D97-AF65-F5344CB8AC3E}">
        <p14:creationId xmlns:p14="http://schemas.microsoft.com/office/powerpoint/2010/main" val="22018410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one power belonging only to the federal government?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To set up schools</a:t>
            </a:r>
          </a:p>
          <a:p>
            <a:pPr marL="118872" indent="0">
              <a:buNone/>
            </a:pPr>
            <a:r>
              <a:rPr lang="en-US" sz="4000" dirty="0"/>
              <a:t>B) To tax</a:t>
            </a:r>
          </a:p>
          <a:p>
            <a:pPr marL="118872" indent="0">
              <a:buNone/>
            </a:pPr>
            <a:r>
              <a:rPr lang="en-US" sz="4000" dirty="0"/>
              <a:t>C) To print money</a:t>
            </a:r>
          </a:p>
        </p:txBody>
      </p:sp>
    </p:spTree>
    <p:extLst>
      <p:ext uri="{BB962C8B-B14F-4D97-AF65-F5344CB8AC3E}">
        <p14:creationId xmlns:p14="http://schemas.microsoft.com/office/powerpoint/2010/main" val="105985076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How many amendments does the Constitution have?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10</a:t>
            </a:r>
          </a:p>
          <a:p>
            <a:pPr marL="118872" indent="0">
              <a:buNone/>
            </a:pPr>
            <a:r>
              <a:rPr lang="en-US" sz="4000" dirty="0"/>
              <a:t>B) 27</a:t>
            </a:r>
          </a:p>
          <a:p>
            <a:pPr marL="118872" indent="0">
              <a:buNone/>
            </a:pPr>
            <a:r>
              <a:rPr lang="en-US" sz="4000" dirty="0"/>
              <a:t>C) 34</a:t>
            </a:r>
          </a:p>
        </p:txBody>
      </p:sp>
    </p:spTree>
    <p:extLst>
      <p:ext uri="{BB962C8B-B14F-4D97-AF65-F5344CB8AC3E}">
        <p14:creationId xmlns:p14="http://schemas.microsoft.com/office/powerpoint/2010/main" val="231338660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When was the Constitution written?</a:t>
            </a:r>
          </a:p>
          <a:p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1776</a:t>
            </a:r>
          </a:p>
          <a:p>
            <a:pPr marL="118872" indent="0">
              <a:buNone/>
            </a:pPr>
            <a:r>
              <a:rPr lang="en-US" sz="4000" dirty="0"/>
              <a:t>B) 1787</a:t>
            </a:r>
          </a:p>
          <a:p>
            <a:pPr marL="118872" indent="0">
              <a:buNone/>
            </a:pPr>
            <a:r>
              <a:rPr lang="en-US" sz="4000" dirty="0"/>
              <a:t>C) 1861</a:t>
            </a:r>
          </a:p>
        </p:txBody>
      </p:sp>
    </p:spTree>
    <p:extLst>
      <p:ext uri="{BB962C8B-B14F-4D97-AF65-F5344CB8AC3E}">
        <p14:creationId xmlns:p14="http://schemas.microsoft.com/office/powerpoint/2010/main" val="6081878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pass the test?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become a </a:t>
            </a:r>
            <a:r>
              <a:rPr lang="en-US" b="1" u="sng" dirty="0"/>
              <a:t>citizen</a:t>
            </a:r>
            <a:r>
              <a:rPr lang="en-US" dirty="0"/>
              <a:t>, </a:t>
            </a:r>
            <a:r>
              <a:rPr lang="en-US" b="1" dirty="0"/>
              <a:t>immigrants/aliens/residents</a:t>
            </a:r>
            <a:r>
              <a:rPr lang="en-US" dirty="0"/>
              <a:t> in the United States are required to take a Naturalization Test.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To pass the civics portion of the United States </a:t>
            </a:r>
            <a:r>
              <a:rPr lang="en-US" b="1" dirty="0"/>
              <a:t>Naturalization Test </a:t>
            </a:r>
            <a:r>
              <a:rPr lang="en-US" dirty="0"/>
              <a:t>you are required to get 60% of the questions correct.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5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does it mean to be a citizen?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012371"/>
            <a:ext cx="4724398" cy="296744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Citizen</a:t>
            </a:r>
            <a:r>
              <a:rPr lang="en-US" b="1" dirty="0"/>
              <a:t>: A legally recognized member of a country.</a:t>
            </a:r>
          </a:p>
          <a:p>
            <a:endParaRPr lang="en-US" dirty="0"/>
          </a:p>
          <a:p>
            <a:r>
              <a:rPr lang="en-US" dirty="0"/>
              <a:t>What does being a citizen mean to </a:t>
            </a:r>
            <a:r>
              <a:rPr lang="en-US" u="sng" dirty="0"/>
              <a:t>you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49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3247</TotalTime>
  <Words>667</Words>
  <Application>Microsoft Office PowerPoint</Application>
  <PresentationFormat>On-screen Show (4:3)</PresentationFormat>
  <Paragraphs>105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Bernard MT Condensed</vt:lpstr>
      <vt:lpstr>Bookman Old Style</vt:lpstr>
      <vt:lpstr>Calibri</vt:lpstr>
      <vt:lpstr>Cambria</vt:lpstr>
      <vt:lpstr>Century Gothic</vt:lpstr>
      <vt:lpstr>Comic Sans MS</vt:lpstr>
      <vt:lpstr>Corbel</vt:lpstr>
      <vt:lpstr>Garamond</vt:lpstr>
      <vt:lpstr>Wingdings</vt:lpstr>
      <vt:lpstr>Wingdings 2</vt:lpstr>
      <vt:lpstr>Wingdings 3</vt:lpstr>
      <vt:lpstr>Module</vt:lpstr>
      <vt:lpstr>Curriculum Wheel</vt:lpstr>
      <vt:lpstr>PowerPoint Presentation</vt:lpstr>
      <vt:lpstr>PowerPoint Presentation</vt:lpstr>
      <vt:lpstr>NATURALIZATION QUIZ</vt:lpstr>
      <vt:lpstr>NATURALIZATION QUIZ</vt:lpstr>
      <vt:lpstr>NATURALIZATION QUIZ</vt:lpstr>
      <vt:lpstr>NATURALIZATION QUIZ</vt:lpstr>
      <vt:lpstr>NATURALIZATION QUIZ</vt:lpstr>
      <vt:lpstr>Did you pass the test? </vt:lpstr>
      <vt:lpstr>What does it mean to be a citizen?</vt:lpstr>
      <vt:lpstr>What does the Constitution of the United States Say about citizenship? </vt:lpstr>
      <vt:lpstr>The Fourteenth Amendment</vt:lpstr>
      <vt:lpstr>Natural Born Citizens </vt:lpstr>
      <vt:lpstr>Natural Born Citizenship is based on two “laws”:</vt:lpstr>
      <vt:lpstr>“Law of the Blood”</vt:lpstr>
      <vt:lpstr>“Law of the Soil”</vt:lpstr>
      <vt:lpstr>To Sum It Up…</vt:lpstr>
      <vt:lpstr>NATURALIZATION</vt:lpstr>
      <vt:lpstr>To Become a Naturalized Citizen…</vt:lpstr>
      <vt:lpstr>Defining Immigrants, Residents, and Aliens</vt:lpstr>
      <vt:lpstr>CLASSWORK/HOMEWORK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Burkart</cp:lastModifiedBy>
  <cp:revision>144</cp:revision>
  <dcterms:created xsi:type="dcterms:W3CDTF">2006-07-31T19:23:23Z</dcterms:created>
  <dcterms:modified xsi:type="dcterms:W3CDTF">2020-09-16T10:46:04Z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