
<file path=[Content_Types].xml><?xml version="1.0" encoding="utf-8"?>
<Types xmlns="http://schemas.openxmlformats.org/package/2006/content-types">
  <Default Extension="png" ContentType="image/png"/>
  <Default Extension="tmp"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9" r:id="rId3"/>
    <p:sldId id="288" r:id="rId4"/>
    <p:sldId id="265" r:id="rId5"/>
    <p:sldId id="262" r:id="rId6"/>
    <p:sldId id="263" r:id="rId7"/>
    <p:sldId id="289" r:id="rId8"/>
    <p:sldId id="294" r:id="rId9"/>
    <p:sldId id="290" r:id="rId10"/>
    <p:sldId id="268" r:id="rId11"/>
    <p:sldId id="270" r:id="rId12"/>
    <p:sldId id="271" r:id="rId13"/>
    <p:sldId id="272" r:id="rId14"/>
    <p:sldId id="273" r:id="rId15"/>
    <p:sldId id="274" r:id="rId16"/>
    <p:sldId id="275" r:id="rId17"/>
    <p:sldId id="276" r:id="rId18"/>
    <p:sldId id="277" r:id="rId19"/>
    <p:sldId id="278" r:id="rId20"/>
    <p:sldId id="285" r:id="rId21"/>
    <p:sldId id="286" r:id="rId22"/>
    <p:sldId id="279" r:id="rId23"/>
    <p:sldId id="280" r:id="rId24"/>
    <p:sldId id="281" r:id="rId25"/>
    <p:sldId id="282" r:id="rId26"/>
    <p:sldId id="283" r:id="rId27"/>
    <p:sldId id="284" r:id="rId28"/>
    <p:sldId id="287" r:id="rId29"/>
    <p:sldId id="291" r:id="rId30"/>
    <p:sldId id="293" r:id="rId31"/>
    <p:sldId id="292"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89E0"/>
    <a:srgbClr val="F5E065"/>
    <a:srgbClr val="FAEA1A"/>
    <a:srgbClr val="F8F83E"/>
    <a:srgbClr val="F8E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98" autoAdjust="0"/>
  </p:normalViewPr>
  <p:slideViewPr>
    <p:cSldViewPr>
      <p:cViewPr varScale="1">
        <p:scale>
          <a:sx n="88" d="100"/>
          <a:sy n="88" d="100"/>
        </p:scale>
        <p:origin x="22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8790D0-0F7A-4B95-AE87-BDFD7A77E2CA}" type="datetimeFigureOut">
              <a:rPr lang="en-US" smtClean="0"/>
              <a:t>9/18/2020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288B2-58C3-444F-8E0A-7F3EF4949EC2}" type="slidenum">
              <a:rPr lang="en-US" smtClean="0"/>
              <a:t>‹#›</a:t>
            </a:fld>
            <a:endParaRPr lang="en-US"/>
          </a:p>
        </p:txBody>
      </p:sp>
    </p:spTree>
    <p:extLst>
      <p:ext uri="{BB962C8B-B14F-4D97-AF65-F5344CB8AC3E}">
        <p14:creationId xmlns:p14="http://schemas.microsoft.com/office/powerpoint/2010/main" val="144592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www.law.cornell.edu/uscode/html/uscode26/usc_sec_26_00000001----000-.html" TargetMode="External"/><Relationship Id="rId3" Type="http://schemas.openxmlformats.org/officeDocument/2006/relationships/hyperlink" Target="http://www.law.cornell.edu/uscode/html/uscode26/usc_sup_01_26.html" TargetMode="External"/><Relationship Id="rId7" Type="http://schemas.openxmlformats.org/officeDocument/2006/relationships/hyperlink" Target="http://www.law.cornell.edu/uscode/html/uscode26/usc_sup_01_26_10_A_20_1_30_A_40_I.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www.law.cornell.edu/uscode/html/uscode26/usc_sup_01_26_10_A_20_1_30_A.html" TargetMode="External"/><Relationship Id="rId5" Type="http://schemas.openxmlformats.org/officeDocument/2006/relationships/hyperlink" Target="http://www.law.cornell.edu/uscode/html/uscode26/usc_sup_01_26_10_A_20_1.html" TargetMode="External"/><Relationship Id="rId4" Type="http://schemas.openxmlformats.org/officeDocument/2006/relationships/hyperlink" Target="http://www.law.cornell.edu/uscode/html/uscode26/usc_sup_01_26_10_A.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2</a:t>
            </a:fld>
            <a:endParaRPr lang="en-US"/>
          </a:p>
        </p:txBody>
      </p:sp>
    </p:spTree>
    <p:extLst>
      <p:ext uri="{BB962C8B-B14F-4D97-AF65-F5344CB8AC3E}">
        <p14:creationId xmlns:p14="http://schemas.microsoft.com/office/powerpoint/2010/main" val="1019092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14</a:t>
            </a:fld>
            <a:endParaRPr lang="en-US"/>
          </a:p>
        </p:txBody>
      </p:sp>
    </p:spTree>
    <p:extLst>
      <p:ext uri="{BB962C8B-B14F-4D97-AF65-F5344CB8AC3E}">
        <p14:creationId xmlns:p14="http://schemas.microsoft.com/office/powerpoint/2010/main" val="2372929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buNone/>
            </a:pPr>
            <a:r>
              <a:rPr lang="en-US" sz="1200" dirty="0" smtClean="0"/>
              <a:t>From the </a:t>
            </a:r>
            <a:r>
              <a:rPr lang="en-US" sz="1200" b="1" u="sng" dirty="0" smtClean="0"/>
              <a:t>Military Selective Service Act</a:t>
            </a:r>
            <a:r>
              <a:rPr lang="en-US" sz="1200" dirty="0" smtClean="0"/>
              <a:t>: Except as otherwise provided in this title (sections 451 to 471a of this Appendix) it shall be </a:t>
            </a:r>
            <a:r>
              <a:rPr lang="en-US" sz="1200" b="1" dirty="0" smtClean="0"/>
              <a:t>the duty of every male citizen of the United States</a:t>
            </a:r>
            <a:r>
              <a:rPr lang="en-US" sz="1200" dirty="0" smtClean="0"/>
              <a:t>, and every other male person residing in the United States, who, on the day or days fixed for the first or any subsequent registration, </a:t>
            </a:r>
            <a:r>
              <a:rPr lang="en-US" sz="1200" b="1" dirty="0" smtClean="0"/>
              <a:t>is between the ages of eighteen and twenty-six, to present himself for and submit to registration</a:t>
            </a:r>
            <a:r>
              <a:rPr lang="en-US" sz="1200" dirty="0" smtClean="0"/>
              <a:t> at such time or times and place or places, and in such manner, as shall be determined by proclamation of the</a:t>
            </a:r>
          </a:p>
          <a:p>
            <a:pPr marL="45720" indent="0">
              <a:buNone/>
            </a:pPr>
            <a:r>
              <a:rPr lang="en-US" sz="1200" dirty="0" smtClean="0"/>
              <a:t>President and by rules and regulations prescribed hereunder.</a:t>
            </a:r>
          </a:p>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15</a:t>
            </a:fld>
            <a:endParaRPr lang="en-US"/>
          </a:p>
        </p:txBody>
      </p:sp>
    </p:spTree>
    <p:extLst>
      <p:ext uri="{BB962C8B-B14F-4D97-AF65-F5344CB8AC3E}">
        <p14:creationId xmlns:p14="http://schemas.microsoft.com/office/powerpoint/2010/main" val="723998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16</a:t>
            </a:fld>
            <a:endParaRPr lang="en-US"/>
          </a:p>
        </p:txBody>
      </p:sp>
    </p:spTree>
    <p:extLst>
      <p:ext uri="{BB962C8B-B14F-4D97-AF65-F5344CB8AC3E}">
        <p14:creationId xmlns:p14="http://schemas.microsoft.com/office/powerpoint/2010/main" val="707597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17</a:t>
            </a:fld>
            <a:endParaRPr lang="en-US"/>
          </a:p>
        </p:txBody>
      </p:sp>
    </p:spTree>
    <p:extLst>
      <p:ext uri="{BB962C8B-B14F-4D97-AF65-F5344CB8AC3E}">
        <p14:creationId xmlns:p14="http://schemas.microsoft.com/office/powerpoint/2010/main" val="667657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18</a:t>
            </a:fld>
            <a:endParaRPr lang="en-US"/>
          </a:p>
        </p:txBody>
      </p:sp>
    </p:spTree>
    <p:extLst>
      <p:ext uri="{BB962C8B-B14F-4D97-AF65-F5344CB8AC3E}">
        <p14:creationId xmlns:p14="http://schemas.microsoft.com/office/powerpoint/2010/main" val="3734026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IRS Internal Revenue Service (IRS) Internal Revenue Code:</a:t>
            </a:r>
            <a:endParaRPr lang="en-US" dirty="0" smtClean="0">
              <a:hlinkClick r:id="rId3" tooltip="TITLE 26 - INTERNAL REVENUE CODE"/>
            </a:endParaRPr>
          </a:p>
          <a:p>
            <a:pPr lvl="1"/>
            <a:r>
              <a:rPr lang="en-US" dirty="0" smtClean="0">
                <a:solidFill>
                  <a:schemeClr val="accent3"/>
                </a:solidFill>
                <a:hlinkClick r:id="rId3" tooltip="TITLE 26 - INTERNAL REVENUE CODE"/>
              </a:rPr>
              <a:t>TITLE 26</a:t>
            </a:r>
            <a:r>
              <a:rPr lang="en-US" dirty="0" smtClean="0">
                <a:solidFill>
                  <a:schemeClr val="accent3"/>
                </a:solidFill>
              </a:rPr>
              <a:t> &gt; </a:t>
            </a:r>
            <a:r>
              <a:rPr lang="en-US" dirty="0" smtClean="0">
                <a:solidFill>
                  <a:schemeClr val="accent3"/>
                </a:solidFill>
                <a:hlinkClick r:id="rId4" tooltip="Subtitle A - Income Taxes"/>
              </a:rPr>
              <a:t>Subtitle A</a:t>
            </a:r>
            <a:r>
              <a:rPr lang="en-US" dirty="0" smtClean="0">
                <a:solidFill>
                  <a:schemeClr val="accent3"/>
                </a:solidFill>
              </a:rPr>
              <a:t> &gt; </a:t>
            </a:r>
            <a:r>
              <a:rPr lang="en-US" dirty="0" smtClean="0">
                <a:solidFill>
                  <a:schemeClr val="accent3"/>
                </a:solidFill>
                <a:hlinkClick r:id="rId5" tooltip="CHAPTER 1 - NORMAL TAXES AND SURTAXES"/>
              </a:rPr>
              <a:t>CHAPTER 1</a:t>
            </a:r>
            <a:r>
              <a:rPr lang="en-US" dirty="0" smtClean="0">
                <a:solidFill>
                  <a:schemeClr val="accent3"/>
                </a:solidFill>
              </a:rPr>
              <a:t> &gt; </a:t>
            </a:r>
            <a:r>
              <a:rPr lang="en-US" dirty="0" smtClean="0">
                <a:solidFill>
                  <a:schemeClr val="accent3"/>
                </a:solidFill>
                <a:hlinkClick r:id="rId6" tooltip="Subchapter A - Determination of Tax Liability"/>
              </a:rPr>
              <a:t>Subchapter A</a:t>
            </a:r>
            <a:r>
              <a:rPr lang="en-US" dirty="0" smtClean="0">
                <a:solidFill>
                  <a:schemeClr val="accent3"/>
                </a:solidFill>
              </a:rPr>
              <a:t> &gt; </a:t>
            </a:r>
            <a:r>
              <a:rPr lang="en-US" dirty="0" smtClean="0">
                <a:solidFill>
                  <a:schemeClr val="accent3"/>
                </a:solidFill>
                <a:hlinkClick r:id="rId7" tooltip="PART I - TAX ON INDIVIDUALS"/>
              </a:rPr>
              <a:t>PART I</a:t>
            </a:r>
            <a:r>
              <a:rPr lang="en-US" dirty="0" smtClean="0">
                <a:solidFill>
                  <a:schemeClr val="accent3"/>
                </a:solidFill>
              </a:rPr>
              <a:t> &gt; § 1.</a:t>
            </a:r>
            <a:r>
              <a:rPr lang="en-US" b="1" dirty="0" smtClean="0">
                <a:solidFill>
                  <a:schemeClr val="accent3"/>
                </a:solidFill>
              </a:rPr>
              <a:t> </a:t>
            </a:r>
            <a:r>
              <a:rPr lang="en-US" b="1" dirty="0" smtClean="0"/>
              <a:t>Tax imposed</a:t>
            </a:r>
          </a:p>
          <a:p>
            <a:pPr lvl="1"/>
            <a:endParaRPr lang="en-US" b="1" dirty="0" smtClean="0">
              <a:hlinkClick r:id="rId8"/>
            </a:endParaRPr>
          </a:p>
          <a:p>
            <a:r>
              <a:rPr lang="en-US" b="1" dirty="0" smtClean="0">
                <a:hlinkClick r:id="rId8"/>
              </a:rPr>
              <a:t>CLICK HERE </a:t>
            </a:r>
            <a:r>
              <a:rPr lang="en-US" b="1" dirty="0" smtClean="0"/>
              <a:t>to see all those who are subject to income tax in the United States. </a:t>
            </a:r>
          </a:p>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19</a:t>
            </a:fld>
            <a:endParaRPr lang="en-US"/>
          </a:p>
        </p:txBody>
      </p:sp>
    </p:spTree>
    <p:extLst>
      <p:ext uri="{BB962C8B-B14F-4D97-AF65-F5344CB8AC3E}">
        <p14:creationId xmlns:p14="http://schemas.microsoft.com/office/powerpoint/2010/main" val="2492022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20</a:t>
            </a:fld>
            <a:endParaRPr lang="en-US"/>
          </a:p>
        </p:txBody>
      </p:sp>
    </p:spTree>
    <p:extLst>
      <p:ext uri="{BB962C8B-B14F-4D97-AF65-F5344CB8AC3E}">
        <p14:creationId xmlns:p14="http://schemas.microsoft.com/office/powerpoint/2010/main" val="2785850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attending civic meetings, citizens can</a:t>
            </a:r>
            <a:r>
              <a:rPr lang="en-US" baseline="0" dirty="0" smtClean="0"/>
              <a:t> be informed about the events, laws, and issues that are present in their communities. Being an informed citizen is critical to a functioning society. </a:t>
            </a:r>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21</a:t>
            </a:fld>
            <a:endParaRPr lang="en-US"/>
          </a:p>
        </p:txBody>
      </p:sp>
    </p:spTree>
    <p:extLst>
      <p:ext uri="{BB962C8B-B14F-4D97-AF65-F5344CB8AC3E}">
        <p14:creationId xmlns:p14="http://schemas.microsoft.com/office/powerpoint/2010/main" val="4230321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22</a:t>
            </a:fld>
            <a:endParaRPr lang="en-US"/>
          </a:p>
        </p:txBody>
      </p:sp>
    </p:spTree>
    <p:extLst>
      <p:ext uri="{BB962C8B-B14F-4D97-AF65-F5344CB8AC3E}">
        <p14:creationId xmlns:p14="http://schemas.microsoft.com/office/powerpoint/2010/main" val="1881610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23</a:t>
            </a:fld>
            <a:endParaRPr lang="en-US"/>
          </a:p>
        </p:txBody>
      </p:sp>
    </p:spTree>
    <p:extLst>
      <p:ext uri="{BB962C8B-B14F-4D97-AF65-F5344CB8AC3E}">
        <p14:creationId xmlns:p14="http://schemas.microsoft.com/office/powerpoint/2010/main" val="3197272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common good serve</a:t>
            </a:r>
            <a:r>
              <a:rPr lang="en-US" baseline="0" dirty="0" smtClean="0"/>
              <a:t> to support the community as a whole by doing the most good for the most amount of people. Common good is promoted by participating in the civic life of our community and fulfilling our obligations.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5</a:t>
            </a:fld>
            <a:endParaRPr lang="en-US"/>
          </a:p>
        </p:txBody>
      </p:sp>
    </p:spTree>
    <p:extLst>
      <p:ext uri="{BB962C8B-B14F-4D97-AF65-F5344CB8AC3E}">
        <p14:creationId xmlns:p14="http://schemas.microsoft.com/office/powerpoint/2010/main" val="2818039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24</a:t>
            </a:fld>
            <a:endParaRPr lang="en-US"/>
          </a:p>
        </p:txBody>
      </p:sp>
    </p:spTree>
    <p:extLst>
      <p:ext uri="{BB962C8B-B14F-4D97-AF65-F5344CB8AC3E}">
        <p14:creationId xmlns:p14="http://schemas.microsoft.com/office/powerpoint/2010/main" val="961185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a:p>
            <a:r>
              <a:rPr lang="en-US" sz="1200" dirty="0" smtClean="0"/>
              <a:t>Stress this example as</a:t>
            </a:r>
            <a:r>
              <a:rPr lang="en-US" sz="1200" baseline="0" dirty="0" smtClean="0"/>
              <a:t> why it is important to follow laws. Laws are created to protect the public and ensure the safety of all. </a:t>
            </a:r>
          </a:p>
          <a:p>
            <a:endParaRPr lang="en-US" sz="1200" dirty="0" smtClean="0"/>
          </a:p>
          <a:p>
            <a:r>
              <a:rPr lang="en-US" sz="1200" dirty="0" smtClean="0"/>
              <a:t>316.613 Child restraint requirements.— Florida law requires…children through age 3 must be secured in a separate carrier (child safety seat) or in a vehicle manufacturer's integrated child safety seat…Infants must ride rear-facing until they are at least one year old </a:t>
            </a:r>
            <a:r>
              <a:rPr lang="en-US" sz="1200" i="1" dirty="0" smtClean="0"/>
              <a:t>and</a:t>
            </a:r>
            <a:r>
              <a:rPr lang="en-US" sz="1200" dirty="0" smtClean="0"/>
              <a:t> weigh 20 pounds or more. Rear-facing, the infant should be semi-upright at an angle or no more than 45 degrees. A forward-facing older child should ride sitting upright.</a:t>
            </a:r>
          </a:p>
          <a:p>
            <a:r>
              <a:rPr lang="en-US" sz="1200" dirty="0" smtClean="0"/>
              <a:t>Violation of the child restraint law carries a fine of $60 and 3 points on the driving record.</a:t>
            </a:r>
          </a:p>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25</a:t>
            </a:fld>
            <a:endParaRPr lang="en-US"/>
          </a:p>
        </p:txBody>
      </p:sp>
    </p:spTree>
    <p:extLst>
      <p:ext uri="{BB962C8B-B14F-4D97-AF65-F5344CB8AC3E}">
        <p14:creationId xmlns:p14="http://schemas.microsoft.com/office/powerpoint/2010/main" val="93307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26</a:t>
            </a:fld>
            <a:endParaRPr lang="en-US"/>
          </a:p>
        </p:txBody>
      </p:sp>
    </p:spTree>
    <p:extLst>
      <p:ext uri="{BB962C8B-B14F-4D97-AF65-F5344CB8AC3E}">
        <p14:creationId xmlns:p14="http://schemas.microsoft.com/office/powerpoint/2010/main" val="2785850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for office is one of the most direct forms of civic participation. Citizens can serve in different</a:t>
            </a:r>
            <a:r>
              <a:rPr lang="en-US" baseline="0" dirty="0" smtClean="0"/>
              <a:t> levels of government by representing the people from their communities and being their direct voice in government. </a:t>
            </a:r>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27</a:t>
            </a:fld>
            <a:endParaRPr lang="en-US"/>
          </a:p>
        </p:txBody>
      </p:sp>
    </p:spTree>
    <p:extLst>
      <p:ext uri="{BB962C8B-B14F-4D97-AF65-F5344CB8AC3E}">
        <p14:creationId xmlns:p14="http://schemas.microsoft.com/office/powerpoint/2010/main" val="4230321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Society: Civic participation</a:t>
            </a:r>
            <a:r>
              <a:rPr lang="en-US" baseline="0" dirty="0" smtClean="0"/>
              <a:t> is critical for a thriving society. When we participate, we promote the common good by helping others, being engaged and educated, respecting the law, respecting others, defending our nation, supporting the government, and bringing concerns about government of community to the forefront. </a:t>
            </a:r>
          </a:p>
          <a:p>
            <a:endParaRPr lang="en-US" baseline="0" dirty="0" smtClean="0"/>
          </a:p>
          <a:p>
            <a:r>
              <a:rPr lang="en-US" baseline="0" dirty="0" smtClean="0"/>
              <a:t>Government: We are a government of the people, for the people, and by the people. Without our participation, government does not work properly. We are able to serve on juries, vote, and petition the government – all things that keep the government accountable and rights that we can exercise as citizens. </a:t>
            </a:r>
          </a:p>
          <a:p>
            <a:endParaRPr lang="en-US" baseline="0" dirty="0" smtClean="0"/>
          </a:p>
          <a:p>
            <a:r>
              <a:rPr lang="en-US" baseline="0" dirty="0" smtClean="0"/>
              <a:t>Political process: We live in a nation where we can participate in government. By voting, being informed, running for office, and petitioning the government, we are able to have our voice heard and make a difference in our communities.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28</a:t>
            </a:fld>
            <a:endParaRPr lang="en-US"/>
          </a:p>
        </p:txBody>
      </p:sp>
    </p:spTree>
    <p:extLst>
      <p:ext uri="{BB962C8B-B14F-4D97-AF65-F5344CB8AC3E}">
        <p14:creationId xmlns:p14="http://schemas.microsoft.com/office/powerpoint/2010/main" val="1018382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29</a:t>
            </a:fld>
            <a:endParaRPr lang="en-US"/>
          </a:p>
        </p:txBody>
      </p:sp>
    </p:spTree>
    <p:extLst>
      <p:ext uri="{BB962C8B-B14F-4D97-AF65-F5344CB8AC3E}">
        <p14:creationId xmlns:p14="http://schemas.microsoft.com/office/powerpoint/2010/main" val="191089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30</a:t>
            </a:fld>
            <a:endParaRPr lang="en-US"/>
          </a:p>
        </p:txBody>
      </p:sp>
    </p:spTree>
    <p:extLst>
      <p:ext uri="{BB962C8B-B14F-4D97-AF65-F5344CB8AC3E}">
        <p14:creationId xmlns:p14="http://schemas.microsoft.com/office/powerpoint/2010/main" val="3526601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31</a:t>
            </a:fld>
            <a:endParaRPr lang="en-US"/>
          </a:p>
        </p:txBody>
      </p:sp>
    </p:spTree>
    <p:extLst>
      <p:ext uri="{BB962C8B-B14F-4D97-AF65-F5344CB8AC3E}">
        <p14:creationId xmlns:p14="http://schemas.microsoft.com/office/powerpoint/2010/main" val="10649395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questions are from the Florida Department of Education’s Item Specification</a:t>
            </a:r>
            <a:r>
              <a:rPr lang="en-US" baseline="0" dirty="0" smtClean="0"/>
              <a:t> Book for the Civics End-of-Course Exam. The response to this question refers to the “right to be tried by one’s peers” which does not appear in the United States Constitution. Had we written the responses, it would read “to protect the constitutional right to trial by impartial jury”.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32</a:t>
            </a:fld>
            <a:endParaRPr lang="en-US"/>
          </a:p>
        </p:txBody>
      </p:sp>
    </p:spTree>
    <p:extLst>
      <p:ext uri="{BB962C8B-B14F-4D97-AF65-F5344CB8AC3E}">
        <p14:creationId xmlns:p14="http://schemas.microsoft.com/office/powerpoint/2010/main" val="2671117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students consider the importance of</a:t>
            </a:r>
            <a:r>
              <a:rPr lang="en-US" baseline="0" dirty="0" smtClean="0"/>
              <a:t> civic participation. What if people did not vote? What if people did not volunteer? What if we did not petition the government? What if people didn’t run for public office? </a:t>
            </a:r>
          </a:p>
          <a:p>
            <a:endParaRPr lang="en-US" baseline="0" dirty="0" smtClean="0"/>
          </a:p>
          <a:p>
            <a:r>
              <a:rPr lang="en-US" baseline="0" dirty="0" smtClean="0"/>
              <a:t>We would experience many of the same people running the government with no new ideas and lack of representation of the people</a:t>
            </a:r>
            <a:r>
              <a:rPr lang="en-US" baseline="0" smtClean="0"/>
              <a:t>. </a:t>
            </a:r>
            <a:endParaRPr lang="en-US"/>
          </a:p>
        </p:txBody>
      </p:sp>
      <p:sp>
        <p:nvSpPr>
          <p:cNvPr id="4" name="Slide Number Placeholder 3"/>
          <p:cNvSpPr>
            <a:spLocks noGrp="1"/>
          </p:cNvSpPr>
          <p:nvPr>
            <p:ph type="sldNum" sz="quarter" idx="10"/>
          </p:nvPr>
        </p:nvSpPr>
        <p:spPr/>
        <p:txBody>
          <a:bodyPr/>
          <a:lstStyle/>
          <a:p>
            <a:fld id="{FB4288B2-58C3-444F-8E0A-7F3EF4949EC2}" type="slidenum">
              <a:rPr lang="en-US" smtClean="0"/>
              <a:t>7</a:t>
            </a:fld>
            <a:endParaRPr lang="en-US"/>
          </a:p>
        </p:txBody>
      </p:sp>
    </p:spTree>
    <p:extLst>
      <p:ext uri="{BB962C8B-B14F-4D97-AF65-F5344CB8AC3E}">
        <p14:creationId xmlns:p14="http://schemas.microsoft.com/office/powerpoint/2010/main" val="1127119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8</a:t>
            </a:fld>
            <a:endParaRPr lang="en-US"/>
          </a:p>
        </p:txBody>
      </p:sp>
    </p:spTree>
    <p:extLst>
      <p:ext uri="{BB962C8B-B14F-4D97-AF65-F5344CB8AC3E}">
        <p14:creationId xmlns:p14="http://schemas.microsoft.com/office/powerpoint/2010/main" val="2176569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students who is required to follow the law. Answer: EVERYONE. There is a concept called “rule of law” that means everyone must follow the law and no one is above the law. </a:t>
            </a:r>
          </a:p>
          <a:p>
            <a:endParaRPr lang="en-US" baseline="0" dirty="0" smtClean="0"/>
          </a:p>
          <a:p>
            <a:r>
              <a:rPr lang="en-US" baseline="0" dirty="0" smtClean="0"/>
              <a:t>Go on to explain that because of laws, we are required to pay taxes, defend the nation in times of need, and serve on juries. </a:t>
            </a:r>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9</a:t>
            </a:fld>
            <a:endParaRPr lang="en-US"/>
          </a:p>
        </p:txBody>
      </p:sp>
    </p:spTree>
    <p:extLst>
      <p:ext uri="{BB962C8B-B14F-4D97-AF65-F5344CB8AC3E}">
        <p14:creationId xmlns:p14="http://schemas.microsoft.com/office/powerpoint/2010/main" val="241904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Tell students these are just some of the responsibilities</a:t>
            </a:r>
            <a:r>
              <a:rPr lang="en-US" baseline="0" dirty="0" smtClean="0"/>
              <a:t> they have in their communities. Other responsibilities can include: volunteering, staying informed, joining civic organizations, and more. </a:t>
            </a:r>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10</a:t>
            </a:fld>
            <a:endParaRPr lang="en-US"/>
          </a:p>
        </p:txBody>
      </p:sp>
    </p:spTree>
    <p:extLst>
      <p:ext uri="{BB962C8B-B14F-4D97-AF65-F5344CB8AC3E}">
        <p14:creationId xmlns:p14="http://schemas.microsoft.com/office/powerpoint/2010/main" val="3446891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11</a:t>
            </a:fld>
            <a:endParaRPr lang="en-US"/>
          </a:p>
        </p:txBody>
      </p:sp>
    </p:spTree>
    <p:extLst>
      <p:ext uri="{BB962C8B-B14F-4D97-AF65-F5344CB8AC3E}">
        <p14:creationId xmlns:p14="http://schemas.microsoft.com/office/powerpoint/2010/main" val="1424025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12</a:t>
            </a:fld>
            <a:endParaRPr lang="en-US"/>
          </a:p>
        </p:txBody>
      </p:sp>
    </p:spTree>
    <p:extLst>
      <p:ext uri="{BB962C8B-B14F-4D97-AF65-F5344CB8AC3E}">
        <p14:creationId xmlns:p14="http://schemas.microsoft.com/office/powerpoint/2010/main" val="2003794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Jury</a:t>
            </a:r>
            <a:r>
              <a:rPr lang="en-US" sz="1200" baseline="0" dirty="0" smtClean="0">
                <a:solidFill>
                  <a:schemeClr val="tx2"/>
                </a:solidFill>
              </a:rPr>
              <a:t> duty serves a critical function in our society by protecting the constitutional right to trial by jury. Juries are necessary for protecting the rights of those accused of crimes and providing an unbiased verdict in criminal and civil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Florida law (Section 40.23 Florida Statues) states that any person who is duly summoned to attend as a juror in any court and who fails to attend without any sufficient excuse shall pay a fine not to exceed $100, which fine shall be imposed by the court to which the juror was summoned, and, in addition, such failure may be considered a contempt of court. </a:t>
            </a:r>
          </a:p>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13</a:t>
            </a:fld>
            <a:endParaRPr lang="en-US"/>
          </a:p>
        </p:txBody>
      </p:sp>
    </p:spTree>
    <p:extLst>
      <p:ext uri="{BB962C8B-B14F-4D97-AF65-F5344CB8AC3E}">
        <p14:creationId xmlns:p14="http://schemas.microsoft.com/office/powerpoint/2010/main" val="3416820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0200" y="918865"/>
            <a:ext cx="3429000" cy="1752600"/>
          </a:xfrm>
          <a:ln>
            <a:noFill/>
          </a:ln>
        </p:spPr>
        <p:txBody>
          <a:bodyPr>
            <a:normAutofit/>
          </a:bodyPr>
          <a:lstStyle>
            <a:lvl1pPr marL="0" indent="0" algn="ctr">
              <a:buNone/>
              <a:defRPr sz="2000" baseline="0">
                <a:solidFill>
                  <a:schemeClr val="tx1">
                    <a:lumMod val="75000"/>
                    <a:lumOff val="2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Insert Benchmarks </a:t>
            </a:r>
            <a:endParaRPr lang="en-US" dirty="0"/>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0" y="5675941"/>
            <a:ext cx="3200400" cy="935966"/>
          </a:xfrm>
          <a:prstGeom prst="rect">
            <a:avLst/>
          </a:prstGeom>
        </p:spPr>
      </p:pic>
      <p:sp>
        <p:nvSpPr>
          <p:cNvPr id="9" name="Frame 8"/>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Delay 10"/>
          <p:cNvSpPr/>
          <p:nvPr userDrawn="1"/>
        </p:nvSpPr>
        <p:spPr>
          <a:xfrm rot="5400000">
            <a:off x="379367" y="-36467"/>
            <a:ext cx="4762500" cy="5216434"/>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2663" y="365760"/>
            <a:ext cx="4343400" cy="1219200"/>
          </a:xfrm>
        </p:spPr>
        <p:txBody>
          <a:bodyPr>
            <a:normAutofit/>
          </a:bodyPr>
          <a:lstStyle>
            <a:lvl1pPr>
              <a:defRPr sz="4800">
                <a:solidFill>
                  <a:schemeClr val="bg1"/>
                </a:solidFill>
                <a:latin typeface="Bernard MT Condensed" panose="02050806060905020404" pitchFamily="18" charset="0"/>
              </a:defRPr>
            </a:lvl1pPr>
          </a:lstStyle>
          <a:p>
            <a:r>
              <a:rPr lang="en-US" smtClean="0"/>
              <a:t>Click to edit Master title style</a:t>
            </a:r>
            <a:endParaRPr lang="en-US" dirty="0"/>
          </a:p>
        </p:txBody>
      </p:sp>
      <p:sp>
        <p:nvSpPr>
          <p:cNvPr id="12"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14" name="Subtitle 2"/>
          <p:cNvSpPr txBox="1">
            <a:spLocks/>
          </p:cNvSpPr>
          <p:nvPr userDrawn="1"/>
        </p:nvSpPr>
        <p:spPr>
          <a:xfrm>
            <a:off x="1524000" y="1600200"/>
            <a:ext cx="6400800" cy="121920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baseline="0">
                <a:solidFill>
                  <a:schemeClr val="tx1">
                    <a:lumMod val="75000"/>
                    <a:lumOff val="25000"/>
                  </a:schemeClr>
                </a:solidFill>
                <a:latin typeface="Comic Sans MS" panose="030F0702030302020204" pitchFamily="66" charset="0"/>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Comic Sans MS" panose="030F0702030302020204" pitchFamily="66" charset="0"/>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Comic Sans MS" panose="030F0702030302020204" pitchFamily="66" charset="0"/>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dirty="0">
              <a:solidFill>
                <a:srgbClr val="F5E065"/>
              </a:solidFill>
            </a:endParaRPr>
          </a:p>
        </p:txBody>
      </p:sp>
      <p:sp>
        <p:nvSpPr>
          <p:cNvPr id="18" name="TextBox 17"/>
          <p:cNvSpPr txBox="1"/>
          <p:nvPr userDrawn="1"/>
        </p:nvSpPr>
        <p:spPr>
          <a:xfrm>
            <a:off x="5368834" y="457200"/>
            <a:ext cx="3317966" cy="461665"/>
          </a:xfrm>
          <a:prstGeom prst="rect">
            <a:avLst/>
          </a:prstGeom>
          <a:noFill/>
        </p:spPr>
        <p:txBody>
          <a:bodyPr wrap="square" rtlCol="0">
            <a:spAutoFit/>
          </a:bodyPr>
          <a:lstStyle/>
          <a:p>
            <a:pPr algn="ctr"/>
            <a:r>
              <a:rPr lang="en-US" sz="2400" b="1" dirty="0" smtClean="0">
                <a:solidFill>
                  <a:schemeClr val="tx1">
                    <a:lumMod val="75000"/>
                    <a:lumOff val="25000"/>
                  </a:schemeClr>
                </a:solidFill>
                <a:latin typeface="Cambria" panose="02040503050406030204" pitchFamily="18" charset="0"/>
              </a:rPr>
              <a:t>Benchmarks</a:t>
            </a:r>
            <a:endParaRPr lang="en-US" sz="2400" b="1" dirty="0">
              <a:solidFill>
                <a:schemeClr val="tx1">
                  <a:lumMod val="75000"/>
                  <a:lumOff val="25000"/>
                </a:schemeClr>
              </a:solidFill>
              <a:latin typeface="Cambria" panose="02040503050406030204" pitchFamily="18" charset="0"/>
            </a:endParaRPr>
          </a:p>
        </p:txBody>
      </p:sp>
      <p:sp>
        <p:nvSpPr>
          <p:cNvPr id="21" name="Text Placeholder 20"/>
          <p:cNvSpPr>
            <a:spLocks noGrp="1"/>
          </p:cNvSpPr>
          <p:nvPr>
            <p:ph type="body" sz="quarter" idx="10"/>
          </p:nvPr>
        </p:nvSpPr>
        <p:spPr>
          <a:xfrm>
            <a:off x="762000" y="1752600"/>
            <a:ext cx="4114800" cy="1371600"/>
          </a:xfrm>
        </p:spPr>
        <p:txBody>
          <a:bodyPr>
            <a:normAutofit/>
          </a:bodyPr>
          <a:lstStyle>
            <a:lvl1pPr marL="0" indent="0" algn="ctr">
              <a:buNone/>
              <a:defRPr sz="2800">
                <a:solidFill>
                  <a:srgbClr val="FAEA1A"/>
                </a:solidFill>
              </a:defRPr>
            </a:lvl1pPr>
          </a:lstStyle>
          <a:p>
            <a:pPr lvl="0"/>
            <a:r>
              <a:rPr lang="en-US" smtClean="0"/>
              <a:t>Click to edit Master text styles</a:t>
            </a:r>
          </a:p>
        </p:txBody>
      </p:sp>
    </p:spTree>
    <p:extLst>
      <p:ext uri="{BB962C8B-B14F-4D97-AF65-F5344CB8AC3E}">
        <p14:creationId xmlns:p14="http://schemas.microsoft.com/office/powerpoint/2010/main" val="311754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901D-5F18-47E6-B645-116C1E5E23C6}"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376846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901D-5F18-47E6-B645-116C1E5E23C6}"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17003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Flowchart: Delay 9"/>
          <p:cNvSpPr/>
          <p:nvPr userDrawn="1"/>
        </p:nvSpPr>
        <p:spPr>
          <a:xfrm rot="5400000">
            <a:off x="3829050" y="-3409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2" name="Title 1"/>
          <p:cNvSpPr>
            <a:spLocks noGrp="1"/>
          </p:cNvSpPr>
          <p:nvPr>
            <p:ph type="title"/>
          </p:nvPr>
        </p:nvSpPr>
        <p:spPr>
          <a:xfrm>
            <a:off x="457200" y="304800"/>
            <a:ext cx="8229600" cy="1143000"/>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752600"/>
            <a:ext cx="8229600" cy="4343400"/>
          </a:xfrm>
        </p:spPr>
        <p:txBody>
          <a:bodyPr/>
          <a:lstStyle>
            <a:lvl1pPr>
              <a:defRPr>
                <a:solidFill>
                  <a:schemeClr val="tx1">
                    <a:lumMod val="65000"/>
                    <a:lumOff val="35000"/>
                  </a:schemeClr>
                </a:solidFill>
                <a:latin typeface="Cambria" panose="02040503050406030204" pitchFamily="18" charset="0"/>
              </a:defRPr>
            </a:lvl1pPr>
            <a:lvl2pPr>
              <a:defRPr>
                <a:solidFill>
                  <a:schemeClr val="tx1">
                    <a:lumMod val="65000"/>
                    <a:lumOff val="35000"/>
                  </a:schemeClr>
                </a:solidFill>
                <a:latin typeface="Cambria" panose="02040503050406030204" pitchFamily="18" charset="0"/>
              </a:defRPr>
            </a:lvl2pPr>
            <a:lvl3pPr>
              <a:defRPr>
                <a:solidFill>
                  <a:schemeClr val="tx1">
                    <a:lumMod val="65000"/>
                    <a:lumOff val="35000"/>
                  </a:schemeClr>
                </a:solidFill>
                <a:latin typeface="Cambria" panose="02040503050406030204" pitchFamily="18" charset="0"/>
              </a:defRPr>
            </a:lvl3pPr>
            <a:lvl4pPr>
              <a:defRPr>
                <a:solidFill>
                  <a:schemeClr val="tx1">
                    <a:lumMod val="65000"/>
                    <a:lumOff val="35000"/>
                  </a:schemeClr>
                </a:solidFill>
                <a:latin typeface="Cambria" panose="02040503050406030204" pitchFamily="18" charset="0"/>
              </a:defRPr>
            </a:lvl4pPr>
            <a:lvl5pPr>
              <a:defRPr>
                <a:solidFill>
                  <a:schemeClr val="tx1">
                    <a:lumMod val="65000"/>
                    <a:lumOff val="35000"/>
                  </a:schemeClr>
                </a:solidFill>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28600" y="6248400"/>
            <a:ext cx="3886200" cy="365125"/>
          </a:xfrm>
        </p:spPr>
        <p:txBody>
          <a:bodyPr/>
          <a:lstStyle>
            <a:lvl1pPr algn="l">
              <a:defRPr/>
            </a:lvl1pPr>
          </a:lstStyle>
          <a:p>
            <a:r>
              <a:rPr lang="en-US" dirty="0" smtClean="0"/>
              <a:t>The Florida Law Related Education Association, Inc. © 2015</a:t>
            </a:r>
            <a:endParaRPr lang="en-US" dirty="0"/>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19800"/>
            <a:ext cx="1663702" cy="486554"/>
          </a:xfrm>
          <a:prstGeom prst="rect">
            <a:avLst/>
          </a:prstGeom>
        </p:spPr>
      </p:pic>
    </p:spTree>
    <p:extLst>
      <p:ext uri="{BB962C8B-B14F-4D97-AF65-F5344CB8AC3E}">
        <p14:creationId xmlns:p14="http://schemas.microsoft.com/office/powerpoint/2010/main" val="256040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lowchart: Delay 6"/>
          <p:cNvSpPr/>
          <p:nvPr userDrawn="1"/>
        </p:nvSpPr>
        <p:spPr>
          <a:xfrm rot="16200000">
            <a:off x="3467099" y="1181099"/>
            <a:ext cx="3581399" cy="77724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14598" y="4648200"/>
            <a:ext cx="6629400" cy="1362075"/>
          </a:xfrm>
        </p:spPr>
        <p:txBody>
          <a:bodyPr anchor="t">
            <a:noAutofit/>
          </a:bodyPr>
          <a:lstStyle>
            <a:lvl1pPr algn="l">
              <a:defRPr sz="4400" b="1" cap="all">
                <a:solidFill>
                  <a:schemeClr val="bg1"/>
                </a:solidFill>
              </a:defRPr>
            </a:lvl1pPr>
          </a:lstStyle>
          <a:p>
            <a:r>
              <a:rPr lang="en-US" smtClean="0"/>
              <a:t>Click to edit Master title style</a:t>
            </a:r>
            <a:endParaRPr lang="en-US" dirty="0"/>
          </a:p>
        </p:txBody>
      </p:sp>
      <p:sp>
        <p:nvSpPr>
          <p:cNvPr id="8" name="Footer Placeholder 4"/>
          <p:cNvSpPr txBox="1">
            <a:spLocks/>
          </p:cNvSpPr>
          <p:nvPr userDrawn="1"/>
        </p:nvSpPr>
        <p:spPr>
          <a:xfrm>
            <a:off x="5257798" y="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9" name="Flowchart: Delay 8"/>
          <p:cNvSpPr/>
          <p:nvPr userDrawn="1"/>
        </p:nvSpPr>
        <p:spPr>
          <a:xfrm rot="10800000">
            <a:off x="3200400" y="533400"/>
            <a:ext cx="5943600" cy="4038600"/>
          </a:xfrm>
          <a:prstGeom prst="flowChartDelay">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267200" y="1600200"/>
            <a:ext cx="4724398" cy="1500187"/>
          </a:xfrm>
        </p:spPr>
        <p:txBody>
          <a:bodyPr anchor="b">
            <a:normAutofit/>
          </a:bodyPr>
          <a:lstStyle>
            <a:lvl1pPr marL="0" indent="0">
              <a:buNone/>
              <a:defRPr sz="3200">
                <a:solidFill>
                  <a:srgbClr val="0A89E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0"/>
            <a:ext cx="1828800" cy="534838"/>
          </a:xfrm>
          <a:prstGeom prst="rect">
            <a:avLst/>
          </a:prstGeom>
        </p:spPr>
      </p:pic>
      <p:sp>
        <p:nvSpPr>
          <p:cNvPr id="12" name="Picture Placeholder 11"/>
          <p:cNvSpPr>
            <a:spLocks noGrp="1"/>
          </p:cNvSpPr>
          <p:nvPr>
            <p:ph type="pic" sz="quarter" idx="10"/>
          </p:nvPr>
        </p:nvSpPr>
        <p:spPr>
          <a:xfrm>
            <a:off x="381000" y="990600"/>
            <a:ext cx="2362200" cy="2286000"/>
          </a:xfrm>
        </p:spPr>
        <p:txBody>
          <a:bodyPr/>
          <a:lstStyle/>
          <a:p>
            <a:r>
              <a:rPr lang="en-US" smtClean="0"/>
              <a:t>Click icon to add picture</a:t>
            </a:r>
            <a:endParaRPr lang="en-US"/>
          </a:p>
        </p:txBody>
      </p:sp>
    </p:spTree>
    <p:extLst>
      <p:ext uri="{BB962C8B-B14F-4D97-AF65-F5344CB8AC3E}">
        <p14:creationId xmlns:p14="http://schemas.microsoft.com/office/powerpoint/2010/main" val="353346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1143000"/>
          </a:xfrm>
          <a:solidFill>
            <a:srgbClr val="0A89E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9" name="Frame 8"/>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231078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a:solidFill>
            <a:srgbClr val="0A89E0"/>
          </a:solidFill>
        </p:spPr>
        <p:txBody>
          <a:bodyPr/>
          <a:lstStyle>
            <a:lvl1pPr>
              <a:defRPr>
                <a:solidFill>
                  <a:srgbClr val="FAEA1A"/>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solidFill>
            <a:srgbClr val="FAEA1A"/>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solidFill>
            <a:srgbClr val="FAEA1A"/>
          </a:solidFill>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11" name="Frame 10"/>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322671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lowchart: Delay 5"/>
          <p:cNvSpPr/>
          <p:nvPr userDrawn="1"/>
        </p:nvSpPr>
        <p:spPr>
          <a:xfrm rot="5400000">
            <a:off x="3829050" y="-3663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7" name="Title 1"/>
          <p:cNvSpPr>
            <a:spLocks noGrp="1"/>
          </p:cNvSpPr>
          <p:nvPr>
            <p:ph type="title"/>
          </p:nvPr>
        </p:nvSpPr>
        <p:spPr>
          <a:xfrm>
            <a:off x="457200" y="50800"/>
            <a:ext cx="8229600" cy="1143000"/>
          </a:xfrm>
        </p:spPr>
        <p:txBody>
          <a:bodyPr/>
          <a:lstStyle>
            <a:lvl1pPr>
              <a:defRPr>
                <a:solidFill>
                  <a:schemeClr val="bg1"/>
                </a:solidFill>
              </a:defRPr>
            </a:lvl1pPr>
          </a:lstStyle>
          <a:p>
            <a:r>
              <a:rPr lang="en-US" smtClean="0"/>
              <a:t>Click to edit Master title style</a:t>
            </a:r>
            <a:endParaRPr lang="en-US" dirty="0"/>
          </a:p>
        </p:txBody>
      </p:sp>
      <p:sp>
        <p:nvSpPr>
          <p:cNvPr id="8" name="Footer Placeholder 4"/>
          <p:cNvSpPr txBox="1">
            <a:spLocks/>
          </p:cNvSpPr>
          <p:nvPr userDrawn="1"/>
        </p:nvSpPr>
        <p:spPr>
          <a:xfrm>
            <a:off x="0" y="6480175"/>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0298" y="6288477"/>
            <a:ext cx="1663702" cy="486554"/>
          </a:xfrm>
          <a:prstGeom prst="rect">
            <a:avLst/>
          </a:prstGeom>
        </p:spPr>
      </p:pic>
    </p:spTree>
    <p:extLst>
      <p:ext uri="{BB962C8B-B14F-4D97-AF65-F5344CB8AC3E}">
        <p14:creationId xmlns:p14="http://schemas.microsoft.com/office/powerpoint/2010/main" val="404288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ame 4"/>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1220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94390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37043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C901D-5F18-47E6-B645-116C1E5E23C6}" type="datetimeFigureOut">
              <a:rPr lang="en-US" smtClean="0"/>
              <a:t>9/18/2020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E3C17-CF85-4057-A4A9-004332857066}" type="slidenum">
              <a:rPr lang="en-US" smtClean="0"/>
              <a:t>‹#›</a:t>
            </a:fld>
            <a:endParaRPr lang="en-US"/>
          </a:p>
        </p:txBody>
      </p:sp>
    </p:spTree>
    <p:extLst>
      <p:ext uri="{BB962C8B-B14F-4D97-AF65-F5344CB8AC3E}">
        <p14:creationId xmlns:p14="http://schemas.microsoft.com/office/powerpoint/2010/main" val="214483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0A89E0"/>
          </a:solidFill>
          <a:latin typeface="Bernard MT Condensed" panose="02050806060905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wmf"/><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1.tm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Documents and Settings\flrea\Local Settings\Temporary Internet Files\Content.IE5\6QWJWNTB\MC90030135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6473" y="3352800"/>
            <a:ext cx="1207732" cy="1638300"/>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1"/>
          <p:cNvSpPr>
            <a:spLocks noGrp="1"/>
          </p:cNvSpPr>
          <p:nvPr>
            <p:ph type="subTitle" idx="1"/>
          </p:nvPr>
        </p:nvSpPr>
        <p:spPr/>
        <p:txBody>
          <a:bodyPr/>
          <a:lstStyle/>
          <a:p>
            <a:r>
              <a:rPr lang="en-US" dirty="0"/>
              <a:t>SS.7.C.2.2 Evaluate the obligations citizens have to </a:t>
            </a:r>
            <a:r>
              <a:rPr lang="en-US" dirty="0" smtClean="0"/>
              <a:t>obey laws</a:t>
            </a:r>
            <a:r>
              <a:rPr lang="en-US" dirty="0"/>
              <a:t>, pay taxes, defend the nation, and serve on juries.</a:t>
            </a:r>
          </a:p>
        </p:txBody>
      </p:sp>
      <p:sp>
        <p:nvSpPr>
          <p:cNvPr id="3" name="Title 2"/>
          <p:cNvSpPr>
            <a:spLocks noGrp="1"/>
          </p:cNvSpPr>
          <p:nvPr>
            <p:ph type="ctrTitle"/>
          </p:nvPr>
        </p:nvSpPr>
        <p:spPr>
          <a:xfrm>
            <a:off x="457200" y="685800"/>
            <a:ext cx="4343400" cy="1219200"/>
          </a:xfrm>
        </p:spPr>
        <p:txBody>
          <a:bodyPr>
            <a:noAutofit/>
          </a:bodyPr>
          <a:lstStyle/>
          <a:p>
            <a:r>
              <a:rPr lang="en-US" sz="4200" dirty="0" smtClean="0"/>
              <a:t>Obligations and Responsibilities</a:t>
            </a:r>
            <a:endParaRPr lang="en-US" sz="4200" dirty="0"/>
          </a:p>
        </p:txBody>
      </p:sp>
      <p:sp>
        <p:nvSpPr>
          <p:cNvPr id="4" name="Text Placeholder 3"/>
          <p:cNvSpPr>
            <a:spLocks noGrp="1"/>
          </p:cNvSpPr>
          <p:nvPr>
            <p:ph type="body" sz="quarter" idx="10"/>
          </p:nvPr>
        </p:nvSpPr>
        <p:spPr>
          <a:xfrm>
            <a:off x="762000" y="2286000"/>
            <a:ext cx="4114800" cy="1371600"/>
          </a:xfrm>
        </p:spPr>
        <p:txBody>
          <a:bodyPr/>
          <a:lstStyle/>
          <a:p>
            <a:r>
              <a:rPr lang="en-US" dirty="0" smtClean="0"/>
              <a:t>The critical role of civic participation! </a:t>
            </a:r>
            <a:endParaRPr lang="en-US" dirty="0"/>
          </a:p>
        </p:txBody>
      </p:sp>
      <p:pic>
        <p:nvPicPr>
          <p:cNvPr id="5" name="Picture 2" descr="C:\Documents and Settings\flrea\Local Settings\Temporary Internet Files\Content.IE5\SV9ZJL85\MP900408864[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5900" y="3505200"/>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Documents and Settings\flrea\Local Settings\Temporary Internet Files\Content.IE5\FH0Z1Q3L\MP900384726[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4195572"/>
            <a:ext cx="1217886" cy="1210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25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xit" presetSubtype="0" fill="hold" nodeType="withEffect">
                                  <p:stCondLst>
                                    <p:cond delay="0"/>
                                  </p:stCondLst>
                                  <p:childTnLst>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400" dirty="0" smtClean="0"/>
              <a:t>Examples of a civic responsibility:</a:t>
            </a:r>
            <a:endParaRPr lang="en-US" sz="4400" dirty="0"/>
          </a:p>
        </p:txBody>
      </p:sp>
      <p:sp>
        <p:nvSpPr>
          <p:cNvPr id="5" name="Content Placeholder 2"/>
          <p:cNvSpPr>
            <a:spLocks noGrp="1"/>
          </p:cNvSpPr>
          <p:nvPr>
            <p:ph idx="1"/>
          </p:nvPr>
        </p:nvSpPr>
        <p:spPr>
          <a:xfrm>
            <a:off x="1676401" y="1981200"/>
            <a:ext cx="5791200" cy="4191000"/>
          </a:xfrm>
        </p:spPr>
        <p:txBody>
          <a:bodyPr>
            <a:normAutofit/>
          </a:bodyPr>
          <a:lstStyle/>
          <a:p>
            <a:r>
              <a:rPr lang="en-US" dirty="0" smtClean="0"/>
              <a:t>Voting</a:t>
            </a:r>
          </a:p>
          <a:p>
            <a:r>
              <a:rPr lang="en-US" dirty="0" smtClean="0"/>
              <a:t>Being informed</a:t>
            </a:r>
          </a:p>
          <a:p>
            <a:r>
              <a:rPr lang="en-US" dirty="0" smtClean="0"/>
              <a:t>Taking part in government</a:t>
            </a:r>
            <a:endParaRPr lang="en-US" dirty="0" smtClean="0"/>
          </a:p>
          <a:p>
            <a:r>
              <a:rPr lang="en-US" dirty="0" smtClean="0"/>
              <a:t>Helping your community</a:t>
            </a:r>
          </a:p>
          <a:p>
            <a:r>
              <a:rPr lang="en-US" dirty="0" smtClean="0"/>
              <a:t>Respecting and protecting the rights of others</a:t>
            </a:r>
            <a:endParaRPr lang="en-US" dirty="0" smtClean="0"/>
          </a:p>
        </p:txBody>
      </p:sp>
      <p:pic>
        <p:nvPicPr>
          <p:cNvPr id="11" name="Picture 2" descr="C:\Documents and Settings\flrea\Local Settings\Temporary Internet Files\Content.IE5\FH0Z1Q3L\MP900384726[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773552"/>
            <a:ext cx="1295400" cy="12879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Documents and Settings\flrea\Local Settings\Temporary Internet Files\Content.IE5\6QWJWNTB\MC90030135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2800" y="1773552"/>
            <a:ext cx="1395738" cy="18933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Documents and Settings\flrea\Local Settings\Temporary Internet Files\Content.IE5\ERK1T08N\MC90015493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0" y="4267200"/>
            <a:ext cx="1763357" cy="150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04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828800"/>
            <a:ext cx="8407893" cy="2209800"/>
          </a:xfrm>
        </p:spPr>
        <p:txBody>
          <a:bodyPr>
            <a:normAutofit fontScale="92500" lnSpcReduction="20000"/>
          </a:bodyPr>
          <a:lstStyle/>
          <a:p>
            <a:pPr marL="502920" indent="-457200">
              <a:buFont typeface="+mj-lt"/>
              <a:buAutoNum type="arabicPeriod"/>
            </a:pPr>
            <a:r>
              <a:rPr lang="en-US" dirty="0" smtClean="0"/>
              <a:t>Read the situation on the slide.</a:t>
            </a:r>
          </a:p>
          <a:p>
            <a:pPr marL="502920" indent="-457200">
              <a:buFont typeface="+mj-lt"/>
              <a:buAutoNum type="arabicPeriod"/>
            </a:pPr>
            <a:r>
              <a:rPr lang="en-US" dirty="0" smtClean="0"/>
              <a:t>If you think it is a responsibility, you will go to the right side of the room. </a:t>
            </a:r>
          </a:p>
          <a:p>
            <a:pPr marL="502920" indent="-457200">
              <a:buFont typeface="+mj-lt"/>
              <a:buAutoNum type="arabicPeriod"/>
            </a:pPr>
            <a:r>
              <a:rPr lang="en-US" dirty="0" smtClean="0"/>
              <a:t>If you think it is an obligation, go to the left side of the room. </a:t>
            </a:r>
          </a:p>
        </p:txBody>
      </p:sp>
      <p:sp>
        <p:nvSpPr>
          <p:cNvPr id="3" name="Title 2"/>
          <p:cNvSpPr>
            <a:spLocks noGrp="1"/>
          </p:cNvSpPr>
          <p:nvPr>
            <p:ph type="title"/>
          </p:nvPr>
        </p:nvSpPr>
        <p:spPr/>
        <p:txBody>
          <a:bodyPr/>
          <a:lstStyle/>
          <a:p>
            <a:r>
              <a:rPr lang="en-US" dirty="0" smtClean="0"/>
              <a:t>Test your knowledge…</a:t>
            </a:r>
            <a:endParaRPr lang="en-US" dirty="0"/>
          </a:p>
        </p:txBody>
      </p:sp>
      <p:sp>
        <p:nvSpPr>
          <p:cNvPr id="4" name="Right Arrow 3"/>
          <p:cNvSpPr/>
          <p:nvPr/>
        </p:nvSpPr>
        <p:spPr>
          <a:xfrm>
            <a:off x="5257800" y="3886200"/>
            <a:ext cx="3429000" cy="1879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81001" y="3886200"/>
            <a:ext cx="3581400" cy="1857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10200" y="4641523"/>
            <a:ext cx="2667000"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7" name="TextBox 6"/>
          <p:cNvSpPr txBox="1"/>
          <p:nvPr/>
        </p:nvSpPr>
        <p:spPr>
          <a:xfrm>
            <a:off x="1257870" y="4630150"/>
            <a:ext cx="2667000"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8" name="Footer Placeholder 7"/>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64213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additive="base">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719071"/>
            <a:ext cx="4638128" cy="4407408"/>
          </a:xfrm>
        </p:spPr>
        <p:txBody>
          <a:bodyPr>
            <a:normAutofit/>
          </a:bodyPr>
          <a:lstStyle/>
          <a:p>
            <a:pPr marL="45720" indent="0">
              <a:buNone/>
            </a:pPr>
            <a:r>
              <a:rPr lang="en-US" sz="2800" dirty="0" smtClean="0"/>
              <a:t>Mark receives a </a:t>
            </a:r>
            <a:r>
              <a:rPr lang="en-US" sz="2800" b="1" dirty="0" smtClean="0"/>
              <a:t>summons</a:t>
            </a:r>
            <a:r>
              <a:rPr lang="en-US" sz="2800" dirty="0" smtClean="0"/>
              <a:t> for jury duty. He serves on a jury for two weeks listening to testimony about a robbery that took place and determining the verdict for the case along with his fellow jurors.</a:t>
            </a:r>
          </a:p>
          <a:p>
            <a:pPr marL="45720" indent="0">
              <a:buNone/>
            </a:pPr>
            <a:r>
              <a:rPr lang="en-US" sz="2800" dirty="0" smtClean="0"/>
              <a:t> </a:t>
            </a:r>
            <a:endParaRPr lang="en-US" sz="2800" dirty="0"/>
          </a:p>
        </p:txBody>
      </p:sp>
      <p:sp>
        <p:nvSpPr>
          <p:cNvPr id="3" name="Title 2"/>
          <p:cNvSpPr>
            <a:spLocks noGrp="1"/>
          </p:cNvSpPr>
          <p:nvPr>
            <p:ph type="title"/>
          </p:nvPr>
        </p:nvSpPr>
        <p:spPr/>
        <p:txBody>
          <a:bodyPr/>
          <a:lstStyle/>
          <a:p>
            <a:r>
              <a:rPr lang="en-US" sz="4400" dirty="0" smtClean="0"/>
              <a:t>Scenario 1</a:t>
            </a:r>
            <a:endParaRPr lang="en-US" sz="4400" dirty="0"/>
          </a:p>
        </p:txBody>
      </p:sp>
      <p:sp>
        <p:nvSpPr>
          <p:cNvPr id="4" name="TextBox 3"/>
          <p:cNvSpPr txBox="1"/>
          <p:nvPr/>
        </p:nvSpPr>
        <p:spPr>
          <a:xfrm>
            <a:off x="457200" y="5226674"/>
            <a:ext cx="7391400" cy="1077218"/>
          </a:xfrm>
          <a:prstGeom prst="rect">
            <a:avLst/>
          </a:prstGeom>
          <a:noFill/>
        </p:spPr>
        <p:txBody>
          <a:bodyPr wrap="square" rtlCol="0">
            <a:spAutoFit/>
          </a:bodyPr>
          <a:lstStyle/>
          <a:p>
            <a:pPr algn="ctr"/>
            <a:r>
              <a:rPr lang="en-US" sz="3200" b="1" dirty="0" smtClean="0">
                <a:solidFill>
                  <a:srgbClr val="0A89E0"/>
                </a:solidFill>
              </a:rPr>
              <a:t>Is Mark’s service on a jury a responsibility or an obligation? </a:t>
            </a:r>
            <a:endParaRPr lang="en-US" sz="3200" b="1" dirty="0">
              <a:solidFill>
                <a:srgbClr val="0A89E0"/>
              </a:solidFill>
            </a:endParaRPr>
          </a:p>
        </p:txBody>
      </p:sp>
      <p:sp>
        <p:nvSpPr>
          <p:cNvPr id="5" name="Footer Placeholder 4"/>
          <p:cNvSpPr>
            <a:spLocks noGrp="1"/>
          </p:cNvSpPr>
          <p:nvPr>
            <p:ph type="ftr" sz="quarter" idx="11"/>
          </p:nvPr>
        </p:nvSpPr>
        <p:spPr/>
        <p:txBody>
          <a:bodyPr/>
          <a:lstStyle/>
          <a:p>
            <a:r>
              <a:rPr lang="en-US" smtClean="0"/>
              <a:t>The Florida Law Related Education Association, Inc. Copyright 2011</a:t>
            </a:r>
            <a:endParaRPr lang="en-US"/>
          </a:p>
        </p:txBody>
      </p:sp>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l="5405" t="9553" b="9934"/>
          <a:stretch/>
        </p:blipFill>
        <p:spPr>
          <a:xfrm>
            <a:off x="5019127" y="1981200"/>
            <a:ext cx="3744366" cy="2640367"/>
          </a:xfrm>
          <a:prstGeom prst="rect">
            <a:avLst/>
          </a:prstGeom>
        </p:spPr>
      </p:pic>
    </p:spTree>
    <p:extLst>
      <p:ext uri="{BB962C8B-B14F-4D97-AF65-F5344CB8AC3E}">
        <p14:creationId xmlns:p14="http://schemas.microsoft.com/office/powerpoint/2010/main" val="2436675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smtClean="0"/>
              <a:t/>
            </a:r>
            <a:br>
              <a:rPr lang="en-US" sz="3600" dirty="0" smtClean="0"/>
            </a:br>
            <a:r>
              <a:rPr lang="en-US" sz="3600" dirty="0" smtClean="0"/>
              <a:t>Is Mark’s </a:t>
            </a:r>
            <a:r>
              <a:rPr lang="en-US" sz="3600" dirty="0"/>
              <a:t>service on a jury a </a:t>
            </a:r>
            <a:r>
              <a:rPr lang="en-US" sz="3600" dirty="0" smtClean="0"/>
              <a:t>responsibility or </a:t>
            </a:r>
            <a:r>
              <a:rPr lang="en-US" sz="3600" dirty="0"/>
              <a:t>an obligation? </a:t>
            </a:r>
            <a:r>
              <a:rPr lang="en-US" sz="5400" dirty="0">
                <a:solidFill>
                  <a:schemeClr val="tx2"/>
                </a:solidFill>
              </a:rPr>
              <a:t/>
            </a:r>
            <a:br>
              <a:rPr lang="en-US" sz="5400" dirty="0">
                <a:solidFill>
                  <a:schemeClr val="tx2"/>
                </a:solidFill>
              </a:rPr>
            </a:br>
            <a:endParaRPr lang="en-US" sz="5400" dirty="0"/>
          </a:p>
        </p:txBody>
      </p:sp>
      <p:sp>
        <p:nvSpPr>
          <p:cNvPr id="4" name="Right Arrow 3"/>
          <p:cNvSpPr/>
          <p:nvPr/>
        </p:nvSpPr>
        <p:spPr>
          <a:xfrm>
            <a:off x="5515774" y="4318814"/>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658428" y="4315185"/>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70896" y="4772386"/>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7" name="TextBox 6"/>
          <p:cNvSpPr txBox="1"/>
          <p:nvPr/>
        </p:nvSpPr>
        <p:spPr>
          <a:xfrm>
            <a:off x="1418566" y="4821823"/>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2" name="TextBox 1"/>
          <p:cNvSpPr txBox="1"/>
          <p:nvPr/>
        </p:nvSpPr>
        <p:spPr>
          <a:xfrm>
            <a:off x="381000" y="2133600"/>
            <a:ext cx="8305800" cy="2185214"/>
          </a:xfrm>
          <a:prstGeom prst="rect">
            <a:avLst/>
          </a:prstGeom>
          <a:noFill/>
        </p:spPr>
        <p:txBody>
          <a:bodyPr wrap="square" rtlCol="0">
            <a:spAutoFit/>
          </a:bodyPr>
          <a:lstStyle/>
          <a:p>
            <a:pPr algn="ctr"/>
            <a:r>
              <a:rPr lang="en-US" sz="4400" b="1" dirty="0" smtClean="0">
                <a:solidFill>
                  <a:srgbClr val="0A89E0"/>
                </a:solidFill>
              </a:rPr>
              <a:t>Obligation!</a:t>
            </a:r>
          </a:p>
          <a:p>
            <a:pPr algn="ctr"/>
            <a:r>
              <a:rPr lang="en-US" sz="4400" dirty="0"/>
              <a:t> </a:t>
            </a:r>
            <a:r>
              <a:rPr lang="en-US" sz="2400" dirty="0" smtClean="0">
                <a:solidFill>
                  <a:schemeClr val="tx2"/>
                </a:solidFill>
              </a:rPr>
              <a:t>Florida law states that any </a:t>
            </a:r>
            <a:r>
              <a:rPr lang="en-US" sz="2400" dirty="0">
                <a:solidFill>
                  <a:schemeClr val="tx2"/>
                </a:solidFill>
              </a:rPr>
              <a:t>person who is </a:t>
            </a:r>
            <a:r>
              <a:rPr lang="en-US" sz="2400" dirty="0" smtClean="0">
                <a:solidFill>
                  <a:schemeClr val="tx2"/>
                </a:solidFill>
              </a:rPr>
              <a:t>summoned </a:t>
            </a:r>
            <a:r>
              <a:rPr lang="en-US" sz="2400" dirty="0">
                <a:solidFill>
                  <a:schemeClr val="tx2"/>
                </a:solidFill>
              </a:rPr>
              <a:t>to attend as a juror in any court and who fails to attend without any sufficient excuse shall pay a fine not to exceed $</a:t>
            </a:r>
            <a:r>
              <a:rPr lang="en-US" sz="2400" dirty="0" smtClean="0">
                <a:solidFill>
                  <a:schemeClr val="tx2"/>
                </a:solidFill>
              </a:rPr>
              <a:t>100.</a:t>
            </a:r>
            <a:endParaRPr lang="en-US" sz="2400" dirty="0">
              <a:solidFill>
                <a:schemeClr val="tx2"/>
              </a:solidFill>
            </a:endParaRPr>
          </a:p>
        </p:txBody>
      </p:sp>
      <p:sp>
        <p:nvSpPr>
          <p:cNvPr id="8" name="Footer Placeholder 7"/>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373046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 calcmode="lin" valueType="num">
                                      <p:cBhvr additive="base">
                                        <p:cTn id="3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3" presetID="2" presetClass="exit" presetSubtype="4" fill="hold" grpId="1" nodeType="withEffect">
                                  <p:stCondLst>
                                    <p:cond delay="0"/>
                                  </p:stCondLst>
                                  <p:childTnLst>
                                    <p:anim calcmode="lin" valueType="num">
                                      <p:cBhvr additive="base">
                                        <p:cTn id="34" dur="500"/>
                                        <p:tgtEl>
                                          <p:spTgt spid="6"/>
                                        </p:tgtEl>
                                        <p:attrNameLst>
                                          <p:attrName>ppt_x</p:attrName>
                                        </p:attrNameLst>
                                      </p:cBhvr>
                                      <p:tavLst>
                                        <p:tav tm="0">
                                          <p:val>
                                            <p:strVal val="ppt_x"/>
                                          </p:val>
                                        </p:tav>
                                        <p:tav tm="100000">
                                          <p:val>
                                            <p:strVal val="ppt_x"/>
                                          </p:val>
                                        </p:tav>
                                      </p:tavLst>
                                    </p:anim>
                                    <p:anim calcmode="lin" valueType="num">
                                      <p:cBhvr additive="base">
                                        <p:cTn id="35" dur="500"/>
                                        <p:tgtEl>
                                          <p:spTgt spid="6"/>
                                        </p:tgtEl>
                                        <p:attrNameLst>
                                          <p:attrName>ppt_y</p:attrName>
                                        </p:attrNameLst>
                                      </p:cBhvr>
                                      <p:tavLst>
                                        <p:tav tm="0">
                                          <p:val>
                                            <p:strVal val="ppt_y"/>
                                          </p:val>
                                        </p:tav>
                                        <p:tav tm="100000">
                                          <p:val>
                                            <p:strVal val="1+ppt_h/2"/>
                                          </p:val>
                                        </p:tav>
                                      </p:tavLst>
                                    </p:anim>
                                    <p:set>
                                      <p:cBhvr>
                                        <p:cTn id="36" dur="1" fill="hold">
                                          <p:stCondLst>
                                            <p:cond delay="499"/>
                                          </p:stCondLst>
                                        </p:cTn>
                                        <p:tgtEl>
                                          <p:spTgt spid="6"/>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4"/>
                                        </p:tgtEl>
                                        <p:attrNameLst>
                                          <p:attrName>ppt_x</p:attrName>
                                        </p:attrNameLst>
                                      </p:cBhvr>
                                      <p:tavLst>
                                        <p:tav tm="0">
                                          <p:val>
                                            <p:strVal val="ppt_x"/>
                                          </p:val>
                                        </p:tav>
                                        <p:tav tm="100000">
                                          <p:val>
                                            <p:strVal val="ppt_x"/>
                                          </p:val>
                                        </p:tav>
                                      </p:tavLst>
                                    </p:anim>
                                    <p:anim calcmode="lin" valueType="num">
                                      <p:cBhvr additive="base">
                                        <p:cTn id="39" dur="500"/>
                                        <p:tgtEl>
                                          <p:spTgt spid="4"/>
                                        </p:tgtEl>
                                        <p:attrNameLst>
                                          <p:attrName>ppt_y</p:attrName>
                                        </p:attrNameLst>
                                      </p:cBhvr>
                                      <p:tavLst>
                                        <p:tav tm="0">
                                          <p:val>
                                            <p:strVal val="ppt_y"/>
                                          </p:val>
                                        </p:tav>
                                        <p:tav tm="100000">
                                          <p:val>
                                            <p:strVal val="1+ppt_h/2"/>
                                          </p:val>
                                        </p:tav>
                                      </p:tavLst>
                                    </p:anim>
                                    <p:set>
                                      <p:cBhvr>
                                        <p:cTn id="4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p:bldP spid="6" grpId="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968546"/>
          </a:xfrm>
        </p:spPr>
        <p:txBody>
          <a:bodyPr>
            <a:normAutofit lnSpcReduction="10000"/>
          </a:bodyPr>
          <a:lstStyle/>
          <a:p>
            <a:pPr marL="45720" indent="0" algn="ctr">
              <a:buNone/>
            </a:pPr>
            <a:r>
              <a:rPr lang="en-US" sz="3600" dirty="0" smtClean="0">
                <a:solidFill>
                  <a:schemeClr val="bg2">
                    <a:lumMod val="25000"/>
                  </a:schemeClr>
                </a:solidFill>
              </a:rPr>
              <a:t>On his 18</a:t>
            </a:r>
            <a:r>
              <a:rPr lang="en-US" sz="3600" baseline="30000" dirty="0" smtClean="0">
                <a:solidFill>
                  <a:schemeClr val="bg2">
                    <a:lumMod val="25000"/>
                  </a:schemeClr>
                </a:solidFill>
              </a:rPr>
              <a:t>th</a:t>
            </a:r>
            <a:r>
              <a:rPr lang="en-US" sz="3600" dirty="0" smtClean="0">
                <a:solidFill>
                  <a:schemeClr val="bg2">
                    <a:lumMod val="25000"/>
                  </a:schemeClr>
                </a:solidFill>
              </a:rPr>
              <a:t> birthday, Marshall went online and registered for the selective service. This means that in </a:t>
            </a:r>
            <a:r>
              <a:rPr lang="en-US" sz="3600" dirty="0">
                <a:solidFill>
                  <a:schemeClr val="bg2">
                    <a:lumMod val="25000"/>
                  </a:schemeClr>
                </a:solidFill>
              </a:rPr>
              <a:t>a crisis requiring a draft, men would be called in sequence determined by random lottery number and year of birth. </a:t>
            </a:r>
            <a:endParaRPr lang="en-US" sz="3600" dirty="0" smtClean="0">
              <a:solidFill>
                <a:schemeClr val="bg2">
                  <a:lumMod val="25000"/>
                </a:schemeClr>
              </a:solidFill>
            </a:endParaRPr>
          </a:p>
          <a:p>
            <a:pPr marL="45720" indent="0" algn="ctr">
              <a:buNone/>
            </a:pPr>
            <a:r>
              <a:rPr lang="en-US" sz="3600" b="1" dirty="0" smtClean="0">
                <a:solidFill>
                  <a:srgbClr val="0A89E0"/>
                </a:solidFill>
              </a:rPr>
              <a:t>Is Marshall’s registering the selective service a responsibility or an obligation?</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2 </a:t>
            </a:r>
            <a:endParaRPr lang="en-US" sz="4400" dirty="0"/>
          </a:p>
        </p:txBody>
      </p:sp>
    </p:spTree>
    <p:extLst>
      <p:ext uri="{BB962C8B-B14F-4D97-AF65-F5344CB8AC3E}">
        <p14:creationId xmlns:p14="http://schemas.microsoft.com/office/powerpoint/2010/main" val="517314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407893" cy="4407408"/>
          </a:xfrm>
        </p:spPr>
        <p:txBody>
          <a:bodyPr>
            <a:normAutofit/>
          </a:bodyPr>
          <a:lstStyle/>
          <a:p>
            <a:pPr marL="45720" indent="0" algn="ctr">
              <a:buNone/>
            </a:pPr>
            <a:r>
              <a:rPr lang="en-US" sz="3600" b="1" dirty="0" smtClean="0">
                <a:solidFill>
                  <a:srgbClr val="0A89E0"/>
                </a:solidFill>
              </a:rPr>
              <a:t>Obligation!</a:t>
            </a:r>
          </a:p>
          <a:p>
            <a:pPr marL="45720" indent="0">
              <a:buNone/>
            </a:pPr>
            <a:endParaRPr lang="en-US" sz="1800" dirty="0" smtClean="0"/>
          </a:p>
          <a:p>
            <a:pPr marL="45720" indent="0">
              <a:buNone/>
            </a:pPr>
            <a:r>
              <a:rPr lang="en-US" sz="1800" dirty="0" smtClean="0"/>
              <a:t>The </a:t>
            </a:r>
            <a:r>
              <a:rPr lang="en-US" sz="1800" b="1" u="sng" dirty="0" smtClean="0"/>
              <a:t>Military Selective Service Act</a:t>
            </a:r>
            <a:r>
              <a:rPr lang="en-US" sz="1800" dirty="0"/>
              <a:t> </a:t>
            </a:r>
            <a:r>
              <a:rPr lang="en-US" sz="1800" dirty="0" smtClean="0"/>
              <a:t>states that “it is </a:t>
            </a:r>
            <a:r>
              <a:rPr lang="en-US" sz="1800" b="1" dirty="0" smtClean="0"/>
              <a:t>the </a:t>
            </a:r>
            <a:r>
              <a:rPr lang="en-US" sz="1800" b="1" dirty="0"/>
              <a:t>duty of every male citizen of the United States</a:t>
            </a:r>
            <a:r>
              <a:rPr lang="en-US" sz="1800" dirty="0"/>
              <a:t>, and every other </a:t>
            </a:r>
            <a:r>
              <a:rPr lang="en-US" sz="1800" dirty="0" smtClean="0"/>
              <a:t>male person </a:t>
            </a:r>
            <a:r>
              <a:rPr lang="en-US" sz="1800" dirty="0"/>
              <a:t>residing in the United States, who, on the day or days fixed for the first </a:t>
            </a:r>
            <a:r>
              <a:rPr lang="en-US" sz="1800" dirty="0" smtClean="0"/>
              <a:t>or any </a:t>
            </a:r>
            <a:r>
              <a:rPr lang="en-US" sz="1800" dirty="0"/>
              <a:t>subsequent registration, </a:t>
            </a:r>
            <a:r>
              <a:rPr lang="en-US" sz="1800" b="1" dirty="0"/>
              <a:t>is between the ages of eighteen and twenty-six, </a:t>
            </a:r>
            <a:r>
              <a:rPr lang="en-US" sz="1800" b="1" dirty="0" smtClean="0"/>
              <a:t>to present </a:t>
            </a:r>
            <a:r>
              <a:rPr lang="en-US" sz="1800" b="1" dirty="0"/>
              <a:t>himself for and submit to </a:t>
            </a:r>
            <a:r>
              <a:rPr lang="en-US" sz="1800" b="1" dirty="0" smtClean="0"/>
              <a:t>registration</a:t>
            </a:r>
            <a:r>
              <a:rPr lang="en-US" sz="1800" dirty="0" smtClean="0"/>
              <a:t>.” </a:t>
            </a:r>
            <a:endParaRPr lang="en-US" sz="1800" dirty="0"/>
          </a:p>
          <a:p>
            <a:pPr marL="45720" indent="0" algn="ctr">
              <a:buNone/>
            </a:pPr>
            <a:endParaRPr lang="en-US" sz="3600" dirty="0">
              <a:solidFill>
                <a:schemeClr val="accent1"/>
              </a:solidFill>
            </a:endParaRPr>
          </a:p>
        </p:txBody>
      </p:sp>
      <p:sp>
        <p:nvSpPr>
          <p:cNvPr id="3" name="Title 2"/>
          <p:cNvSpPr>
            <a:spLocks noGrp="1"/>
          </p:cNvSpPr>
          <p:nvPr>
            <p:ph type="title"/>
          </p:nvPr>
        </p:nvSpPr>
        <p:spPr/>
        <p:txBody>
          <a:bodyPr>
            <a:noAutofit/>
          </a:bodyPr>
          <a:lstStyle/>
          <a:p>
            <a:r>
              <a:rPr lang="en-US" sz="3200" dirty="0" smtClean="0">
                <a:solidFill>
                  <a:schemeClr val="bg2">
                    <a:lumMod val="25000"/>
                  </a:schemeClr>
                </a:solidFill>
              </a:rPr>
              <a:t/>
            </a:r>
            <a:br>
              <a:rPr lang="en-US" sz="3200" dirty="0" smtClean="0">
                <a:solidFill>
                  <a:schemeClr val="bg2">
                    <a:lumMod val="25000"/>
                  </a:schemeClr>
                </a:solidFill>
              </a:rPr>
            </a:br>
            <a:r>
              <a:rPr lang="en-US" sz="3200" dirty="0" smtClean="0"/>
              <a:t>Is </a:t>
            </a:r>
            <a:r>
              <a:rPr lang="en-US" sz="3200" dirty="0"/>
              <a:t>Marshall’s </a:t>
            </a:r>
            <a:r>
              <a:rPr lang="en-US" sz="3200" dirty="0" smtClean="0"/>
              <a:t>registering for </a:t>
            </a:r>
            <a:r>
              <a:rPr lang="en-US" sz="3200" dirty="0"/>
              <a:t>the selective service a responsibility or an obligation?</a:t>
            </a:r>
            <a:r>
              <a:rPr lang="en-US" sz="5400" dirty="0"/>
              <a:t/>
            </a:r>
            <a:br>
              <a:rPr lang="en-US" sz="5400" dirty="0"/>
            </a:br>
            <a:endParaRPr lang="en-US" sz="5400" dirty="0"/>
          </a:p>
        </p:txBody>
      </p:sp>
      <p:sp>
        <p:nvSpPr>
          <p:cNvPr id="8" name="Right Arrow 7"/>
          <p:cNvSpPr/>
          <p:nvPr/>
        </p:nvSpPr>
        <p:spPr>
          <a:xfrm>
            <a:off x="5515583" y="4745771"/>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658237" y="4742142"/>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695544" y="5275543"/>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1" name="TextBox 10"/>
          <p:cNvSpPr txBox="1"/>
          <p:nvPr/>
        </p:nvSpPr>
        <p:spPr>
          <a:xfrm>
            <a:off x="1418375" y="5248780"/>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228570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additive="base">
                                        <p:cTn id="3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33" presetID="2" presetClass="exit" presetSubtype="2" fill="hold" grpId="1" nodeType="with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1+ppt_w/2"/>
                                          </p:val>
                                        </p:tav>
                                      </p:tavLst>
                                    </p:anim>
                                    <p:anim calcmode="lin" valueType="num">
                                      <p:cBhvr additive="base">
                                        <p:cTn id="35" dur="500"/>
                                        <p:tgtEl>
                                          <p:spTgt spid="10"/>
                                        </p:tgtEl>
                                        <p:attrNameLst>
                                          <p:attrName>ppt_y</p:attrName>
                                        </p:attrNameLst>
                                      </p:cBhvr>
                                      <p:tavLst>
                                        <p:tav tm="0">
                                          <p:val>
                                            <p:strVal val="ppt_y"/>
                                          </p:val>
                                        </p:tav>
                                        <p:tav tm="100000">
                                          <p:val>
                                            <p:strVal val="ppt_y"/>
                                          </p:val>
                                        </p:tav>
                                      </p:tavLst>
                                    </p:anim>
                                    <p:set>
                                      <p:cBhvr>
                                        <p:cTn id="36" dur="1" fill="hold">
                                          <p:stCondLst>
                                            <p:cond delay="499"/>
                                          </p:stCondLst>
                                        </p:cTn>
                                        <p:tgtEl>
                                          <p:spTgt spid="10"/>
                                        </p:tgtEl>
                                        <p:attrNameLst>
                                          <p:attrName>style.visibility</p:attrName>
                                        </p:attrNameLst>
                                      </p:cBhvr>
                                      <p:to>
                                        <p:strVal val="hidden"/>
                                      </p:to>
                                    </p:set>
                                  </p:childTnLst>
                                </p:cTn>
                              </p:par>
                              <p:par>
                                <p:cTn id="37" presetID="2" presetClass="exit" presetSubtype="2" fill="hold" grpId="1" nodeType="withEffect">
                                  <p:stCondLst>
                                    <p:cond delay="0"/>
                                  </p:stCondLst>
                                  <p:childTnLst>
                                    <p:anim calcmode="lin" valueType="num">
                                      <p:cBhvr additive="base">
                                        <p:cTn id="38" dur="500"/>
                                        <p:tgtEl>
                                          <p:spTgt spid="8"/>
                                        </p:tgtEl>
                                        <p:attrNameLst>
                                          <p:attrName>ppt_x</p:attrName>
                                        </p:attrNameLst>
                                      </p:cBhvr>
                                      <p:tavLst>
                                        <p:tav tm="0">
                                          <p:val>
                                            <p:strVal val="ppt_x"/>
                                          </p:val>
                                        </p:tav>
                                        <p:tav tm="100000">
                                          <p:val>
                                            <p:strVal val="1+ppt_w/2"/>
                                          </p:val>
                                        </p:tav>
                                      </p:tavLst>
                                    </p:anim>
                                    <p:anim calcmode="lin" valueType="num">
                                      <p:cBhvr additive="base">
                                        <p:cTn id="39" dur="500"/>
                                        <p:tgtEl>
                                          <p:spTgt spid="8"/>
                                        </p:tgtEl>
                                        <p:attrNameLst>
                                          <p:attrName>ppt_y</p:attrName>
                                        </p:attrNameLst>
                                      </p:cBhvr>
                                      <p:tavLst>
                                        <p:tav tm="0">
                                          <p:val>
                                            <p:strVal val="ppt_y"/>
                                          </p:val>
                                        </p:tav>
                                        <p:tav tm="100000">
                                          <p:val>
                                            <p:strVal val="ppt_y"/>
                                          </p:val>
                                        </p:tav>
                                      </p:tavLst>
                                    </p:anim>
                                    <p:set>
                                      <p:cBhvr>
                                        <p:cTn id="4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p:bldP spid="10" grpId="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a:bodyPr>
          <a:lstStyle/>
          <a:p>
            <a:pPr marL="45720" indent="0" algn="ctr">
              <a:buNone/>
            </a:pPr>
            <a:r>
              <a:rPr lang="en-US" dirty="0" smtClean="0"/>
              <a:t>Shauna did not like a policy that was recently passed by the state legislature. She decided to create a petition supported by members of her community and included a copy of the petition in a letter to her Representative.</a:t>
            </a:r>
          </a:p>
          <a:p>
            <a:pPr marL="45720" indent="0" algn="ctr">
              <a:buNone/>
            </a:pPr>
            <a:r>
              <a:rPr lang="en-US" sz="3600" b="1" dirty="0" smtClean="0">
                <a:solidFill>
                  <a:srgbClr val="0A89E0"/>
                </a:solidFill>
              </a:rPr>
              <a:t>Is petitioning the government a responsibility or an obligation? </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3 </a:t>
            </a:r>
            <a:endParaRPr lang="en-US" sz="4400" dirty="0"/>
          </a:p>
        </p:txBody>
      </p:sp>
      <p:pic>
        <p:nvPicPr>
          <p:cNvPr id="4098" name="Picture 2" descr="C:\Documents and Settings\flrea\Local Settings\Temporary Internet Files\Content.IE5\6QWJWNTB\MC90030135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012" y="4898866"/>
            <a:ext cx="1150844" cy="1561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258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77979"/>
            <a:ext cx="8407893" cy="4407408"/>
          </a:xfrm>
        </p:spPr>
        <p:txBody>
          <a:bodyPr>
            <a:normAutofit/>
          </a:bodyPr>
          <a:lstStyle/>
          <a:p>
            <a:pPr marL="45720" indent="0" algn="ctr">
              <a:buNone/>
            </a:pPr>
            <a:r>
              <a:rPr lang="en-US" sz="4800" dirty="0" smtClean="0">
                <a:solidFill>
                  <a:srgbClr val="0A89E0"/>
                </a:solidFill>
              </a:rPr>
              <a:t>Responsibility!</a:t>
            </a:r>
          </a:p>
          <a:p>
            <a:pPr marL="45720" indent="0" algn="ctr">
              <a:buNone/>
            </a:pPr>
            <a:r>
              <a:rPr lang="en-US" sz="3600" dirty="0" smtClean="0">
                <a:solidFill>
                  <a:schemeClr val="tx1">
                    <a:lumMod val="75000"/>
                    <a:lumOff val="25000"/>
                  </a:schemeClr>
                </a:solidFill>
              </a:rPr>
              <a:t>Why is petitioning the government an important civic responsibility? </a:t>
            </a:r>
          </a:p>
          <a:p>
            <a:pPr marL="45720" indent="0" algn="ctr">
              <a:buNone/>
            </a:pPr>
            <a:endParaRPr lang="en-US" sz="3600" dirty="0" smtClean="0">
              <a:solidFill>
                <a:schemeClr val="accent2"/>
              </a:solidFill>
            </a:endParaRPr>
          </a:p>
        </p:txBody>
      </p:sp>
      <p:sp>
        <p:nvSpPr>
          <p:cNvPr id="3" name="Title 2"/>
          <p:cNvSpPr>
            <a:spLocks noGrp="1"/>
          </p:cNvSpPr>
          <p:nvPr>
            <p:ph type="title"/>
          </p:nvPr>
        </p:nvSpPr>
        <p:spPr/>
        <p:txBody>
          <a:bodyPr>
            <a:noAutofit/>
          </a:bodyPr>
          <a:lstStyle/>
          <a:p>
            <a:r>
              <a:rPr lang="en-US" sz="3200" dirty="0" smtClean="0"/>
              <a:t/>
            </a:r>
            <a:br>
              <a:rPr lang="en-US" sz="3200" dirty="0" smtClean="0"/>
            </a:br>
            <a:r>
              <a:rPr lang="en-US" sz="3200" dirty="0" smtClean="0"/>
              <a:t>Is </a:t>
            </a:r>
            <a:r>
              <a:rPr lang="en-US" sz="3200" dirty="0"/>
              <a:t>petitioning the government a </a:t>
            </a:r>
            <a:r>
              <a:rPr lang="en-US" sz="3200" dirty="0" smtClean="0"/>
              <a:t>responsibility or </a:t>
            </a:r>
            <a:r>
              <a:rPr lang="en-US" sz="3200" dirty="0"/>
              <a:t>an obligation? </a:t>
            </a:r>
            <a:r>
              <a:rPr lang="en-US" sz="4800" dirty="0"/>
              <a:t/>
            </a:r>
            <a:br>
              <a:rPr lang="en-US" sz="4800" dirty="0"/>
            </a:br>
            <a:endParaRPr lang="en-US" sz="4800" dirty="0"/>
          </a:p>
        </p:txBody>
      </p:sp>
      <p:sp>
        <p:nvSpPr>
          <p:cNvPr id="13" name="Right Arrow 12"/>
          <p:cNvSpPr/>
          <p:nvPr/>
        </p:nvSpPr>
        <p:spPr>
          <a:xfrm>
            <a:off x="5570705" y="3957924"/>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0800000">
            <a:off x="713359" y="3954295"/>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625827" y="4575564"/>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6" name="TextBox 15"/>
          <p:cNvSpPr txBox="1"/>
          <p:nvPr/>
        </p:nvSpPr>
        <p:spPr>
          <a:xfrm>
            <a:off x="1473497" y="4460933"/>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Tree>
    <p:extLst>
      <p:ext uri="{BB962C8B-B14F-4D97-AF65-F5344CB8AC3E}">
        <p14:creationId xmlns:p14="http://schemas.microsoft.com/office/powerpoint/2010/main" val="122849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xit" presetSubtype="8" fill="hold" grpId="1" nodeType="withEffect">
                                  <p:stCondLst>
                                    <p:cond delay="0"/>
                                  </p:stCondLst>
                                  <p:childTnLst>
                                    <p:anim calcmode="lin" valueType="num">
                                      <p:cBhvr additive="base">
                                        <p:cTn id="30" dur="500"/>
                                        <p:tgtEl>
                                          <p:spTgt spid="14"/>
                                        </p:tgtEl>
                                        <p:attrNameLst>
                                          <p:attrName>ppt_x</p:attrName>
                                        </p:attrNameLst>
                                      </p:cBhvr>
                                      <p:tavLst>
                                        <p:tav tm="0">
                                          <p:val>
                                            <p:strVal val="ppt_x"/>
                                          </p:val>
                                        </p:tav>
                                        <p:tav tm="100000">
                                          <p:val>
                                            <p:strVal val="0-ppt_w/2"/>
                                          </p:val>
                                        </p:tav>
                                      </p:tavLst>
                                    </p:anim>
                                    <p:anim calcmode="lin" valueType="num">
                                      <p:cBhvr additive="base">
                                        <p:cTn id="31" dur="500"/>
                                        <p:tgtEl>
                                          <p:spTgt spid="14"/>
                                        </p:tgtEl>
                                        <p:attrNameLst>
                                          <p:attrName>ppt_y</p:attrName>
                                        </p:attrNameLst>
                                      </p:cBhvr>
                                      <p:tavLst>
                                        <p:tav tm="0">
                                          <p:val>
                                            <p:strVal val="ppt_y"/>
                                          </p:val>
                                        </p:tav>
                                        <p:tav tm="100000">
                                          <p:val>
                                            <p:strVal val="ppt_y"/>
                                          </p:val>
                                        </p:tav>
                                      </p:tavLst>
                                    </p:anim>
                                    <p:set>
                                      <p:cBhvr>
                                        <p:cTn id="32" dur="1" fill="hold">
                                          <p:stCondLst>
                                            <p:cond delay="499"/>
                                          </p:stCondLst>
                                        </p:cTn>
                                        <p:tgtEl>
                                          <p:spTgt spid="14"/>
                                        </p:tgtEl>
                                        <p:attrNameLst>
                                          <p:attrName>style.visibility</p:attrName>
                                        </p:attrNameLst>
                                      </p:cBhvr>
                                      <p:to>
                                        <p:strVal val="hidden"/>
                                      </p:to>
                                    </p:set>
                                  </p:childTnLst>
                                </p:cTn>
                              </p:par>
                              <p:par>
                                <p:cTn id="33" presetID="2" presetClass="exit" presetSubtype="8" fill="hold" grpId="1" nodeType="withEffect">
                                  <p:stCondLst>
                                    <p:cond delay="0"/>
                                  </p:stCondLst>
                                  <p:childTnLst>
                                    <p:anim calcmode="lin" valueType="num">
                                      <p:cBhvr additive="base">
                                        <p:cTn id="34" dur="500"/>
                                        <p:tgtEl>
                                          <p:spTgt spid="16"/>
                                        </p:tgtEl>
                                        <p:attrNameLst>
                                          <p:attrName>ppt_x</p:attrName>
                                        </p:attrNameLst>
                                      </p:cBhvr>
                                      <p:tavLst>
                                        <p:tav tm="0">
                                          <p:val>
                                            <p:strVal val="ppt_x"/>
                                          </p:val>
                                        </p:tav>
                                        <p:tav tm="100000">
                                          <p:val>
                                            <p:strVal val="0-ppt_w/2"/>
                                          </p:val>
                                        </p:tav>
                                      </p:tavLst>
                                    </p:anim>
                                    <p:anim calcmode="lin" valueType="num">
                                      <p:cBhvr additive="base">
                                        <p:cTn id="35" dur="500"/>
                                        <p:tgtEl>
                                          <p:spTgt spid="16"/>
                                        </p:tgtEl>
                                        <p:attrNameLst>
                                          <p:attrName>ppt_y</p:attrName>
                                        </p:attrNameLst>
                                      </p:cBhvr>
                                      <p:tavLst>
                                        <p:tav tm="0">
                                          <p:val>
                                            <p:strVal val="ppt_y"/>
                                          </p:val>
                                        </p:tav>
                                        <p:tav tm="100000">
                                          <p:val>
                                            <p:strVal val="ppt_y"/>
                                          </p:val>
                                        </p:tav>
                                      </p:tavLst>
                                    </p:anim>
                                    <p:set>
                                      <p:cBhvr>
                                        <p:cTn id="36" dur="1" fill="hold">
                                          <p:stCondLst>
                                            <p:cond delay="499"/>
                                          </p:stCondLst>
                                        </p:cTn>
                                        <p:tgtEl>
                                          <p:spTgt spid="16"/>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anim calcmode="lin" valueType="num">
                                      <p:cBhvr additive="base">
                                        <p:cTn id="3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p:bldP spid="1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 indent="0" algn="ctr">
              <a:buNone/>
            </a:pPr>
            <a:r>
              <a:rPr lang="en-US" sz="3600" dirty="0" smtClean="0"/>
              <a:t>Tax returns are due by midnight April 15</a:t>
            </a:r>
            <a:r>
              <a:rPr lang="en-US" sz="3600" baseline="30000" dirty="0" smtClean="0"/>
              <a:t>th</a:t>
            </a:r>
            <a:r>
              <a:rPr lang="en-US" sz="3600" dirty="0" smtClean="0"/>
              <a:t>, so long as April 15</a:t>
            </a:r>
            <a:r>
              <a:rPr lang="en-US" sz="3600" baseline="30000" dirty="0" smtClean="0"/>
              <a:t>th</a:t>
            </a:r>
            <a:r>
              <a:rPr lang="en-US" sz="3600" dirty="0" smtClean="0"/>
              <a:t> is not a weekend. John forgot to complete a tax return and thought it really was not a big deal – he could just wait until next year.</a:t>
            </a:r>
          </a:p>
          <a:p>
            <a:pPr marL="45720" indent="0" algn="ctr">
              <a:buNone/>
            </a:pPr>
            <a:endParaRPr lang="en-US" sz="3600" dirty="0"/>
          </a:p>
          <a:p>
            <a:pPr marL="45720" indent="0" algn="ctr">
              <a:buNone/>
            </a:pPr>
            <a:r>
              <a:rPr lang="en-US" sz="3600" b="1" dirty="0" smtClean="0">
                <a:solidFill>
                  <a:srgbClr val="0A89E0"/>
                </a:solidFill>
              </a:rPr>
              <a:t>Is the filing of a federal tax return a responsibility or an obligation? </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4 </a:t>
            </a:r>
            <a:endParaRPr lang="en-US" sz="4400" dirty="0"/>
          </a:p>
        </p:txBody>
      </p:sp>
    </p:spTree>
    <p:extLst>
      <p:ext uri="{BB962C8B-B14F-4D97-AF65-F5344CB8AC3E}">
        <p14:creationId xmlns:p14="http://schemas.microsoft.com/office/powerpoint/2010/main" val="4122950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752600"/>
            <a:ext cx="8229600" cy="1828800"/>
          </a:xfrm>
        </p:spPr>
        <p:txBody>
          <a:bodyPr>
            <a:normAutofit/>
          </a:bodyPr>
          <a:lstStyle/>
          <a:p>
            <a:pPr marL="45720" indent="0" algn="ctr">
              <a:buNone/>
            </a:pPr>
            <a:r>
              <a:rPr lang="en-US" sz="4400" b="1" dirty="0" smtClean="0">
                <a:solidFill>
                  <a:srgbClr val="0A89E0"/>
                </a:solidFill>
              </a:rPr>
              <a:t>Obligation!</a:t>
            </a:r>
          </a:p>
          <a:p>
            <a:r>
              <a:rPr lang="en-US" sz="2800" dirty="0" smtClean="0"/>
              <a:t>Federal law requires people to pay taxes. </a:t>
            </a:r>
            <a:endParaRPr lang="en-US" sz="2800" dirty="0"/>
          </a:p>
        </p:txBody>
      </p:sp>
      <p:sp>
        <p:nvSpPr>
          <p:cNvPr id="3" name="Title 2"/>
          <p:cNvSpPr>
            <a:spLocks noGrp="1"/>
          </p:cNvSpPr>
          <p:nvPr>
            <p:ph type="title"/>
          </p:nvPr>
        </p:nvSpPr>
        <p:spPr/>
        <p:txBody>
          <a:bodyPr/>
          <a:lstStyle/>
          <a:p>
            <a:pPr marL="45720" indent="0"/>
            <a:r>
              <a:rPr lang="en-US" sz="2800" dirty="0"/>
              <a:t>Is the filing of a federal tax return a </a:t>
            </a:r>
            <a:r>
              <a:rPr lang="en-US" sz="2800" dirty="0" smtClean="0"/>
              <a:t>responsibility </a:t>
            </a:r>
            <a:r>
              <a:rPr lang="en-US" sz="2800" dirty="0"/>
              <a:t>or an obligation? </a:t>
            </a:r>
          </a:p>
        </p:txBody>
      </p:sp>
      <p:sp>
        <p:nvSpPr>
          <p:cNvPr id="8" name="Right Arrow 7"/>
          <p:cNvSpPr/>
          <p:nvPr/>
        </p:nvSpPr>
        <p:spPr>
          <a:xfrm>
            <a:off x="5570705" y="3955705"/>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Cambria" panose="02040503050406030204" pitchFamily="18" charset="0"/>
            </a:endParaRPr>
          </a:p>
        </p:txBody>
      </p:sp>
      <p:sp>
        <p:nvSpPr>
          <p:cNvPr id="9" name="Right Arrow 8"/>
          <p:cNvSpPr/>
          <p:nvPr/>
        </p:nvSpPr>
        <p:spPr>
          <a:xfrm rot="10800000">
            <a:off x="713359" y="3952076"/>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Cambria" panose="02040503050406030204" pitchFamily="18" charset="0"/>
            </a:endParaRPr>
          </a:p>
        </p:txBody>
      </p:sp>
      <p:sp>
        <p:nvSpPr>
          <p:cNvPr id="10" name="TextBox 9"/>
          <p:cNvSpPr txBox="1"/>
          <p:nvPr/>
        </p:nvSpPr>
        <p:spPr>
          <a:xfrm>
            <a:off x="5625827" y="4573345"/>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1" name="TextBox 10"/>
          <p:cNvSpPr txBox="1"/>
          <p:nvPr/>
        </p:nvSpPr>
        <p:spPr>
          <a:xfrm>
            <a:off x="1473497" y="4458714"/>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234491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anim calcmode="lin" valueType="num">
                                      <p:cBhvr additive="base">
                                        <p:cTn id="3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5" presetID="2" presetClass="exit" presetSubtype="2" fill="hold" grpId="1" nodeType="with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1+ppt_w/2"/>
                                          </p:val>
                                        </p:tav>
                                      </p:tavLst>
                                    </p:anim>
                                    <p:anim calcmode="lin" valueType="num">
                                      <p:cBhvr additive="base">
                                        <p:cTn id="37" dur="500"/>
                                        <p:tgtEl>
                                          <p:spTgt spid="10"/>
                                        </p:tgtEl>
                                        <p:attrNameLst>
                                          <p:attrName>ppt_y</p:attrName>
                                        </p:attrNameLst>
                                      </p:cBhvr>
                                      <p:tavLst>
                                        <p:tav tm="0">
                                          <p:val>
                                            <p:strVal val="ppt_y"/>
                                          </p:val>
                                        </p:tav>
                                        <p:tav tm="100000">
                                          <p:val>
                                            <p:strVal val="ppt_y"/>
                                          </p:val>
                                        </p:tav>
                                      </p:tavLst>
                                    </p:anim>
                                    <p:set>
                                      <p:cBhvr>
                                        <p:cTn id="38" dur="1" fill="hold">
                                          <p:stCondLst>
                                            <p:cond delay="499"/>
                                          </p:stCondLst>
                                        </p:cTn>
                                        <p:tgtEl>
                                          <p:spTgt spid="10"/>
                                        </p:tgtEl>
                                        <p:attrNameLst>
                                          <p:attrName>style.visibility</p:attrName>
                                        </p:attrNameLst>
                                      </p:cBhvr>
                                      <p:to>
                                        <p:strVal val="hidden"/>
                                      </p:to>
                                    </p:set>
                                  </p:childTnLst>
                                </p:cTn>
                              </p:par>
                              <p:par>
                                <p:cTn id="39" presetID="2" presetClass="exit" presetSubtype="2" fill="hold" grpId="1" nodeType="withEffect">
                                  <p:stCondLst>
                                    <p:cond delay="0"/>
                                  </p:stCondLst>
                                  <p:childTnLst>
                                    <p:anim calcmode="lin" valueType="num">
                                      <p:cBhvr additive="base">
                                        <p:cTn id="40" dur="500"/>
                                        <p:tgtEl>
                                          <p:spTgt spid="8"/>
                                        </p:tgtEl>
                                        <p:attrNameLst>
                                          <p:attrName>ppt_x</p:attrName>
                                        </p:attrNameLst>
                                      </p:cBhvr>
                                      <p:tavLst>
                                        <p:tav tm="0">
                                          <p:val>
                                            <p:strVal val="ppt_x"/>
                                          </p:val>
                                        </p:tav>
                                        <p:tav tm="100000">
                                          <p:val>
                                            <p:strVal val="1+ppt_w/2"/>
                                          </p:val>
                                        </p:tav>
                                      </p:tavLst>
                                    </p:anim>
                                    <p:anim calcmode="lin" valueType="num">
                                      <p:cBhvr additive="base">
                                        <p:cTn id="41" dur="500"/>
                                        <p:tgtEl>
                                          <p:spTgt spid="8"/>
                                        </p:tgtEl>
                                        <p:attrNameLst>
                                          <p:attrName>ppt_y</p:attrName>
                                        </p:attrNameLst>
                                      </p:cBhvr>
                                      <p:tavLst>
                                        <p:tav tm="0">
                                          <p:val>
                                            <p:strVal val="ppt_y"/>
                                          </p:val>
                                        </p:tav>
                                        <p:tav tm="100000">
                                          <p:val>
                                            <p:strVal val="ppt_y"/>
                                          </p:val>
                                        </p:tav>
                                      </p:tavLst>
                                    </p:anim>
                                    <p:set>
                                      <p:cBhvr>
                                        <p:cTn id="4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p:bldP spid="10" grpId="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920895" y="2362200"/>
            <a:ext cx="1744133" cy="1471612"/>
          </a:xfrm>
          <a:prstGeom prst="rect">
            <a:avLst/>
          </a:prstGeom>
        </p:spPr>
      </p:pic>
      <p:pic>
        <p:nvPicPr>
          <p:cNvPr id="8" name="Picture 7"/>
          <p:cNvPicPr>
            <a:picLocks noChangeAspect="1"/>
          </p:cNvPicPr>
          <p:nvPr/>
        </p:nvPicPr>
        <p:blipFill>
          <a:blip r:embed="rId4"/>
          <a:stretch>
            <a:fillRect/>
          </a:stretch>
        </p:blipFill>
        <p:spPr>
          <a:xfrm>
            <a:off x="457200" y="4419600"/>
            <a:ext cx="1981200" cy="1604246"/>
          </a:xfrm>
          <a:prstGeom prst="rect">
            <a:avLst/>
          </a:prstGeom>
        </p:spPr>
      </p:pic>
      <p:pic>
        <p:nvPicPr>
          <p:cNvPr id="5" name="Picture 4"/>
          <p:cNvPicPr>
            <a:picLocks noChangeAspect="1"/>
          </p:cNvPicPr>
          <p:nvPr/>
        </p:nvPicPr>
        <p:blipFill>
          <a:blip r:embed="rId5"/>
          <a:stretch>
            <a:fillRect/>
          </a:stretch>
        </p:blipFill>
        <p:spPr>
          <a:xfrm>
            <a:off x="6858000" y="4419600"/>
            <a:ext cx="2013884" cy="1562100"/>
          </a:xfrm>
          <a:prstGeom prst="rect">
            <a:avLst/>
          </a:prstGeom>
        </p:spPr>
      </p:pic>
      <p:pic>
        <p:nvPicPr>
          <p:cNvPr id="4" name="Picture 3"/>
          <p:cNvPicPr>
            <a:picLocks noChangeAspect="1"/>
          </p:cNvPicPr>
          <p:nvPr/>
        </p:nvPicPr>
        <p:blipFill>
          <a:blip r:embed="rId6"/>
          <a:stretch>
            <a:fillRect/>
          </a:stretch>
        </p:blipFill>
        <p:spPr>
          <a:xfrm>
            <a:off x="457201" y="1953526"/>
            <a:ext cx="1981200" cy="1646923"/>
          </a:xfrm>
          <a:prstGeom prst="rect">
            <a:avLst/>
          </a:prstGeom>
        </p:spPr>
      </p:pic>
      <p:sp>
        <p:nvSpPr>
          <p:cNvPr id="2" name="Content Placeholder 1"/>
          <p:cNvSpPr>
            <a:spLocks noGrp="1"/>
          </p:cNvSpPr>
          <p:nvPr>
            <p:ph idx="1"/>
          </p:nvPr>
        </p:nvSpPr>
        <p:spPr>
          <a:xfrm>
            <a:off x="1981200" y="1993392"/>
            <a:ext cx="5410200" cy="4407408"/>
          </a:xfrm>
        </p:spPr>
        <p:txBody>
          <a:bodyPr>
            <a:normAutofit/>
          </a:bodyPr>
          <a:lstStyle/>
          <a:p>
            <a:pPr>
              <a:buFont typeface="Wingdings" panose="05000000000000000000" pitchFamily="2" charset="2"/>
              <a:buChar char="Ø"/>
            </a:pPr>
            <a:r>
              <a:rPr lang="en-US" sz="2800" b="1" dirty="0" smtClean="0"/>
              <a:t>What are some of the chores that you have to do and/or the rules that you have to follow in your </a:t>
            </a:r>
            <a:r>
              <a:rPr lang="en-US" sz="2800" b="1" dirty="0" smtClean="0"/>
              <a:t>daily lives?</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smtClean="0"/>
              <a:t>Try to think of at least 3 or 4!</a:t>
            </a:r>
            <a:endParaRPr lang="en-US" sz="2800" dirty="0" smtClean="0"/>
          </a:p>
        </p:txBody>
      </p:sp>
      <p:sp>
        <p:nvSpPr>
          <p:cNvPr id="3" name="Title 2"/>
          <p:cNvSpPr>
            <a:spLocks noGrp="1"/>
          </p:cNvSpPr>
          <p:nvPr>
            <p:ph type="title"/>
          </p:nvPr>
        </p:nvSpPr>
        <p:spPr/>
        <p:txBody>
          <a:bodyPr>
            <a:normAutofit/>
          </a:bodyPr>
          <a:lstStyle/>
          <a:p>
            <a:r>
              <a:rPr lang="en-US" dirty="0" smtClean="0"/>
              <a:t>Bell Ringer</a:t>
            </a:r>
            <a:endParaRPr lang="en-US" dirty="0"/>
          </a:p>
        </p:txBody>
      </p:sp>
    </p:spTree>
    <p:extLst>
      <p:ext uri="{BB962C8B-B14F-4D97-AF65-F5344CB8AC3E}">
        <p14:creationId xmlns:p14="http://schemas.microsoft.com/office/powerpoint/2010/main" val="99655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lgn="ctr">
              <a:buNone/>
            </a:pPr>
            <a:r>
              <a:rPr lang="en-US" sz="3600" dirty="0" smtClean="0"/>
              <a:t>Sarah attends her city commission meetings each month so she can be informed about the issues impacting her community. </a:t>
            </a:r>
          </a:p>
          <a:p>
            <a:pPr marL="45720" indent="0" algn="ctr">
              <a:buNone/>
            </a:pPr>
            <a:r>
              <a:rPr lang="en-US" sz="3600" b="1" dirty="0" smtClean="0">
                <a:solidFill>
                  <a:srgbClr val="0A89E0"/>
                </a:solidFill>
              </a:rPr>
              <a:t>Is attending civic meetings a responsibility or an obligation? </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5 </a:t>
            </a:r>
            <a:endParaRPr lang="en-US" sz="4400" dirty="0"/>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2727711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lgn="ctr">
              <a:buNone/>
            </a:pPr>
            <a:r>
              <a:rPr lang="en-US" sz="4400" b="1" dirty="0" smtClean="0">
                <a:solidFill>
                  <a:srgbClr val="0A89E0"/>
                </a:solidFill>
              </a:rPr>
              <a:t>Responsibility</a:t>
            </a:r>
            <a:r>
              <a:rPr lang="en-US" sz="4400" b="1" dirty="0">
                <a:solidFill>
                  <a:srgbClr val="0A89E0"/>
                </a:solidFill>
              </a:rPr>
              <a:t>!</a:t>
            </a:r>
          </a:p>
          <a:p>
            <a:pPr marL="45720" indent="0" algn="ctr">
              <a:buNone/>
            </a:pPr>
            <a:endParaRPr lang="en-US" dirty="0"/>
          </a:p>
          <a:p>
            <a:pPr marL="45720" indent="0" algn="ctr">
              <a:buNone/>
            </a:pPr>
            <a:r>
              <a:rPr lang="en-US" sz="3200" dirty="0">
                <a:solidFill>
                  <a:schemeClr val="tx1">
                    <a:lumMod val="75000"/>
                    <a:lumOff val="25000"/>
                  </a:schemeClr>
                </a:solidFill>
              </a:rPr>
              <a:t>Why </a:t>
            </a:r>
            <a:r>
              <a:rPr lang="en-US" sz="3200" dirty="0" smtClean="0">
                <a:solidFill>
                  <a:schemeClr val="tx1">
                    <a:lumMod val="75000"/>
                    <a:lumOff val="25000"/>
                  </a:schemeClr>
                </a:solidFill>
              </a:rPr>
              <a:t>is attending civic meetings an important part of civic participation?</a:t>
            </a:r>
            <a:endParaRPr lang="en-US" sz="3200" dirty="0">
              <a:solidFill>
                <a:schemeClr val="tx1">
                  <a:lumMod val="75000"/>
                  <a:lumOff val="25000"/>
                </a:schemeClr>
              </a:solidFill>
            </a:endParaRPr>
          </a:p>
          <a:p>
            <a:pPr marL="45720" indent="0">
              <a:buNone/>
            </a:pPr>
            <a:endParaRPr lang="en-US" dirty="0"/>
          </a:p>
        </p:txBody>
      </p:sp>
      <p:sp>
        <p:nvSpPr>
          <p:cNvPr id="3" name="Title 2"/>
          <p:cNvSpPr>
            <a:spLocks noGrp="1"/>
          </p:cNvSpPr>
          <p:nvPr>
            <p:ph type="title"/>
          </p:nvPr>
        </p:nvSpPr>
        <p:spPr/>
        <p:txBody>
          <a:bodyPr>
            <a:noAutofit/>
          </a:bodyPr>
          <a:lstStyle/>
          <a:p>
            <a:r>
              <a:rPr lang="en-US" sz="3200" dirty="0" smtClean="0"/>
              <a:t/>
            </a:r>
            <a:br>
              <a:rPr lang="en-US" sz="3200" dirty="0" smtClean="0"/>
            </a:br>
            <a:r>
              <a:rPr lang="en-US" sz="4000" dirty="0"/>
              <a:t>Is attending civic meetings a responsibility or an obligation? </a:t>
            </a:r>
            <a:r>
              <a:rPr lang="en-US" sz="3200" b="1" dirty="0"/>
              <a:t/>
            </a:r>
            <a:br>
              <a:rPr lang="en-US" sz="3200" b="1" dirty="0"/>
            </a:br>
            <a:endParaRPr lang="en-US" sz="5400" dirty="0"/>
          </a:p>
        </p:txBody>
      </p:sp>
      <p:sp>
        <p:nvSpPr>
          <p:cNvPr id="8" name="Right Arrow 7"/>
          <p:cNvSpPr/>
          <p:nvPr/>
        </p:nvSpPr>
        <p:spPr>
          <a:xfrm>
            <a:off x="5491358" y="4322615"/>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634012" y="4318986"/>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46480" y="4940255"/>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1" name="TextBox 10"/>
          <p:cNvSpPr txBox="1"/>
          <p:nvPr/>
        </p:nvSpPr>
        <p:spPr>
          <a:xfrm>
            <a:off x="1394150" y="4825624"/>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384553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additive="base">
                                        <p:cTn id="3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33" presetID="2" presetClass="exit" presetSubtype="8" fill="hold" grpId="1" nodeType="withEffect">
                                  <p:stCondLst>
                                    <p:cond delay="0"/>
                                  </p:stCondLst>
                                  <p:childTnLst>
                                    <p:anim calcmode="lin" valueType="num">
                                      <p:cBhvr additive="base">
                                        <p:cTn id="34" dur="500"/>
                                        <p:tgtEl>
                                          <p:spTgt spid="9"/>
                                        </p:tgtEl>
                                        <p:attrNameLst>
                                          <p:attrName>ppt_x</p:attrName>
                                        </p:attrNameLst>
                                      </p:cBhvr>
                                      <p:tavLst>
                                        <p:tav tm="0">
                                          <p:val>
                                            <p:strVal val="ppt_x"/>
                                          </p:val>
                                        </p:tav>
                                        <p:tav tm="100000">
                                          <p:val>
                                            <p:strVal val="0-ppt_w/2"/>
                                          </p:val>
                                        </p:tav>
                                      </p:tavLst>
                                    </p:anim>
                                    <p:anim calcmode="lin" valueType="num">
                                      <p:cBhvr additive="base">
                                        <p:cTn id="35" dur="500"/>
                                        <p:tgtEl>
                                          <p:spTgt spid="9"/>
                                        </p:tgtEl>
                                        <p:attrNameLst>
                                          <p:attrName>ppt_y</p:attrName>
                                        </p:attrNameLst>
                                      </p:cBhvr>
                                      <p:tavLst>
                                        <p:tav tm="0">
                                          <p:val>
                                            <p:strVal val="ppt_y"/>
                                          </p:val>
                                        </p:tav>
                                        <p:tav tm="100000">
                                          <p:val>
                                            <p:strVal val="ppt_y"/>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8" fill="hold" grpId="1" nodeType="with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0-ppt_w/2"/>
                                          </p:val>
                                        </p:tav>
                                      </p:tavLst>
                                    </p:anim>
                                    <p:anim calcmode="lin" valueType="num">
                                      <p:cBhvr additive="base">
                                        <p:cTn id="39" dur="500"/>
                                        <p:tgtEl>
                                          <p:spTgt spid="11"/>
                                        </p:tgtEl>
                                        <p:attrNameLst>
                                          <p:attrName>ppt_y</p:attrName>
                                        </p:attrNameLst>
                                      </p:cBhvr>
                                      <p:tavLst>
                                        <p:tav tm="0">
                                          <p:val>
                                            <p:strVal val="ppt_y"/>
                                          </p:val>
                                        </p:tav>
                                        <p:tav tm="100000">
                                          <p:val>
                                            <p:strVal val="ppt_y"/>
                                          </p:val>
                                        </p:tav>
                                      </p:tavLst>
                                    </p:anim>
                                    <p:set>
                                      <p:cBhvr>
                                        <p:cTn id="4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p:bldP spid="11" grpId="0"/>
      <p:bldP spid="11"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05000"/>
            <a:ext cx="8407893" cy="4407408"/>
          </a:xfrm>
        </p:spPr>
        <p:txBody>
          <a:bodyPr>
            <a:normAutofit/>
          </a:bodyPr>
          <a:lstStyle/>
          <a:p>
            <a:pPr marL="45720" indent="0" algn="ctr">
              <a:buNone/>
            </a:pPr>
            <a:r>
              <a:rPr lang="en-US" sz="3600" dirty="0" err="1" smtClean="0"/>
              <a:t>Mariselle</a:t>
            </a:r>
            <a:r>
              <a:rPr lang="en-US" sz="3600" dirty="0" smtClean="0"/>
              <a:t> wakes up at 5:00am to go to the polls for the national elections so she can vote before she has to go to work. </a:t>
            </a:r>
          </a:p>
          <a:p>
            <a:pPr marL="45720" indent="0" algn="ctr">
              <a:buNone/>
            </a:pPr>
            <a:r>
              <a:rPr lang="en-US" sz="3600" b="1" dirty="0" smtClean="0">
                <a:solidFill>
                  <a:srgbClr val="0A89E0"/>
                </a:solidFill>
              </a:rPr>
              <a:t>Is voting in an election a responsibility or an obligation? </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6</a:t>
            </a:r>
            <a:r>
              <a:rPr lang="en-US" dirty="0" smtClean="0"/>
              <a:t> </a:t>
            </a:r>
            <a:endParaRPr lang="en-US" dirty="0"/>
          </a:p>
        </p:txBody>
      </p:sp>
      <p:pic>
        <p:nvPicPr>
          <p:cNvPr id="7170" name="Picture 2" descr="C:\Documents and Settings\flrea\Local Settings\Temporary Internet Files\Content.IE5\FH0Z1Q3L\MP900384726[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38345">
            <a:off x="687181" y="4422848"/>
            <a:ext cx="1684397" cy="1674772"/>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Documents and Settings\flrea\Local Settings\Temporary Internet Files\Content.IE5\7OTE7IS6\MM900173989[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4572000"/>
            <a:ext cx="1371600" cy="187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822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7812" y="1582822"/>
            <a:ext cx="8407893" cy="4407408"/>
          </a:xfrm>
        </p:spPr>
        <p:txBody>
          <a:bodyPr/>
          <a:lstStyle/>
          <a:p>
            <a:pPr marL="45720" indent="0" algn="ctr">
              <a:buNone/>
            </a:pPr>
            <a:r>
              <a:rPr lang="en-US" sz="4800" dirty="0" smtClean="0">
                <a:solidFill>
                  <a:schemeClr val="accent1"/>
                </a:solidFill>
              </a:rPr>
              <a:t>Responsibility</a:t>
            </a:r>
            <a:r>
              <a:rPr lang="en-US" sz="4800" dirty="0">
                <a:solidFill>
                  <a:schemeClr val="accent1"/>
                </a:solidFill>
              </a:rPr>
              <a:t>!</a:t>
            </a:r>
          </a:p>
          <a:p>
            <a:pPr marL="45720" indent="0" algn="ctr">
              <a:buNone/>
            </a:pPr>
            <a:endParaRPr lang="en-US" dirty="0"/>
          </a:p>
          <a:p>
            <a:pPr marL="45720" indent="0" algn="ctr">
              <a:buNone/>
            </a:pPr>
            <a:r>
              <a:rPr lang="en-US" sz="3600" dirty="0">
                <a:solidFill>
                  <a:schemeClr val="tx1">
                    <a:lumMod val="75000"/>
                    <a:lumOff val="25000"/>
                  </a:schemeClr>
                </a:solidFill>
              </a:rPr>
              <a:t>Why </a:t>
            </a:r>
            <a:r>
              <a:rPr lang="en-US" sz="3600" dirty="0" smtClean="0">
                <a:solidFill>
                  <a:schemeClr val="tx1">
                    <a:lumMod val="75000"/>
                    <a:lumOff val="25000"/>
                  </a:schemeClr>
                </a:solidFill>
              </a:rPr>
              <a:t>is voting an important form of civic participation?</a:t>
            </a:r>
            <a:endParaRPr lang="en-US" sz="3600" dirty="0">
              <a:solidFill>
                <a:schemeClr val="tx1">
                  <a:lumMod val="75000"/>
                  <a:lumOff val="25000"/>
                </a:schemeClr>
              </a:solidFill>
            </a:endParaRPr>
          </a:p>
          <a:p>
            <a:endParaRPr lang="en-US" sz="3600" dirty="0"/>
          </a:p>
        </p:txBody>
      </p:sp>
      <p:sp>
        <p:nvSpPr>
          <p:cNvPr id="3" name="Title 2"/>
          <p:cNvSpPr>
            <a:spLocks noGrp="1"/>
          </p:cNvSpPr>
          <p:nvPr>
            <p:ph type="title"/>
          </p:nvPr>
        </p:nvSpPr>
        <p:spPr/>
        <p:txBody>
          <a:bodyPr>
            <a:noAutofit/>
          </a:bodyPr>
          <a:lstStyle/>
          <a:p>
            <a:r>
              <a:rPr lang="en-US" sz="3600" dirty="0" smtClean="0"/>
              <a:t/>
            </a:r>
            <a:br>
              <a:rPr lang="en-US" sz="3600" dirty="0" smtClean="0"/>
            </a:br>
            <a:r>
              <a:rPr lang="en-US" sz="3600" dirty="0" smtClean="0"/>
              <a:t>Is </a:t>
            </a:r>
            <a:r>
              <a:rPr lang="en-US" sz="3600" dirty="0"/>
              <a:t>voting in an election a </a:t>
            </a:r>
            <a:r>
              <a:rPr lang="en-US" sz="3600" dirty="0" smtClean="0"/>
              <a:t>responsibility or </a:t>
            </a:r>
            <a:r>
              <a:rPr lang="en-US" sz="3600" dirty="0"/>
              <a:t>an obligation? </a:t>
            </a:r>
            <a:r>
              <a:rPr lang="en-US" sz="5400" dirty="0"/>
              <a:t/>
            </a:r>
            <a:br>
              <a:rPr lang="en-US" sz="5400" dirty="0"/>
            </a:br>
            <a:endParaRPr lang="en-US" sz="5400" dirty="0"/>
          </a:p>
        </p:txBody>
      </p:sp>
      <p:sp>
        <p:nvSpPr>
          <p:cNvPr id="9" name="Right Arrow 8"/>
          <p:cNvSpPr/>
          <p:nvPr/>
        </p:nvSpPr>
        <p:spPr>
          <a:xfrm>
            <a:off x="5570705" y="4070336"/>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713359" y="4066707"/>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25827" y="4687976"/>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2" name="TextBox 11"/>
          <p:cNvSpPr txBox="1"/>
          <p:nvPr/>
        </p:nvSpPr>
        <p:spPr>
          <a:xfrm>
            <a:off x="1473497" y="4573345"/>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Tree>
    <p:extLst>
      <p:ext uri="{BB962C8B-B14F-4D97-AF65-F5344CB8AC3E}">
        <p14:creationId xmlns:p14="http://schemas.microsoft.com/office/powerpoint/2010/main" val="234397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xit" presetSubtype="8" fill="hold" grpId="1" nodeType="withEffect">
                                  <p:stCondLst>
                                    <p:cond delay="0"/>
                                  </p:stCondLst>
                                  <p:childTnLst>
                                    <p:anim calcmode="lin" valueType="num">
                                      <p:cBhvr additive="base">
                                        <p:cTn id="30" dur="500"/>
                                        <p:tgtEl>
                                          <p:spTgt spid="10"/>
                                        </p:tgtEl>
                                        <p:attrNameLst>
                                          <p:attrName>ppt_x</p:attrName>
                                        </p:attrNameLst>
                                      </p:cBhvr>
                                      <p:tavLst>
                                        <p:tav tm="0">
                                          <p:val>
                                            <p:strVal val="ppt_x"/>
                                          </p:val>
                                        </p:tav>
                                        <p:tav tm="100000">
                                          <p:val>
                                            <p:strVal val="0-ppt_w/2"/>
                                          </p:val>
                                        </p:tav>
                                      </p:tavLst>
                                    </p:anim>
                                    <p:anim calcmode="lin" valueType="num">
                                      <p:cBhvr additive="base">
                                        <p:cTn id="31" dur="500"/>
                                        <p:tgtEl>
                                          <p:spTgt spid="10"/>
                                        </p:tgtEl>
                                        <p:attrNameLst>
                                          <p:attrName>ppt_y</p:attrName>
                                        </p:attrNameLst>
                                      </p:cBhvr>
                                      <p:tavLst>
                                        <p:tav tm="0">
                                          <p:val>
                                            <p:strVal val="ppt_y"/>
                                          </p:val>
                                        </p:tav>
                                        <p:tav tm="100000">
                                          <p:val>
                                            <p:strVal val="ppt_y"/>
                                          </p:val>
                                        </p:tav>
                                      </p:tavLst>
                                    </p:anim>
                                    <p:set>
                                      <p:cBhvr>
                                        <p:cTn id="32" dur="1" fill="hold">
                                          <p:stCondLst>
                                            <p:cond delay="499"/>
                                          </p:stCondLst>
                                        </p:cTn>
                                        <p:tgtEl>
                                          <p:spTgt spid="10"/>
                                        </p:tgtEl>
                                        <p:attrNameLst>
                                          <p:attrName>style.visibility</p:attrName>
                                        </p:attrNameLst>
                                      </p:cBhvr>
                                      <p:to>
                                        <p:strVal val="hidden"/>
                                      </p:to>
                                    </p:set>
                                  </p:childTnLst>
                                </p:cTn>
                              </p:par>
                              <p:par>
                                <p:cTn id="33" presetID="2" presetClass="exit" presetSubtype="8" fill="hold" grpId="1" nodeType="withEffect">
                                  <p:stCondLst>
                                    <p:cond delay="0"/>
                                  </p:stCondLst>
                                  <p:childTnLst>
                                    <p:anim calcmode="lin" valueType="num">
                                      <p:cBhvr additive="base">
                                        <p:cTn id="34" dur="500"/>
                                        <p:tgtEl>
                                          <p:spTgt spid="12"/>
                                        </p:tgtEl>
                                        <p:attrNameLst>
                                          <p:attrName>ppt_x</p:attrName>
                                        </p:attrNameLst>
                                      </p:cBhvr>
                                      <p:tavLst>
                                        <p:tav tm="0">
                                          <p:val>
                                            <p:strVal val="ppt_x"/>
                                          </p:val>
                                        </p:tav>
                                        <p:tav tm="100000">
                                          <p:val>
                                            <p:strVal val="0-ppt_w/2"/>
                                          </p:val>
                                        </p:tav>
                                      </p:tavLst>
                                    </p:anim>
                                    <p:anim calcmode="lin" valueType="num">
                                      <p:cBhvr additive="base">
                                        <p:cTn id="35" dur="500"/>
                                        <p:tgtEl>
                                          <p:spTgt spid="12"/>
                                        </p:tgtEl>
                                        <p:attrNameLst>
                                          <p:attrName>ppt_y</p:attrName>
                                        </p:attrNameLst>
                                      </p:cBhvr>
                                      <p:tavLst>
                                        <p:tav tm="0">
                                          <p:val>
                                            <p:strVal val="ppt_y"/>
                                          </p:val>
                                        </p:tav>
                                        <p:tav tm="100000">
                                          <p:val>
                                            <p:strVal val="ppt_y"/>
                                          </p:val>
                                        </p:tav>
                                      </p:tavLst>
                                    </p:anim>
                                    <p:set>
                                      <p:cBhvr>
                                        <p:cTn id="36" dur="1" fill="hold">
                                          <p:stCondLst>
                                            <p:cond delay="499"/>
                                          </p:stCondLst>
                                        </p:cTn>
                                        <p:tgtEl>
                                          <p:spTgt spid="12"/>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anim calcmode="lin" valueType="num">
                                      <p:cBhvr additive="base">
                                        <p:cTn id="3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1" grpId="0"/>
      <p:bldP spid="12" grpId="0"/>
      <p:bldP spid="12"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lgn="ctr">
              <a:buNone/>
            </a:pPr>
            <a:r>
              <a:rPr lang="en-US" sz="3600" dirty="0" smtClean="0"/>
              <a:t>Jackie is going to the grocery store and puts her 2 year old in a car seat in the back seat of the car. </a:t>
            </a:r>
          </a:p>
          <a:p>
            <a:pPr marL="45720" indent="0">
              <a:buNone/>
            </a:pPr>
            <a:endParaRPr lang="en-US" sz="3600" dirty="0" smtClean="0"/>
          </a:p>
          <a:p>
            <a:pPr marL="45720" indent="0">
              <a:buNone/>
            </a:pPr>
            <a:endParaRPr lang="en-US" sz="3600" dirty="0"/>
          </a:p>
          <a:p>
            <a:pPr marL="45720" indent="0" algn="ctr">
              <a:buNone/>
            </a:pPr>
            <a:r>
              <a:rPr lang="en-US" sz="3600" b="1" dirty="0" smtClean="0">
                <a:solidFill>
                  <a:srgbClr val="0A89E0"/>
                </a:solidFill>
              </a:rPr>
              <a:t>Is using a car seat for a child a responsibility or an obligation?</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7</a:t>
            </a:r>
            <a:endParaRPr lang="en-US" sz="4400" dirty="0"/>
          </a:p>
        </p:txBody>
      </p:sp>
      <p:pic>
        <p:nvPicPr>
          <p:cNvPr id="6" name="Picture 2" descr="C:\Documents and Settings\flrea\Local Settings\Temporary Internet Files\Content.IE5\J53TWFJT\MP90042280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200400"/>
            <a:ext cx="1600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3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lgn="ctr">
              <a:buNone/>
            </a:pPr>
            <a:r>
              <a:rPr lang="en-US" sz="4000" b="1" dirty="0" smtClean="0">
                <a:solidFill>
                  <a:srgbClr val="0A89E0"/>
                </a:solidFill>
              </a:rPr>
              <a:t>Obligation!</a:t>
            </a:r>
          </a:p>
          <a:p>
            <a:pPr marL="45720" indent="0" algn="ctr">
              <a:buNone/>
            </a:pPr>
            <a:r>
              <a:rPr lang="en-US" sz="2400" dirty="0" smtClean="0"/>
              <a:t>Florida law </a:t>
            </a:r>
            <a:r>
              <a:rPr lang="en-US" sz="2400" dirty="0"/>
              <a:t>requires…children through age 3 must be secured in a separate carrier (child safety seat) or in a vehicle manufacturer's integrated child safety seat…Infants must ride rear-facing until they are at least one year old </a:t>
            </a:r>
            <a:r>
              <a:rPr lang="en-US" sz="2400" i="1" dirty="0"/>
              <a:t>and</a:t>
            </a:r>
            <a:r>
              <a:rPr lang="en-US" sz="2400" dirty="0"/>
              <a:t> weigh </a:t>
            </a:r>
            <a:r>
              <a:rPr lang="en-US" sz="2400" dirty="0" smtClean="0"/>
              <a:t>20 pounds</a:t>
            </a:r>
            <a:endParaRPr lang="en-US" sz="2400" dirty="0" smtClean="0">
              <a:solidFill>
                <a:schemeClr val="accent1"/>
              </a:solidFill>
            </a:endParaRPr>
          </a:p>
        </p:txBody>
      </p:sp>
      <p:sp>
        <p:nvSpPr>
          <p:cNvPr id="3" name="Title 2"/>
          <p:cNvSpPr>
            <a:spLocks noGrp="1"/>
          </p:cNvSpPr>
          <p:nvPr>
            <p:ph type="title"/>
          </p:nvPr>
        </p:nvSpPr>
        <p:spPr/>
        <p:txBody>
          <a:bodyPr>
            <a:normAutofit fontScale="90000"/>
          </a:bodyPr>
          <a:lstStyle/>
          <a:p>
            <a:r>
              <a:rPr lang="en-US" sz="2400" b="1" dirty="0" smtClean="0"/>
              <a:t/>
            </a:r>
            <a:br>
              <a:rPr lang="en-US" sz="2400" b="1" dirty="0" smtClean="0"/>
            </a:br>
            <a:r>
              <a:rPr lang="en-US" sz="4000" dirty="0" smtClean="0"/>
              <a:t>Is </a:t>
            </a:r>
            <a:r>
              <a:rPr lang="en-US" sz="4000" dirty="0"/>
              <a:t>using a car seat for a child a </a:t>
            </a:r>
            <a:r>
              <a:rPr lang="en-US" sz="4000" dirty="0" smtClean="0"/>
              <a:t>responsibility or </a:t>
            </a:r>
            <a:r>
              <a:rPr lang="en-US" sz="4000" dirty="0"/>
              <a:t>an obligation</a:t>
            </a:r>
            <a:r>
              <a:rPr lang="en-US" sz="4000" dirty="0" smtClean="0"/>
              <a:t>?</a:t>
            </a:r>
            <a:endParaRPr lang="en-US" sz="6700" dirty="0"/>
          </a:p>
        </p:txBody>
      </p:sp>
      <p:sp>
        <p:nvSpPr>
          <p:cNvPr id="8" name="Right Arrow 7"/>
          <p:cNvSpPr/>
          <p:nvPr/>
        </p:nvSpPr>
        <p:spPr>
          <a:xfrm>
            <a:off x="5570705" y="4255002"/>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713359" y="4251373"/>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625827" y="4872642"/>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1" name="TextBox 10"/>
          <p:cNvSpPr txBox="1"/>
          <p:nvPr/>
        </p:nvSpPr>
        <p:spPr>
          <a:xfrm>
            <a:off x="1473497" y="4758011"/>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183685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anim calcmode="lin" valueType="num">
                                      <p:cBhvr additive="base">
                                        <p:cTn id="3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5" presetID="2" presetClass="exit" presetSubtype="2" fill="hold" grpId="1" nodeType="with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1+ppt_w/2"/>
                                          </p:val>
                                        </p:tav>
                                      </p:tavLst>
                                    </p:anim>
                                    <p:anim calcmode="lin" valueType="num">
                                      <p:cBhvr additive="base">
                                        <p:cTn id="37" dur="500"/>
                                        <p:tgtEl>
                                          <p:spTgt spid="10"/>
                                        </p:tgtEl>
                                        <p:attrNameLst>
                                          <p:attrName>ppt_y</p:attrName>
                                        </p:attrNameLst>
                                      </p:cBhvr>
                                      <p:tavLst>
                                        <p:tav tm="0">
                                          <p:val>
                                            <p:strVal val="ppt_y"/>
                                          </p:val>
                                        </p:tav>
                                        <p:tav tm="100000">
                                          <p:val>
                                            <p:strVal val="ppt_y"/>
                                          </p:val>
                                        </p:tav>
                                      </p:tavLst>
                                    </p:anim>
                                    <p:set>
                                      <p:cBhvr>
                                        <p:cTn id="38" dur="1" fill="hold">
                                          <p:stCondLst>
                                            <p:cond delay="499"/>
                                          </p:stCondLst>
                                        </p:cTn>
                                        <p:tgtEl>
                                          <p:spTgt spid="10"/>
                                        </p:tgtEl>
                                        <p:attrNameLst>
                                          <p:attrName>style.visibility</p:attrName>
                                        </p:attrNameLst>
                                      </p:cBhvr>
                                      <p:to>
                                        <p:strVal val="hidden"/>
                                      </p:to>
                                    </p:set>
                                  </p:childTnLst>
                                </p:cTn>
                              </p:par>
                              <p:par>
                                <p:cTn id="39" presetID="2" presetClass="exit" presetSubtype="2" fill="hold" grpId="1" nodeType="withEffect">
                                  <p:stCondLst>
                                    <p:cond delay="0"/>
                                  </p:stCondLst>
                                  <p:childTnLst>
                                    <p:anim calcmode="lin" valueType="num">
                                      <p:cBhvr additive="base">
                                        <p:cTn id="40" dur="500"/>
                                        <p:tgtEl>
                                          <p:spTgt spid="8"/>
                                        </p:tgtEl>
                                        <p:attrNameLst>
                                          <p:attrName>ppt_x</p:attrName>
                                        </p:attrNameLst>
                                      </p:cBhvr>
                                      <p:tavLst>
                                        <p:tav tm="0">
                                          <p:val>
                                            <p:strVal val="ppt_x"/>
                                          </p:val>
                                        </p:tav>
                                        <p:tav tm="100000">
                                          <p:val>
                                            <p:strVal val="1+ppt_w/2"/>
                                          </p:val>
                                        </p:tav>
                                      </p:tavLst>
                                    </p:anim>
                                    <p:anim calcmode="lin" valueType="num">
                                      <p:cBhvr additive="base">
                                        <p:cTn id="41" dur="500"/>
                                        <p:tgtEl>
                                          <p:spTgt spid="8"/>
                                        </p:tgtEl>
                                        <p:attrNameLst>
                                          <p:attrName>ppt_y</p:attrName>
                                        </p:attrNameLst>
                                      </p:cBhvr>
                                      <p:tavLst>
                                        <p:tav tm="0">
                                          <p:val>
                                            <p:strVal val="ppt_y"/>
                                          </p:val>
                                        </p:tav>
                                        <p:tav tm="100000">
                                          <p:val>
                                            <p:strVal val="ppt_y"/>
                                          </p:val>
                                        </p:tav>
                                      </p:tavLst>
                                    </p:anim>
                                    <p:set>
                                      <p:cBhvr>
                                        <p:cTn id="4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p:bldP spid="10" grpId="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 indent="0" algn="ctr">
              <a:buNone/>
            </a:pPr>
            <a:r>
              <a:rPr lang="en-US" sz="3600" dirty="0" smtClean="0"/>
              <a:t>Juan doesn’t think his neighborhood association is running efficiently. He decides to run for president of the association in order to correct problems in his neighborhood. </a:t>
            </a:r>
          </a:p>
          <a:p>
            <a:pPr marL="45720" indent="0" algn="ctr">
              <a:buNone/>
            </a:pPr>
            <a:r>
              <a:rPr lang="en-US" sz="3600" b="1" dirty="0" smtClean="0">
                <a:solidFill>
                  <a:srgbClr val="0A89E0"/>
                </a:solidFill>
              </a:rPr>
              <a:t>Is running for an office in civic organization a responsibility or an obligation? </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8 </a:t>
            </a:r>
            <a:endParaRPr lang="en-US" sz="4400" dirty="0"/>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15818905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lgn="ctr">
              <a:buNone/>
            </a:pPr>
            <a:r>
              <a:rPr lang="en-US" sz="4400" b="1" dirty="0" smtClean="0">
                <a:solidFill>
                  <a:srgbClr val="0A89E0"/>
                </a:solidFill>
              </a:rPr>
              <a:t>Responsibility</a:t>
            </a:r>
            <a:r>
              <a:rPr lang="en-US" sz="4400" b="1" dirty="0">
                <a:solidFill>
                  <a:srgbClr val="0A89E0"/>
                </a:solidFill>
              </a:rPr>
              <a:t>!</a:t>
            </a:r>
          </a:p>
          <a:p>
            <a:pPr marL="45720" indent="0" algn="ctr">
              <a:buNone/>
            </a:pPr>
            <a:endParaRPr lang="en-US" dirty="0"/>
          </a:p>
          <a:p>
            <a:pPr marL="45720" indent="0" algn="ctr">
              <a:buNone/>
            </a:pPr>
            <a:r>
              <a:rPr lang="en-US" sz="3200" dirty="0">
                <a:solidFill>
                  <a:schemeClr val="tx1">
                    <a:lumMod val="75000"/>
                    <a:lumOff val="25000"/>
                  </a:schemeClr>
                </a:solidFill>
              </a:rPr>
              <a:t>Why </a:t>
            </a:r>
            <a:r>
              <a:rPr lang="en-US" sz="3200" dirty="0" smtClean="0">
                <a:solidFill>
                  <a:schemeClr val="tx1">
                    <a:lumMod val="75000"/>
                    <a:lumOff val="25000"/>
                  </a:schemeClr>
                </a:solidFill>
              </a:rPr>
              <a:t>is running for office an important part of civic participation?</a:t>
            </a:r>
            <a:endParaRPr lang="en-US" sz="3200" dirty="0">
              <a:solidFill>
                <a:schemeClr val="tx1">
                  <a:lumMod val="75000"/>
                  <a:lumOff val="25000"/>
                </a:schemeClr>
              </a:solidFill>
            </a:endParaRPr>
          </a:p>
          <a:p>
            <a:pPr marL="45720" indent="0">
              <a:buNone/>
            </a:pPr>
            <a:endParaRPr lang="en-US" dirty="0"/>
          </a:p>
        </p:txBody>
      </p:sp>
      <p:sp>
        <p:nvSpPr>
          <p:cNvPr id="3" name="Title 2"/>
          <p:cNvSpPr>
            <a:spLocks noGrp="1"/>
          </p:cNvSpPr>
          <p:nvPr>
            <p:ph type="title"/>
          </p:nvPr>
        </p:nvSpPr>
        <p:spPr>
          <a:xfrm>
            <a:off x="381000" y="496056"/>
            <a:ext cx="8229600" cy="1143000"/>
          </a:xfrm>
        </p:spPr>
        <p:txBody>
          <a:bodyPr>
            <a:noAutofit/>
          </a:bodyPr>
          <a:lstStyle/>
          <a:p>
            <a:r>
              <a:rPr lang="en-US" sz="3200" dirty="0" smtClean="0"/>
              <a:t/>
            </a:r>
            <a:br>
              <a:rPr lang="en-US" sz="3200" dirty="0" smtClean="0"/>
            </a:br>
            <a:r>
              <a:rPr lang="en-US" sz="3200" dirty="0" smtClean="0"/>
              <a:t>Is </a:t>
            </a:r>
            <a:r>
              <a:rPr lang="en-US" sz="3200" dirty="0"/>
              <a:t>running for an office in civic organization a </a:t>
            </a:r>
            <a:r>
              <a:rPr lang="en-US" sz="3200" dirty="0" smtClean="0"/>
              <a:t>responsibility or </a:t>
            </a:r>
            <a:r>
              <a:rPr lang="en-US" sz="3200" dirty="0"/>
              <a:t>an obligation? </a:t>
            </a:r>
            <a:r>
              <a:rPr lang="en-US" sz="5400" dirty="0"/>
              <a:t/>
            </a:r>
            <a:br>
              <a:rPr lang="en-US" sz="5400" dirty="0"/>
            </a:br>
            <a:endParaRPr lang="en-US" sz="5400" dirty="0"/>
          </a:p>
        </p:txBody>
      </p:sp>
      <p:sp>
        <p:nvSpPr>
          <p:cNvPr id="8" name="Right Arrow 7"/>
          <p:cNvSpPr/>
          <p:nvPr/>
        </p:nvSpPr>
        <p:spPr>
          <a:xfrm>
            <a:off x="5491358" y="4322615"/>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634012" y="4318986"/>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46480" y="4940255"/>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1" name="TextBox 10"/>
          <p:cNvSpPr txBox="1"/>
          <p:nvPr/>
        </p:nvSpPr>
        <p:spPr>
          <a:xfrm>
            <a:off x="1394150" y="4825624"/>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414486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additive="base">
                                        <p:cTn id="3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33" presetID="2" presetClass="exit" presetSubtype="8" fill="hold" grpId="1" nodeType="withEffect">
                                  <p:stCondLst>
                                    <p:cond delay="0"/>
                                  </p:stCondLst>
                                  <p:childTnLst>
                                    <p:anim calcmode="lin" valueType="num">
                                      <p:cBhvr additive="base">
                                        <p:cTn id="34" dur="500"/>
                                        <p:tgtEl>
                                          <p:spTgt spid="9"/>
                                        </p:tgtEl>
                                        <p:attrNameLst>
                                          <p:attrName>ppt_x</p:attrName>
                                        </p:attrNameLst>
                                      </p:cBhvr>
                                      <p:tavLst>
                                        <p:tav tm="0">
                                          <p:val>
                                            <p:strVal val="ppt_x"/>
                                          </p:val>
                                        </p:tav>
                                        <p:tav tm="100000">
                                          <p:val>
                                            <p:strVal val="0-ppt_w/2"/>
                                          </p:val>
                                        </p:tav>
                                      </p:tavLst>
                                    </p:anim>
                                    <p:anim calcmode="lin" valueType="num">
                                      <p:cBhvr additive="base">
                                        <p:cTn id="35" dur="500"/>
                                        <p:tgtEl>
                                          <p:spTgt spid="9"/>
                                        </p:tgtEl>
                                        <p:attrNameLst>
                                          <p:attrName>ppt_y</p:attrName>
                                        </p:attrNameLst>
                                      </p:cBhvr>
                                      <p:tavLst>
                                        <p:tav tm="0">
                                          <p:val>
                                            <p:strVal val="ppt_y"/>
                                          </p:val>
                                        </p:tav>
                                        <p:tav tm="100000">
                                          <p:val>
                                            <p:strVal val="ppt_y"/>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8" fill="hold" grpId="1" nodeType="with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0-ppt_w/2"/>
                                          </p:val>
                                        </p:tav>
                                      </p:tavLst>
                                    </p:anim>
                                    <p:anim calcmode="lin" valueType="num">
                                      <p:cBhvr additive="base">
                                        <p:cTn id="39" dur="500"/>
                                        <p:tgtEl>
                                          <p:spTgt spid="11"/>
                                        </p:tgtEl>
                                        <p:attrNameLst>
                                          <p:attrName>ppt_y</p:attrName>
                                        </p:attrNameLst>
                                      </p:cBhvr>
                                      <p:tavLst>
                                        <p:tav tm="0">
                                          <p:val>
                                            <p:strVal val="ppt_y"/>
                                          </p:val>
                                        </p:tav>
                                        <p:tav tm="100000">
                                          <p:val>
                                            <p:strVal val="ppt_y"/>
                                          </p:val>
                                        </p:tav>
                                      </p:tavLst>
                                    </p:anim>
                                    <p:set>
                                      <p:cBhvr>
                                        <p:cTn id="4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p:bldP spid="11" grpId="0"/>
      <p:bldP spid="11"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Civic Participation </a:t>
            </a:r>
            <a:endParaRPr lang="en-US" dirty="0"/>
          </a:p>
        </p:txBody>
      </p:sp>
      <p:sp>
        <p:nvSpPr>
          <p:cNvPr id="4" name="Content Placeholder 2"/>
          <p:cNvSpPr>
            <a:spLocks noGrp="1"/>
          </p:cNvSpPr>
          <p:nvPr>
            <p:ph idx="1"/>
          </p:nvPr>
        </p:nvSpPr>
        <p:spPr>
          <a:xfrm>
            <a:off x="457200" y="2133600"/>
            <a:ext cx="8229600" cy="4343400"/>
          </a:xfrm>
        </p:spPr>
        <p:txBody>
          <a:bodyPr/>
          <a:lstStyle/>
          <a:p>
            <a:r>
              <a:rPr lang="en-US" dirty="0" smtClean="0"/>
              <a:t>Why is civic participation, both required and voluntary, so important?</a:t>
            </a:r>
          </a:p>
          <a:p>
            <a:pPr lvl="1"/>
            <a:r>
              <a:rPr lang="en-US" dirty="0" smtClean="0"/>
              <a:t>In society? </a:t>
            </a:r>
          </a:p>
          <a:p>
            <a:pPr lvl="1"/>
            <a:r>
              <a:rPr lang="en-US" dirty="0" smtClean="0"/>
              <a:t>In government?</a:t>
            </a:r>
          </a:p>
          <a:p>
            <a:pPr lvl="1"/>
            <a:r>
              <a:rPr lang="en-US" dirty="0" smtClean="0"/>
              <a:t>In the political process?  </a:t>
            </a:r>
            <a:endParaRPr lang="en-US" dirty="0"/>
          </a:p>
        </p:txBody>
      </p:sp>
    </p:spTree>
    <p:extLst>
      <p:ext uri="{BB962C8B-B14F-4D97-AF65-F5344CB8AC3E}">
        <p14:creationId xmlns:p14="http://schemas.microsoft.com/office/powerpoint/2010/main" val="13690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Action</a:t>
            </a:r>
            <a:endParaRPr lang="en-US" dirty="0"/>
          </a:p>
        </p:txBody>
      </p:sp>
      <p:sp>
        <p:nvSpPr>
          <p:cNvPr id="4" name="Content Placeholder 2"/>
          <p:cNvSpPr>
            <a:spLocks noGrp="1"/>
          </p:cNvSpPr>
          <p:nvPr>
            <p:ph idx="1"/>
          </p:nvPr>
        </p:nvSpPr>
        <p:spPr>
          <a:xfrm>
            <a:off x="457200" y="2133600"/>
            <a:ext cx="8229600" cy="4343400"/>
          </a:xfrm>
        </p:spPr>
        <p:txBody>
          <a:bodyPr>
            <a:normAutofit/>
          </a:bodyPr>
          <a:lstStyle/>
          <a:p>
            <a:pPr>
              <a:buFont typeface="Wingdings" panose="05000000000000000000" pitchFamily="2" charset="2"/>
              <a:buChar char="Ø"/>
            </a:pPr>
            <a:r>
              <a:rPr lang="en-US" dirty="0" smtClean="0"/>
              <a:t>What are some problems that you can think of in our community or society?</a:t>
            </a:r>
          </a:p>
          <a:p>
            <a:pPr>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smtClean="0"/>
              <a:t>Type them into</a:t>
            </a:r>
          </a:p>
          <a:p>
            <a:pPr marL="0" indent="0">
              <a:spcBef>
                <a:spcPts val="0"/>
              </a:spcBef>
              <a:buNone/>
            </a:pPr>
            <a:r>
              <a:rPr lang="en-US" dirty="0" smtClean="0"/>
              <a:t> the chat.</a:t>
            </a:r>
            <a:endParaRPr lang="en-US" dirty="0"/>
          </a:p>
        </p:txBody>
      </p:sp>
      <p:pic>
        <p:nvPicPr>
          <p:cNvPr id="2050" name="Picture 2" descr="Major Sources of Litter | City of Fort Worth, Texa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8604" y="3733800"/>
            <a:ext cx="4416425" cy="23112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149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How do citizens participate?</a:t>
            </a:r>
            <a:endParaRPr lang="en-US" b="0" dirty="0"/>
          </a:p>
        </p:txBody>
      </p:sp>
      <p:sp>
        <p:nvSpPr>
          <p:cNvPr id="3" name="Text Placeholder 2"/>
          <p:cNvSpPr>
            <a:spLocks noGrp="1"/>
          </p:cNvSpPr>
          <p:nvPr>
            <p:ph type="body" idx="1"/>
          </p:nvPr>
        </p:nvSpPr>
        <p:spPr>
          <a:xfrm>
            <a:off x="4267200" y="1371600"/>
            <a:ext cx="4724398" cy="1728787"/>
          </a:xfrm>
        </p:spPr>
        <p:txBody>
          <a:bodyPr>
            <a:normAutofit/>
          </a:bodyPr>
          <a:lstStyle/>
          <a:p>
            <a:r>
              <a:rPr lang="en-US" dirty="0" smtClean="0"/>
              <a:t>Obligations and Responsibilities of Citizens </a:t>
            </a:r>
            <a:endParaRPr lang="en-US" dirty="0"/>
          </a:p>
        </p:txBody>
      </p:sp>
    </p:spTree>
    <p:extLst>
      <p:ext uri="{BB962C8B-B14F-4D97-AF65-F5344CB8AC3E}">
        <p14:creationId xmlns:p14="http://schemas.microsoft.com/office/powerpoint/2010/main" val="6139760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Action</a:t>
            </a:r>
            <a:endParaRPr lang="en-US" dirty="0"/>
          </a:p>
        </p:txBody>
      </p:sp>
      <p:sp>
        <p:nvSpPr>
          <p:cNvPr id="4" name="Content Placeholder 2"/>
          <p:cNvSpPr>
            <a:spLocks noGrp="1"/>
          </p:cNvSpPr>
          <p:nvPr>
            <p:ph idx="1"/>
          </p:nvPr>
        </p:nvSpPr>
        <p:spPr>
          <a:xfrm>
            <a:off x="457200" y="2133600"/>
            <a:ext cx="8229600" cy="4343400"/>
          </a:xfrm>
        </p:spPr>
        <p:txBody>
          <a:bodyPr>
            <a:normAutofit/>
          </a:bodyPr>
          <a:lstStyle/>
          <a:p>
            <a:pPr>
              <a:buFont typeface="Wingdings" panose="05000000000000000000" pitchFamily="2" charset="2"/>
              <a:buChar char="Ø"/>
            </a:pPr>
            <a:r>
              <a:rPr lang="en-US" dirty="0" smtClean="0"/>
              <a:t>What are some things that you could do to help solve these problems in our communities and society?</a:t>
            </a:r>
          </a:p>
          <a:p>
            <a:pPr>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smtClean="0"/>
              <a:t>Type your ideas </a:t>
            </a:r>
          </a:p>
          <a:p>
            <a:pPr marL="0" indent="0">
              <a:spcBef>
                <a:spcPts val="0"/>
              </a:spcBef>
              <a:buNone/>
            </a:pPr>
            <a:r>
              <a:rPr lang="en-US" dirty="0" smtClean="0"/>
              <a:t>Into the chat.</a:t>
            </a:r>
            <a:endParaRPr lang="en-US" dirty="0"/>
          </a:p>
        </p:txBody>
      </p:sp>
      <p:pic>
        <p:nvPicPr>
          <p:cNvPr id="3074" name="Picture 2" descr="50 Community Service Idea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3685117"/>
            <a:ext cx="4187825" cy="279188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4078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Civic Participation </a:t>
            </a:r>
            <a:endParaRPr lang="en-US" dirty="0"/>
          </a:p>
        </p:txBody>
      </p:sp>
      <p:sp>
        <p:nvSpPr>
          <p:cNvPr id="4" name="Content Placeholder 2"/>
          <p:cNvSpPr>
            <a:spLocks noGrp="1"/>
          </p:cNvSpPr>
          <p:nvPr>
            <p:ph idx="1"/>
          </p:nvPr>
        </p:nvSpPr>
        <p:spPr>
          <a:xfrm>
            <a:off x="457200" y="1828800"/>
            <a:ext cx="8229600" cy="4648200"/>
          </a:xfrm>
        </p:spPr>
        <p:txBody>
          <a:bodyPr>
            <a:normAutofit fontScale="92500" lnSpcReduction="20000"/>
          </a:bodyPr>
          <a:lstStyle/>
          <a:p>
            <a:r>
              <a:rPr lang="en-US" dirty="0" smtClean="0"/>
              <a:t>Go to our assignment for the day (the Word doc that you have been working on).</a:t>
            </a:r>
          </a:p>
          <a:p>
            <a:pPr marL="0" indent="0">
              <a:buNone/>
            </a:pPr>
            <a:endParaRPr lang="en-US" dirty="0" smtClean="0"/>
          </a:p>
          <a:p>
            <a:r>
              <a:rPr lang="en-US" dirty="0" smtClean="0">
                <a:solidFill>
                  <a:srgbClr val="0A89E0"/>
                </a:solidFill>
              </a:rPr>
              <a:t>Pick one </a:t>
            </a:r>
            <a:r>
              <a:rPr lang="en-US" dirty="0">
                <a:solidFill>
                  <a:srgbClr val="0A89E0"/>
                </a:solidFill>
              </a:rPr>
              <a:t>problem that exists in our community or society.  How </a:t>
            </a:r>
            <a:r>
              <a:rPr lang="en-US" dirty="0" smtClean="0">
                <a:solidFill>
                  <a:srgbClr val="0A89E0"/>
                </a:solidFill>
              </a:rPr>
              <a:t>might we help to make this problem better?</a:t>
            </a:r>
          </a:p>
          <a:p>
            <a:pPr marL="0" indent="0">
              <a:buNone/>
            </a:pPr>
            <a:endParaRPr lang="en-US" dirty="0" smtClean="0">
              <a:solidFill>
                <a:srgbClr val="0A89E0"/>
              </a:solidFill>
            </a:endParaRPr>
          </a:p>
          <a:p>
            <a:r>
              <a:rPr lang="en-US" dirty="0" smtClean="0"/>
              <a:t>Pick </a:t>
            </a:r>
            <a:r>
              <a:rPr lang="en-US" dirty="0"/>
              <a:t>at least one obligation and one responsibility of citizenship that could help to tackle this issue. How would these actions demonstrate good citizenship? Be specific</a:t>
            </a:r>
            <a:r>
              <a:rPr lang="en-US" dirty="0" smtClean="0"/>
              <a:t>.</a:t>
            </a:r>
            <a:endParaRPr lang="en-US" dirty="0"/>
          </a:p>
        </p:txBody>
      </p:sp>
    </p:spTree>
    <p:extLst>
      <p:ext uri="{BB962C8B-B14F-4D97-AF65-F5344CB8AC3E}">
        <p14:creationId xmlns:p14="http://schemas.microsoft.com/office/powerpoint/2010/main" val="14717985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Understanding </a:t>
            </a:r>
            <a:endParaRPr lang="en-US"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47800"/>
            <a:ext cx="5638800" cy="4267200"/>
          </a:xfrm>
          <a:prstGeom prst="rect">
            <a:avLst/>
          </a:prstGeom>
        </p:spPr>
      </p:pic>
      <p:pic>
        <p:nvPicPr>
          <p:cNvPr id="5" name="Picture 4" descr="Screen Clipping"/>
          <p:cNvPicPr>
            <a:picLocks noChangeAspect="1"/>
          </p:cNvPicPr>
          <p:nvPr/>
        </p:nvPicPr>
        <p:blipFill rotWithShape="1">
          <a:blip r:embed="rId4">
            <a:extLst>
              <a:ext uri="{28A0092B-C50C-407E-A947-70E740481C1C}">
                <a14:useLocalDpi xmlns:a14="http://schemas.microsoft.com/office/drawing/2010/main" val="0"/>
              </a:ext>
            </a:extLst>
          </a:blip>
          <a:srcRect t="50000" b="25000"/>
          <a:stretch/>
        </p:blipFill>
        <p:spPr>
          <a:xfrm>
            <a:off x="4114800" y="5471437"/>
            <a:ext cx="4724400" cy="309562"/>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4876800"/>
            <a:ext cx="4724400" cy="1238250"/>
          </a:xfrm>
          <a:prstGeom prst="rect">
            <a:avLst/>
          </a:prstGeom>
        </p:spPr>
      </p:pic>
    </p:spTree>
    <p:extLst>
      <p:ext uri="{BB962C8B-B14F-4D97-AF65-F5344CB8AC3E}">
        <p14:creationId xmlns:p14="http://schemas.microsoft.com/office/powerpoint/2010/main" val="125987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What does that mean? </a:t>
            </a:r>
            <a:endParaRPr lang="en-US" dirty="0">
              <a:solidFill>
                <a:schemeClr val="bg1"/>
              </a:solidFill>
            </a:endParaRPr>
          </a:p>
        </p:txBody>
      </p:sp>
      <p:sp>
        <p:nvSpPr>
          <p:cNvPr id="3" name="Text Placeholder 2"/>
          <p:cNvSpPr>
            <a:spLocks noGrp="1"/>
          </p:cNvSpPr>
          <p:nvPr>
            <p:ph type="body" idx="1"/>
          </p:nvPr>
        </p:nvSpPr>
        <p:spPr/>
        <p:txBody>
          <a:bodyPr/>
          <a:lstStyle/>
          <a:p>
            <a:r>
              <a:rPr lang="en-US" dirty="0" smtClean="0"/>
              <a:t>Obligation/Duty </a:t>
            </a:r>
            <a:endParaRPr lang="en-US" dirty="0"/>
          </a:p>
        </p:txBody>
      </p:sp>
      <p:sp>
        <p:nvSpPr>
          <p:cNvPr id="4" name="Content Placeholder 3"/>
          <p:cNvSpPr>
            <a:spLocks noGrp="1"/>
          </p:cNvSpPr>
          <p:nvPr>
            <p:ph sz="half" idx="2"/>
          </p:nvPr>
        </p:nvSpPr>
        <p:spPr>
          <a:xfrm>
            <a:off x="457200" y="2362200"/>
            <a:ext cx="4040188" cy="3951288"/>
          </a:xfrm>
        </p:spPr>
        <p:txBody>
          <a:bodyPr/>
          <a:lstStyle/>
          <a:p>
            <a:r>
              <a:rPr lang="en-US" dirty="0" smtClean="0"/>
              <a:t>An obligation or duty is something you </a:t>
            </a:r>
            <a:r>
              <a:rPr lang="en-US" i="1" dirty="0" smtClean="0"/>
              <a:t>must</a:t>
            </a:r>
            <a:r>
              <a:rPr lang="en-US" dirty="0" smtClean="0"/>
              <a:t> do because of legal requirement </a:t>
            </a:r>
          </a:p>
          <a:p>
            <a:endParaRPr lang="en-US" dirty="0"/>
          </a:p>
          <a:p>
            <a:pPr marL="0" indent="0" algn="ctr">
              <a:buNone/>
            </a:pPr>
            <a:r>
              <a:rPr lang="en-US" dirty="0" smtClean="0"/>
              <a:t>An example? Obey the law!</a:t>
            </a:r>
            <a:endParaRPr lang="en-US" dirty="0"/>
          </a:p>
        </p:txBody>
      </p:sp>
      <p:sp>
        <p:nvSpPr>
          <p:cNvPr id="5" name="Text Placeholder 4"/>
          <p:cNvSpPr>
            <a:spLocks noGrp="1"/>
          </p:cNvSpPr>
          <p:nvPr>
            <p:ph type="body" sz="quarter" idx="3"/>
          </p:nvPr>
        </p:nvSpPr>
        <p:spPr/>
        <p:txBody>
          <a:bodyPr/>
          <a:lstStyle/>
          <a:p>
            <a:r>
              <a:rPr lang="en-US" dirty="0" smtClean="0"/>
              <a:t>Responsibility </a:t>
            </a:r>
            <a:endParaRPr lang="en-US" dirty="0"/>
          </a:p>
        </p:txBody>
      </p:sp>
      <p:sp>
        <p:nvSpPr>
          <p:cNvPr id="6" name="Content Placeholder 5"/>
          <p:cNvSpPr>
            <a:spLocks noGrp="1"/>
          </p:cNvSpPr>
          <p:nvPr>
            <p:ph sz="quarter" idx="4"/>
          </p:nvPr>
        </p:nvSpPr>
        <p:spPr>
          <a:xfrm>
            <a:off x="4648200" y="2362200"/>
            <a:ext cx="4041775" cy="3951288"/>
          </a:xfrm>
        </p:spPr>
        <p:txBody>
          <a:bodyPr/>
          <a:lstStyle/>
          <a:p>
            <a:r>
              <a:rPr lang="en-US" dirty="0" smtClean="0"/>
              <a:t>A responsibility is something that you are </a:t>
            </a:r>
            <a:r>
              <a:rPr lang="en-US" i="1" dirty="0" smtClean="0"/>
              <a:t>expected</a:t>
            </a:r>
            <a:r>
              <a:rPr lang="en-US" dirty="0" smtClean="0"/>
              <a:t> to do</a:t>
            </a:r>
          </a:p>
          <a:p>
            <a:endParaRPr lang="en-US" dirty="0"/>
          </a:p>
          <a:p>
            <a:endParaRPr lang="en-US" dirty="0" smtClean="0"/>
          </a:p>
          <a:p>
            <a:pPr marL="0" indent="0" algn="ctr">
              <a:buNone/>
            </a:pPr>
            <a:r>
              <a:rPr lang="en-US" dirty="0" smtClean="0"/>
              <a:t>An example? Vote!</a:t>
            </a:r>
            <a:endParaRPr lang="en-US" dirty="0"/>
          </a:p>
        </p:txBody>
      </p:sp>
    </p:spTree>
    <p:extLst>
      <p:ext uri="{BB962C8B-B14F-4D97-AF65-F5344CB8AC3E}">
        <p14:creationId xmlns:p14="http://schemas.microsoft.com/office/powerpoint/2010/main" val="323920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Fulfilling Our Obligations and Responsibilities </a:t>
            </a:r>
            <a:endParaRPr lang="en-US" dirty="0"/>
          </a:p>
        </p:txBody>
      </p:sp>
      <p:sp>
        <p:nvSpPr>
          <p:cNvPr id="4" name="Rectangle 3"/>
          <p:cNvSpPr/>
          <p:nvPr/>
        </p:nvSpPr>
        <p:spPr>
          <a:xfrm>
            <a:off x="381000" y="3810000"/>
            <a:ext cx="8382000" cy="2057400"/>
          </a:xfrm>
          <a:prstGeom prst="rect">
            <a:avLst/>
          </a:prstGeom>
          <a:solidFill>
            <a:schemeClr val="accent3">
              <a:lumMod val="20000"/>
              <a:lumOff val="80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81000" y="1752600"/>
            <a:ext cx="8229600" cy="1828800"/>
          </a:xfrm>
        </p:spPr>
        <p:txBody>
          <a:bodyPr>
            <a:normAutofit/>
          </a:bodyPr>
          <a:lstStyle/>
          <a:p>
            <a:pPr>
              <a:buFont typeface="Wingdings" panose="05000000000000000000" pitchFamily="2" charset="2"/>
              <a:buChar char="Ø"/>
            </a:pPr>
            <a:r>
              <a:rPr lang="en-US" dirty="0" smtClean="0"/>
              <a:t>What to we achieve by fulfilling our obligations and responsibilities in our communities</a:t>
            </a:r>
            <a:r>
              <a:rPr lang="en-US" dirty="0" smtClean="0"/>
              <a:t>?</a:t>
            </a:r>
          </a:p>
        </p:txBody>
      </p:sp>
      <p:sp>
        <p:nvSpPr>
          <p:cNvPr id="5" name="Rectangle 4"/>
          <p:cNvSpPr/>
          <p:nvPr/>
        </p:nvSpPr>
        <p:spPr>
          <a:xfrm>
            <a:off x="152400" y="3962400"/>
            <a:ext cx="8229600" cy="1754326"/>
          </a:xfrm>
          <a:prstGeom prst="rect">
            <a:avLst/>
          </a:prstGeom>
        </p:spPr>
        <p:txBody>
          <a:bodyPr wrap="square">
            <a:spAutoFit/>
          </a:bodyPr>
          <a:lstStyle/>
          <a:p>
            <a:pPr lvl="1" algn="ctr"/>
            <a:r>
              <a:rPr lang="en-US" sz="3600" b="1" u="sng" dirty="0"/>
              <a:t>COMMON GOOD! </a:t>
            </a:r>
          </a:p>
          <a:p>
            <a:pPr lvl="1" algn="ctr"/>
            <a:r>
              <a:rPr lang="en-US" sz="3600" b="1" dirty="0"/>
              <a:t>The common good is supporting the good of the community as a whole. </a:t>
            </a:r>
            <a:endParaRPr lang="en-US" sz="3600" b="1" dirty="0"/>
          </a:p>
        </p:txBody>
      </p:sp>
    </p:spTree>
    <p:extLst>
      <p:ext uri="{BB962C8B-B14F-4D97-AF65-F5344CB8AC3E}">
        <p14:creationId xmlns:p14="http://schemas.microsoft.com/office/powerpoint/2010/main" val="2708059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smtClean="0"/>
              <a:t>How Do you Support the Common Good? </a:t>
            </a:r>
            <a:endParaRPr lang="en-US" b="0" dirty="0"/>
          </a:p>
        </p:txBody>
      </p:sp>
      <p:sp>
        <p:nvSpPr>
          <p:cNvPr id="5" name="Text Placeholder 4"/>
          <p:cNvSpPr>
            <a:spLocks noGrp="1"/>
          </p:cNvSpPr>
          <p:nvPr>
            <p:ph type="body" idx="1"/>
          </p:nvPr>
        </p:nvSpPr>
        <p:spPr>
          <a:xfrm>
            <a:off x="4267200" y="1600200"/>
            <a:ext cx="4724398" cy="2057400"/>
          </a:xfrm>
        </p:spPr>
        <p:txBody>
          <a:bodyPr>
            <a:normAutofit fontScale="85000" lnSpcReduction="10000"/>
          </a:bodyPr>
          <a:lstStyle/>
          <a:p>
            <a:r>
              <a:rPr lang="en-US" dirty="0" smtClean="0"/>
              <a:t>Think about ways that we can support the common good in our schools and community.  Type one example of this into the chat.</a:t>
            </a:r>
            <a:endParaRPr lang="en-US" dirty="0"/>
          </a:p>
        </p:txBody>
      </p:sp>
    </p:spTree>
    <p:extLst>
      <p:ext uri="{BB962C8B-B14F-4D97-AF65-F5344CB8AC3E}">
        <p14:creationId xmlns:p14="http://schemas.microsoft.com/office/powerpoint/2010/main" val="1884713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think?</a:t>
            </a:r>
            <a:endParaRPr lang="en-US" dirty="0"/>
          </a:p>
        </p:txBody>
      </p:sp>
      <p:sp>
        <p:nvSpPr>
          <p:cNvPr id="3" name="Content Placeholder 2"/>
          <p:cNvSpPr>
            <a:spLocks noGrp="1"/>
          </p:cNvSpPr>
          <p:nvPr>
            <p:ph idx="1"/>
          </p:nvPr>
        </p:nvSpPr>
        <p:spPr>
          <a:xfrm>
            <a:off x="381000" y="2438400"/>
            <a:ext cx="8229600" cy="1828800"/>
          </a:xfrm>
        </p:spPr>
        <p:txBody>
          <a:bodyPr>
            <a:normAutofit lnSpcReduction="10000"/>
          </a:bodyPr>
          <a:lstStyle/>
          <a:p>
            <a:pPr marL="0" indent="0" algn="ctr">
              <a:buNone/>
            </a:pPr>
            <a:r>
              <a:rPr lang="en-US" sz="4000" dirty="0" smtClean="0"/>
              <a:t>What would be the consequences or outcome on society if citizens did not fulfill their responsibilities? </a:t>
            </a:r>
            <a:endParaRPr lang="en-US" sz="4000" dirty="0"/>
          </a:p>
        </p:txBody>
      </p:sp>
    </p:spTree>
    <p:extLst>
      <p:ext uri="{BB962C8B-B14F-4D97-AF65-F5344CB8AC3E}">
        <p14:creationId xmlns:p14="http://schemas.microsoft.com/office/powerpoint/2010/main" val="2346505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Part 1</a:t>
            </a:r>
            <a:endParaRPr lang="en-US" dirty="0"/>
          </a:p>
        </p:txBody>
      </p:sp>
      <p:sp>
        <p:nvSpPr>
          <p:cNvPr id="3" name="Content Placeholder 2"/>
          <p:cNvSpPr>
            <a:spLocks noGrp="1"/>
          </p:cNvSpPr>
          <p:nvPr>
            <p:ph idx="1"/>
          </p:nvPr>
        </p:nvSpPr>
        <p:spPr>
          <a:xfrm>
            <a:off x="381000" y="1905000"/>
            <a:ext cx="8229600" cy="4038600"/>
          </a:xfrm>
        </p:spPr>
        <p:txBody>
          <a:bodyPr>
            <a:normAutofit fontScale="92500" lnSpcReduction="20000"/>
          </a:bodyPr>
          <a:lstStyle/>
          <a:p>
            <a:pPr>
              <a:buFont typeface="Wingdings" panose="05000000000000000000" pitchFamily="2" charset="2"/>
              <a:buChar char="Ø"/>
            </a:pPr>
            <a:r>
              <a:rPr lang="en-US" sz="4000" dirty="0" smtClean="0"/>
              <a:t>Use pg. 124-127 (this PDF is posted on Teams) to complete the charts in today’s Word doc assignment.</a:t>
            </a:r>
          </a:p>
          <a:p>
            <a:pPr>
              <a:buFont typeface="Wingdings" panose="05000000000000000000" pitchFamily="2" charset="2"/>
              <a:buChar char="Ø"/>
            </a:pPr>
            <a:endParaRPr lang="en-US" sz="4000" dirty="0"/>
          </a:p>
          <a:p>
            <a:pPr>
              <a:buFont typeface="Wingdings" panose="05000000000000000000" pitchFamily="2" charset="2"/>
              <a:buChar char="Ø"/>
            </a:pPr>
            <a:r>
              <a:rPr lang="en-US" sz="4000" dirty="0" smtClean="0"/>
              <a:t>Complete the chart asking you to list the different obligations and responsibilities of citizenship and what they mean.</a:t>
            </a:r>
          </a:p>
          <a:p>
            <a:pPr>
              <a:buFont typeface="Wingdings" panose="05000000000000000000" pitchFamily="2" charset="2"/>
              <a:buChar char="Ø"/>
            </a:pPr>
            <a:endParaRPr lang="en-US" sz="4000" dirty="0"/>
          </a:p>
          <a:p>
            <a:pPr>
              <a:buFont typeface="Wingdings" panose="05000000000000000000" pitchFamily="2" charset="2"/>
              <a:buChar char="Ø"/>
            </a:pPr>
            <a:endParaRPr lang="en-US" sz="4000" dirty="0"/>
          </a:p>
        </p:txBody>
      </p:sp>
    </p:spTree>
    <p:extLst>
      <p:ext uri="{BB962C8B-B14F-4D97-AF65-F5344CB8AC3E}">
        <p14:creationId xmlns:p14="http://schemas.microsoft.com/office/powerpoint/2010/main" val="3927868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1993392"/>
            <a:ext cx="5410200" cy="4407408"/>
          </a:xfrm>
        </p:spPr>
        <p:txBody>
          <a:bodyPr>
            <a:normAutofit/>
          </a:bodyPr>
          <a:lstStyle/>
          <a:p>
            <a:r>
              <a:rPr lang="en-US" sz="2800" dirty="0" smtClean="0"/>
              <a:t>Obey the </a:t>
            </a:r>
            <a:r>
              <a:rPr lang="en-US" sz="2800" dirty="0" smtClean="0"/>
              <a:t>law</a:t>
            </a:r>
          </a:p>
          <a:p>
            <a:r>
              <a:rPr lang="en-US" sz="2800" dirty="0" smtClean="0"/>
              <a:t>Attend school</a:t>
            </a:r>
            <a:endParaRPr lang="en-US" sz="2800" dirty="0" smtClean="0"/>
          </a:p>
          <a:p>
            <a:r>
              <a:rPr lang="en-US" sz="2800" dirty="0" smtClean="0"/>
              <a:t>Pay taxes</a:t>
            </a:r>
          </a:p>
          <a:p>
            <a:r>
              <a:rPr lang="en-US" sz="2800" dirty="0" smtClean="0"/>
              <a:t>Defend the nation</a:t>
            </a:r>
          </a:p>
          <a:p>
            <a:pPr lvl="1"/>
            <a:r>
              <a:rPr lang="en-US" sz="2400" dirty="0" smtClean="0"/>
              <a:t>Register for </a:t>
            </a:r>
            <a:r>
              <a:rPr lang="en-US" sz="2400" b="1" dirty="0" smtClean="0"/>
              <a:t>selective service: </a:t>
            </a:r>
            <a:r>
              <a:rPr lang="en-US" sz="2400" dirty="0" smtClean="0"/>
              <a:t>draft; required military service during times of need </a:t>
            </a:r>
          </a:p>
          <a:p>
            <a:r>
              <a:rPr lang="en-US" sz="2800" dirty="0" smtClean="0"/>
              <a:t>Serve on juries</a:t>
            </a:r>
          </a:p>
        </p:txBody>
      </p:sp>
      <p:sp>
        <p:nvSpPr>
          <p:cNvPr id="3" name="Title 2"/>
          <p:cNvSpPr>
            <a:spLocks noGrp="1"/>
          </p:cNvSpPr>
          <p:nvPr>
            <p:ph type="title"/>
          </p:nvPr>
        </p:nvSpPr>
        <p:spPr/>
        <p:txBody>
          <a:bodyPr>
            <a:normAutofit/>
          </a:bodyPr>
          <a:lstStyle/>
          <a:p>
            <a:r>
              <a:rPr lang="en-US" dirty="0" smtClean="0"/>
              <a:t>Examples of Obligations/Duties</a:t>
            </a:r>
            <a:endParaRPr lang="en-US" dirty="0"/>
          </a:p>
        </p:txBody>
      </p:sp>
      <p:pic>
        <p:nvPicPr>
          <p:cNvPr id="2050" name="Picture 2" descr="C:\Documents and Settings\flrea\Local Settings\Temporary Internet Files\Content.IE5\SV9ZJL85\MP900408864[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155" y="208646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Documents and Settings\flrea\Local Settings\Temporary Internet Files\Content.IE5\MIT1Q49H\MP900316868[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655" y="3810000"/>
            <a:ext cx="1600200" cy="10641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Documents and Settings\flrea\Local Settings\Temporary Internet Files\Content.IE5\7OTE7IS6\MP900423055[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2305" y="1886921"/>
            <a:ext cx="1220168" cy="161827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Documents and Settings\flrea\Local Settings\Temporary Internet Files\Content.IE5\WAFDA75N\MC900024467[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80810" y="3903306"/>
            <a:ext cx="1483157" cy="1639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2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additive="base">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3" presetID="1" presetClass="entr" presetSubtype="0" fill="hold" nodeType="withEffect">
                                  <p:stCondLst>
                                    <p:cond delay="0"/>
                                  </p:stCondLst>
                                  <p:childTnLst>
                                    <p:set>
                                      <p:cBhvr>
                                        <p:cTn id="24" dur="1" fill="hold">
                                          <p:stCondLst>
                                            <p:cond delay="0"/>
                                          </p:stCondLst>
                                        </p:cTn>
                                        <p:tgtEl>
                                          <p:spTgt spid="20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 calcmode="lin" valueType="num">
                                      <p:cBhvr additive="base">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additive="base">
                                        <p:cTn id="3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37" presetID="1" presetClass="entr" presetSubtype="0" fill="hold" nodeType="withEffect">
                                  <p:stCondLst>
                                    <p:cond delay="0"/>
                                  </p:stCondLst>
                                  <p:childTnLst>
                                    <p:set>
                                      <p:cBhvr>
                                        <p:cTn id="38" dur="1" fill="hold">
                                          <p:stCondLst>
                                            <p:cond delay="0"/>
                                          </p:stCondLst>
                                        </p:cTn>
                                        <p:tgtEl>
                                          <p:spTgt spid="20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 calcmode="lin" valueType="num">
                                      <p:cBhvr additive="base">
                                        <p:cTn id="4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rriculum Whe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Curriculum Wheel</Template>
  <TotalTime>510</TotalTime>
  <Words>2020</Words>
  <Application>Microsoft Office PowerPoint</Application>
  <PresentationFormat>On-screen Show (4:3)</PresentationFormat>
  <Paragraphs>214</Paragraphs>
  <Slides>32</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Bernard MT Condensed</vt:lpstr>
      <vt:lpstr>Calibri</vt:lpstr>
      <vt:lpstr>Cambria</vt:lpstr>
      <vt:lpstr>Comic Sans MS</vt:lpstr>
      <vt:lpstr>Wingdings</vt:lpstr>
      <vt:lpstr>Curriculum Wheel</vt:lpstr>
      <vt:lpstr>Obligations and Responsibilities</vt:lpstr>
      <vt:lpstr>Bell Ringer</vt:lpstr>
      <vt:lpstr>How do citizens participate?</vt:lpstr>
      <vt:lpstr>What does that mean? </vt:lpstr>
      <vt:lpstr>Fulfilling Our Obligations and Responsibilities </vt:lpstr>
      <vt:lpstr>How Do you Support the Common Good? </vt:lpstr>
      <vt:lpstr>What do you think?</vt:lpstr>
      <vt:lpstr>Assignment: Part 1</vt:lpstr>
      <vt:lpstr>Examples of Obligations/Duties</vt:lpstr>
      <vt:lpstr>Examples of a civic responsibility:</vt:lpstr>
      <vt:lpstr>Test your knowledge…</vt:lpstr>
      <vt:lpstr>Scenario 1</vt:lpstr>
      <vt:lpstr> Is Mark’s service on a jury a responsibility or an obligation?  </vt:lpstr>
      <vt:lpstr>Scenario 2 </vt:lpstr>
      <vt:lpstr> Is Marshall’s registering for the selective service a responsibility or an obligation? </vt:lpstr>
      <vt:lpstr>Scenario 3 </vt:lpstr>
      <vt:lpstr> Is petitioning the government a responsibility or an obligation?  </vt:lpstr>
      <vt:lpstr>Scenario 4 </vt:lpstr>
      <vt:lpstr>Is the filing of a federal tax return a responsibility or an obligation? </vt:lpstr>
      <vt:lpstr>Scenario 5 </vt:lpstr>
      <vt:lpstr> Is attending civic meetings a responsibility or an obligation?  </vt:lpstr>
      <vt:lpstr>Scenario 6 </vt:lpstr>
      <vt:lpstr> Is voting in an election a responsibility or an obligation?  </vt:lpstr>
      <vt:lpstr>Scenario 7</vt:lpstr>
      <vt:lpstr> Is using a car seat for a child a responsibility or an obligation?</vt:lpstr>
      <vt:lpstr>Scenario 8 </vt:lpstr>
      <vt:lpstr> Is running for an office in civic organization a responsibility or an obligation?  </vt:lpstr>
      <vt:lpstr>Civic Participation </vt:lpstr>
      <vt:lpstr>Taking Action</vt:lpstr>
      <vt:lpstr>Taking Action</vt:lpstr>
      <vt:lpstr>Civic Participation </vt:lpstr>
      <vt:lpstr>Check for Understanding </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Crowe Watson</dc:creator>
  <cp:lastModifiedBy>Paul Burkart</cp:lastModifiedBy>
  <cp:revision>34</cp:revision>
  <dcterms:created xsi:type="dcterms:W3CDTF">2015-08-19T15:54:33Z</dcterms:created>
  <dcterms:modified xsi:type="dcterms:W3CDTF">2020-09-18T10:11:44Z</dcterms:modified>
</cp:coreProperties>
</file>