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80" r:id="rId4"/>
    <p:sldId id="281" r:id="rId5"/>
    <p:sldId id="283" r:id="rId6"/>
    <p:sldId id="284" r:id="rId7"/>
    <p:sldId id="279" r:id="rId8"/>
    <p:sldId id="274" r:id="rId9"/>
    <p:sldId id="258" r:id="rId10"/>
    <p:sldId id="285" r:id="rId11"/>
    <p:sldId id="260" r:id="rId12"/>
    <p:sldId id="273" r:id="rId13"/>
    <p:sldId id="262" r:id="rId14"/>
    <p:sldId id="286" r:id="rId15"/>
    <p:sldId id="28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89E0"/>
    <a:srgbClr val="FAEA1A"/>
    <a:srgbClr val="F8F83E"/>
    <a:srgbClr val="F8E23E"/>
    <a:srgbClr val="F5E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15" autoAdjust="0"/>
  </p:normalViewPr>
  <p:slideViewPr>
    <p:cSldViewPr>
      <p:cViewPr varScale="1">
        <p:scale>
          <a:sx n="105" d="100"/>
          <a:sy n="105" d="100"/>
        </p:scale>
        <p:origin x="179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8790D0-0F7A-4B95-AE87-BDFD7A77E2CA}" type="datetimeFigureOut">
              <a:rPr lang="en-US" smtClean="0"/>
              <a:t>9/22/2020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288B2-58C3-444F-8E0A-7F3EF4949EC2}" type="slidenum">
              <a:rPr lang="en-US" smtClean="0"/>
              <a:t>‹#›</a:t>
            </a:fld>
            <a:endParaRPr lang="en-US"/>
          </a:p>
        </p:txBody>
      </p:sp>
    </p:spTree>
    <p:extLst>
      <p:ext uri="{BB962C8B-B14F-4D97-AF65-F5344CB8AC3E}">
        <p14:creationId xmlns:p14="http://schemas.microsoft.com/office/powerpoint/2010/main" val="1445922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29057" indent="-280406">
              <a:spcBef>
                <a:spcPct val="30000"/>
              </a:spcBef>
              <a:defRPr sz="1200">
                <a:solidFill>
                  <a:schemeClr val="tx1"/>
                </a:solidFill>
                <a:latin typeface="Calibri" pitchFamily="34" charset="0"/>
              </a:defRPr>
            </a:lvl2pPr>
            <a:lvl3pPr marL="1121626" indent="-224325">
              <a:spcBef>
                <a:spcPct val="30000"/>
              </a:spcBef>
              <a:defRPr sz="1200">
                <a:solidFill>
                  <a:schemeClr val="tx1"/>
                </a:solidFill>
                <a:latin typeface="Calibri" pitchFamily="34" charset="0"/>
              </a:defRPr>
            </a:lvl3pPr>
            <a:lvl4pPr marL="1570276" indent="-224325">
              <a:spcBef>
                <a:spcPct val="30000"/>
              </a:spcBef>
              <a:defRPr sz="1200">
                <a:solidFill>
                  <a:schemeClr val="tx1"/>
                </a:solidFill>
                <a:latin typeface="Calibri" pitchFamily="34" charset="0"/>
              </a:defRPr>
            </a:lvl4pPr>
            <a:lvl5pPr marL="2018927" indent="-224325">
              <a:spcBef>
                <a:spcPct val="30000"/>
              </a:spcBef>
              <a:defRPr sz="1200">
                <a:solidFill>
                  <a:schemeClr val="tx1"/>
                </a:solidFill>
                <a:latin typeface="Calibri" pitchFamily="34" charset="0"/>
              </a:defRPr>
            </a:lvl5pPr>
            <a:lvl6pPr marL="2467577" indent="-224325" eaLnBrk="0" fontAlgn="base" hangingPunct="0">
              <a:spcBef>
                <a:spcPct val="30000"/>
              </a:spcBef>
              <a:spcAft>
                <a:spcPct val="0"/>
              </a:spcAft>
              <a:defRPr sz="1200">
                <a:solidFill>
                  <a:schemeClr val="tx1"/>
                </a:solidFill>
                <a:latin typeface="Calibri" pitchFamily="34" charset="0"/>
              </a:defRPr>
            </a:lvl6pPr>
            <a:lvl7pPr marL="2916227" indent="-224325" eaLnBrk="0" fontAlgn="base" hangingPunct="0">
              <a:spcBef>
                <a:spcPct val="30000"/>
              </a:spcBef>
              <a:spcAft>
                <a:spcPct val="0"/>
              </a:spcAft>
              <a:defRPr sz="1200">
                <a:solidFill>
                  <a:schemeClr val="tx1"/>
                </a:solidFill>
                <a:latin typeface="Calibri" pitchFamily="34" charset="0"/>
              </a:defRPr>
            </a:lvl7pPr>
            <a:lvl8pPr marL="3364878" indent="-224325" eaLnBrk="0" fontAlgn="base" hangingPunct="0">
              <a:spcBef>
                <a:spcPct val="30000"/>
              </a:spcBef>
              <a:spcAft>
                <a:spcPct val="0"/>
              </a:spcAft>
              <a:defRPr sz="1200">
                <a:solidFill>
                  <a:schemeClr val="tx1"/>
                </a:solidFill>
                <a:latin typeface="Calibri" pitchFamily="34" charset="0"/>
              </a:defRPr>
            </a:lvl8pPr>
            <a:lvl9pPr marL="3813528" indent="-224325" eaLnBrk="0" fontAlgn="base" hangingPunct="0">
              <a:spcBef>
                <a:spcPct val="30000"/>
              </a:spcBef>
              <a:spcAft>
                <a:spcPct val="0"/>
              </a:spcAft>
              <a:defRPr sz="1200">
                <a:solidFill>
                  <a:schemeClr val="tx1"/>
                </a:solidFill>
                <a:latin typeface="Calibri" pitchFamily="34" charset="0"/>
              </a:defRPr>
            </a:lvl9pPr>
          </a:lstStyle>
          <a:p>
            <a:pPr>
              <a:spcBef>
                <a:spcPct val="0"/>
              </a:spcBef>
            </a:pPr>
            <a:fld id="{CADA4391-6373-405A-94A6-DE23C1BF3FEB}" type="slidenum">
              <a:rPr lang="en-US" altLang="en-US">
                <a:solidFill>
                  <a:prstClr val="black"/>
                </a:solidFill>
              </a:rPr>
              <a:pPr>
                <a:spcBef>
                  <a:spcPct val="0"/>
                </a:spcBef>
              </a:pPr>
              <a:t>4</a:t>
            </a:fld>
            <a:endParaRPr lang="en-US" altLang="en-US">
              <a:solidFill>
                <a:prstClr val="black"/>
              </a:solidFill>
            </a:endParaRPr>
          </a:p>
        </p:txBody>
      </p:sp>
    </p:spTree>
    <p:extLst>
      <p:ext uri="{BB962C8B-B14F-4D97-AF65-F5344CB8AC3E}">
        <p14:creationId xmlns:p14="http://schemas.microsoft.com/office/powerpoint/2010/main" val="3224054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29057" indent="-280406">
              <a:spcBef>
                <a:spcPct val="30000"/>
              </a:spcBef>
              <a:defRPr sz="1200">
                <a:solidFill>
                  <a:schemeClr val="tx1"/>
                </a:solidFill>
                <a:latin typeface="Calibri" pitchFamily="34" charset="0"/>
              </a:defRPr>
            </a:lvl2pPr>
            <a:lvl3pPr marL="1121626" indent="-224325">
              <a:spcBef>
                <a:spcPct val="30000"/>
              </a:spcBef>
              <a:defRPr sz="1200">
                <a:solidFill>
                  <a:schemeClr val="tx1"/>
                </a:solidFill>
                <a:latin typeface="Calibri" pitchFamily="34" charset="0"/>
              </a:defRPr>
            </a:lvl3pPr>
            <a:lvl4pPr marL="1570276" indent="-224325">
              <a:spcBef>
                <a:spcPct val="30000"/>
              </a:spcBef>
              <a:defRPr sz="1200">
                <a:solidFill>
                  <a:schemeClr val="tx1"/>
                </a:solidFill>
                <a:latin typeface="Calibri" pitchFamily="34" charset="0"/>
              </a:defRPr>
            </a:lvl4pPr>
            <a:lvl5pPr marL="2018927" indent="-224325">
              <a:spcBef>
                <a:spcPct val="30000"/>
              </a:spcBef>
              <a:defRPr sz="1200">
                <a:solidFill>
                  <a:schemeClr val="tx1"/>
                </a:solidFill>
                <a:latin typeface="Calibri" pitchFamily="34" charset="0"/>
              </a:defRPr>
            </a:lvl5pPr>
            <a:lvl6pPr marL="2467577" indent="-224325" eaLnBrk="0" fontAlgn="base" hangingPunct="0">
              <a:spcBef>
                <a:spcPct val="30000"/>
              </a:spcBef>
              <a:spcAft>
                <a:spcPct val="0"/>
              </a:spcAft>
              <a:defRPr sz="1200">
                <a:solidFill>
                  <a:schemeClr val="tx1"/>
                </a:solidFill>
                <a:latin typeface="Calibri" pitchFamily="34" charset="0"/>
              </a:defRPr>
            </a:lvl6pPr>
            <a:lvl7pPr marL="2916227" indent="-224325" eaLnBrk="0" fontAlgn="base" hangingPunct="0">
              <a:spcBef>
                <a:spcPct val="30000"/>
              </a:spcBef>
              <a:spcAft>
                <a:spcPct val="0"/>
              </a:spcAft>
              <a:defRPr sz="1200">
                <a:solidFill>
                  <a:schemeClr val="tx1"/>
                </a:solidFill>
                <a:latin typeface="Calibri" pitchFamily="34" charset="0"/>
              </a:defRPr>
            </a:lvl7pPr>
            <a:lvl8pPr marL="3364878" indent="-224325" eaLnBrk="0" fontAlgn="base" hangingPunct="0">
              <a:spcBef>
                <a:spcPct val="30000"/>
              </a:spcBef>
              <a:spcAft>
                <a:spcPct val="0"/>
              </a:spcAft>
              <a:defRPr sz="1200">
                <a:solidFill>
                  <a:schemeClr val="tx1"/>
                </a:solidFill>
                <a:latin typeface="Calibri" pitchFamily="34" charset="0"/>
              </a:defRPr>
            </a:lvl8pPr>
            <a:lvl9pPr marL="3813528" indent="-224325" eaLnBrk="0" fontAlgn="base" hangingPunct="0">
              <a:spcBef>
                <a:spcPct val="30000"/>
              </a:spcBef>
              <a:spcAft>
                <a:spcPct val="0"/>
              </a:spcAft>
              <a:defRPr sz="1200">
                <a:solidFill>
                  <a:schemeClr val="tx1"/>
                </a:solidFill>
                <a:latin typeface="Calibri" pitchFamily="34" charset="0"/>
              </a:defRPr>
            </a:lvl9pPr>
          </a:lstStyle>
          <a:p>
            <a:pPr>
              <a:spcBef>
                <a:spcPct val="0"/>
              </a:spcBef>
            </a:pPr>
            <a:fld id="{CADA4391-6373-405A-94A6-DE23C1BF3FEB}" type="slidenum">
              <a:rPr lang="en-US" altLang="en-US">
                <a:solidFill>
                  <a:prstClr val="black"/>
                </a:solidFill>
              </a:rPr>
              <a:pPr>
                <a:spcBef>
                  <a:spcPct val="0"/>
                </a:spcBef>
              </a:pPr>
              <a:t>5</a:t>
            </a:fld>
            <a:endParaRPr lang="en-US" altLang="en-US">
              <a:solidFill>
                <a:prstClr val="black"/>
              </a:solidFill>
            </a:endParaRPr>
          </a:p>
        </p:txBody>
      </p:sp>
    </p:spTree>
    <p:extLst>
      <p:ext uri="{BB962C8B-B14F-4D97-AF65-F5344CB8AC3E}">
        <p14:creationId xmlns:p14="http://schemas.microsoft.com/office/powerpoint/2010/main" val="267061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4288B2-58C3-444F-8E0A-7F3EF4949EC2}"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155168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AEFDBA16-C33D-478C-A9D0-BC719CDA560D}" type="slidenum">
              <a:rPr lang="en-US" smtClean="0"/>
              <a:pPr>
                <a:defRPr/>
              </a:pPr>
              <a:t>11</a:t>
            </a:fld>
            <a:endParaRPr lang="en-US"/>
          </a:p>
        </p:txBody>
      </p:sp>
    </p:spTree>
    <p:extLst>
      <p:ext uri="{BB962C8B-B14F-4D97-AF65-F5344CB8AC3E}">
        <p14:creationId xmlns:p14="http://schemas.microsoft.com/office/powerpoint/2010/main" val="164385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AEFDBA16-C33D-478C-A9D0-BC719CDA560D}" type="slidenum">
              <a:rPr lang="en-US" smtClean="0"/>
              <a:pPr>
                <a:defRPr/>
              </a:pPr>
              <a:t>14</a:t>
            </a:fld>
            <a:endParaRPr lang="en-US"/>
          </a:p>
        </p:txBody>
      </p:sp>
    </p:spTree>
    <p:extLst>
      <p:ext uri="{BB962C8B-B14F-4D97-AF65-F5344CB8AC3E}">
        <p14:creationId xmlns:p14="http://schemas.microsoft.com/office/powerpoint/2010/main" val="564303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0200" y="918865"/>
            <a:ext cx="3429000" cy="1752600"/>
          </a:xfrm>
          <a:ln>
            <a:noFill/>
          </a:ln>
        </p:spPr>
        <p:txBody>
          <a:bodyPr>
            <a:normAutofit/>
          </a:bodyPr>
          <a:lstStyle>
            <a:lvl1pPr marL="0" indent="0" algn="ctr">
              <a:buNone/>
              <a:defRPr sz="2000" baseline="0">
                <a:solidFill>
                  <a:schemeClr val="tx1">
                    <a:lumMod val="75000"/>
                    <a:lumOff val="2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Insert Benchmarks </a:t>
            </a:r>
            <a:endParaRPr lang="en-US" dirty="0"/>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00" y="5675941"/>
            <a:ext cx="3200400" cy="935966"/>
          </a:xfrm>
          <a:prstGeom prst="rect">
            <a:avLst/>
          </a:prstGeom>
        </p:spPr>
      </p:pic>
      <p:sp>
        <p:nvSpPr>
          <p:cNvPr id="9" name="Frame 8"/>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Delay 10"/>
          <p:cNvSpPr/>
          <p:nvPr userDrawn="1"/>
        </p:nvSpPr>
        <p:spPr>
          <a:xfrm rot="5400000">
            <a:off x="379367" y="-36467"/>
            <a:ext cx="4762500" cy="5216434"/>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2663" y="365760"/>
            <a:ext cx="4343400" cy="1219200"/>
          </a:xfrm>
        </p:spPr>
        <p:txBody>
          <a:bodyPr>
            <a:normAutofit/>
          </a:bodyPr>
          <a:lstStyle>
            <a:lvl1pPr>
              <a:defRPr sz="4800">
                <a:solidFill>
                  <a:schemeClr val="bg1"/>
                </a:solidFill>
                <a:latin typeface="Bernard MT Condensed" panose="02050806060905020404" pitchFamily="18" charset="0"/>
              </a:defRPr>
            </a:lvl1pPr>
          </a:lstStyle>
          <a:p>
            <a:r>
              <a:rPr lang="en-US" smtClean="0"/>
              <a:t>Click to edit Master title style</a:t>
            </a:r>
            <a:endParaRPr lang="en-US" dirty="0"/>
          </a:p>
        </p:txBody>
      </p:sp>
      <p:sp>
        <p:nvSpPr>
          <p:cNvPr id="12"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14" name="Subtitle 2"/>
          <p:cNvSpPr txBox="1">
            <a:spLocks/>
          </p:cNvSpPr>
          <p:nvPr userDrawn="1"/>
        </p:nvSpPr>
        <p:spPr>
          <a:xfrm>
            <a:off x="1524000" y="1600200"/>
            <a:ext cx="6400800" cy="1219200"/>
          </a:xfrm>
          <a:prstGeom prst="rect">
            <a:avLst/>
          </a:prstGeom>
          <a:ln>
            <a:noFill/>
          </a:ln>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baseline="0">
                <a:solidFill>
                  <a:schemeClr val="tx1">
                    <a:lumMod val="75000"/>
                    <a:lumOff val="25000"/>
                  </a:schemeClr>
                </a:solidFill>
                <a:latin typeface="Comic Sans MS" panose="030F0702030302020204" pitchFamily="66" charset="0"/>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Comic Sans MS" panose="030F0702030302020204" pitchFamily="66" charset="0"/>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Comic Sans MS" panose="030F0702030302020204" pitchFamily="66" charset="0"/>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Comic Sans MS" panose="030F0702030302020204" pitchFamily="66" charset="0"/>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dirty="0">
              <a:solidFill>
                <a:srgbClr val="F5E065"/>
              </a:solidFill>
            </a:endParaRPr>
          </a:p>
        </p:txBody>
      </p:sp>
      <p:sp>
        <p:nvSpPr>
          <p:cNvPr id="18" name="TextBox 17"/>
          <p:cNvSpPr txBox="1"/>
          <p:nvPr userDrawn="1"/>
        </p:nvSpPr>
        <p:spPr>
          <a:xfrm>
            <a:off x="5368834" y="457200"/>
            <a:ext cx="3317966" cy="461665"/>
          </a:xfrm>
          <a:prstGeom prst="rect">
            <a:avLst/>
          </a:prstGeom>
          <a:noFill/>
        </p:spPr>
        <p:txBody>
          <a:bodyPr wrap="square" rtlCol="0">
            <a:spAutoFit/>
          </a:bodyPr>
          <a:lstStyle/>
          <a:p>
            <a:pPr algn="ctr"/>
            <a:r>
              <a:rPr lang="en-US" sz="2400" b="1" dirty="0" smtClean="0">
                <a:solidFill>
                  <a:schemeClr val="tx1">
                    <a:lumMod val="75000"/>
                    <a:lumOff val="25000"/>
                  </a:schemeClr>
                </a:solidFill>
                <a:latin typeface="Cambria" panose="02040503050406030204" pitchFamily="18" charset="0"/>
              </a:rPr>
              <a:t>Benchmarks</a:t>
            </a:r>
            <a:endParaRPr lang="en-US" sz="2400" b="1" dirty="0">
              <a:solidFill>
                <a:schemeClr val="tx1">
                  <a:lumMod val="75000"/>
                  <a:lumOff val="25000"/>
                </a:schemeClr>
              </a:solidFill>
              <a:latin typeface="Cambria" panose="02040503050406030204" pitchFamily="18" charset="0"/>
            </a:endParaRPr>
          </a:p>
        </p:txBody>
      </p:sp>
      <p:sp>
        <p:nvSpPr>
          <p:cNvPr id="21" name="Text Placeholder 20"/>
          <p:cNvSpPr>
            <a:spLocks noGrp="1"/>
          </p:cNvSpPr>
          <p:nvPr>
            <p:ph type="body" sz="quarter" idx="10"/>
          </p:nvPr>
        </p:nvSpPr>
        <p:spPr>
          <a:xfrm>
            <a:off x="762000" y="1752600"/>
            <a:ext cx="4114800" cy="1371600"/>
          </a:xfrm>
        </p:spPr>
        <p:txBody>
          <a:bodyPr>
            <a:normAutofit/>
          </a:bodyPr>
          <a:lstStyle>
            <a:lvl1pPr marL="0" indent="0" algn="ctr">
              <a:buNone/>
              <a:defRPr sz="2800">
                <a:solidFill>
                  <a:srgbClr val="FAEA1A"/>
                </a:solidFill>
              </a:defRPr>
            </a:lvl1pPr>
          </a:lstStyle>
          <a:p>
            <a:pPr lvl="0"/>
            <a:r>
              <a:rPr lang="en-US" smtClean="0"/>
              <a:t>Click to edit Master text styles</a:t>
            </a:r>
          </a:p>
        </p:txBody>
      </p:sp>
    </p:spTree>
    <p:extLst>
      <p:ext uri="{BB962C8B-B14F-4D97-AF65-F5344CB8AC3E}">
        <p14:creationId xmlns:p14="http://schemas.microsoft.com/office/powerpoint/2010/main" val="311754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901D-5F18-47E6-B645-116C1E5E23C6}"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3768464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C901D-5F18-47E6-B645-116C1E5E23C6}" type="datetimeFigureOut">
              <a:rPr lang="en-US" smtClean="0"/>
              <a:t>9/22/2020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17003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Flowchart: Delay 9"/>
          <p:cNvSpPr/>
          <p:nvPr userDrawn="1"/>
        </p:nvSpPr>
        <p:spPr>
          <a:xfrm rot="5400000">
            <a:off x="3829050" y="-3409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2" name="Title 1"/>
          <p:cNvSpPr>
            <a:spLocks noGrp="1"/>
          </p:cNvSpPr>
          <p:nvPr>
            <p:ph type="title"/>
          </p:nvPr>
        </p:nvSpPr>
        <p:spPr>
          <a:xfrm>
            <a:off x="457200" y="304800"/>
            <a:ext cx="8229600" cy="1143000"/>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752600"/>
            <a:ext cx="8229600" cy="4343400"/>
          </a:xfrm>
        </p:spPr>
        <p:txBody>
          <a:bodyPr/>
          <a:lstStyle>
            <a:lvl1pPr>
              <a:defRPr>
                <a:solidFill>
                  <a:schemeClr val="tx1">
                    <a:lumMod val="65000"/>
                    <a:lumOff val="35000"/>
                  </a:schemeClr>
                </a:solidFill>
                <a:latin typeface="Cambria" panose="02040503050406030204" pitchFamily="18" charset="0"/>
              </a:defRPr>
            </a:lvl1pPr>
            <a:lvl2pPr>
              <a:defRPr>
                <a:solidFill>
                  <a:schemeClr val="tx1">
                    <a:lumMod val="65000"/>
                    <a:lumOff val="35000"/>
                  </a:schemeClr>
                </a:solidFill>
                <a:latin typeface="Cambria" panose="02040503050406030204" pitchFamily="18" charset="0"/>
              </a:defRPr>
            </a:lvl2pPr>
            <a:lvl3pPr>
              <a:defRPr>
                <a:solidFill>
                  <a:schemeClr val="tx1">
                    <a:lumMod val="65000"/>
                    <a:lumOff val="35000"/>
                  </a:schemeClr>
                </a:solidFill>
                <a:latin typeface="Cambria" panose="02040503050406030204" pitchFamily="18" charset="0"/>
              </a:defRPr>
            </a:lvl3pPr>
            <a:lvl4pPr>
              <a:defRPr>
                <a:solidFill>
                  <a:schemeClr val="tx1">
                    <a:lumMod val="65000"/>
                    <a:lumOff val="35000"/>
                  </a:schemeClr>
                </a:solidFill>
                <a:latin typeface="Cambria" panose="02040503050406030204" pitchFamily="18" charset="0"/>
              </a:defRPr>
            </a:lvl4pPr>
            <a:lvl5pPr>
              <a:defRPr>
                <a:solidFill>
                  <a:schemeClr val="tx1">
                    <a:lumMod val="65000"/>
                    <a:lumOff val="35000"/>
                  </a:schemeClr>
                </a:solidFill>
                <a:latin typeface="Cambria" panose="0204050305040603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a:xfrm>
            <a:off x="228600" y="6248400"/>
            <a:ext cx="3886200" cy="365125"/>
          </a:xfrm>
        </p:spPr>
        <p:txBody>
          <a:bodyPr/>
          <a:lstStyle>
            <a:lvl1pPr algn="l">
              <a:defRPr/>
            </a:lvl1pPr>
          </a:lstStyle>
          <a:p>
            <a:r>
              <a:rPr lang="en-US" dirty="0" smtClean="0"/>
              <a:t>The Florida Law Related Education Association, Inc. © 2015</a:t>
            </a:r>
            <a:endParaRPr lang="en-US" dirty="0"/>
          </a:p>
        </p:txBody>
      </p:sp>
      <p:sp>
        <p:nvSpPr>
          <p:cNvPr id="7" name="Frame 6"/>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19800"/>
            <a:ext cx="1663702" cy="486554"/>
          </a:xfrm>
          <a:prstGeom prst="rect">
            <a:avLst/>
          </a:prstGeom>
        </p:spPr>
      </p:pic>
    </p:spTree>
    <p:extLst>
      <p:ext uri="{BB962C8B-B14F-4D97-AF65-F5344CB8AC3E}">
        <p14:creationId xmlns:p14="http://schemas.microsoft.com/office/powerpoint/2010/main" val="256040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lowchart: Delay 6"/>
          <p:cNvSpPr/>
          <p:nvPr userDrawn="1"/>
        </p:nvSpPr>
        <p:spPr>
          <a:xfrm rot="16200000">
            <a:off x="3467099" y="1181099"/>
            <a:ext cx="3581399" cy="77724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514598" y="4648200"/>
            <a:ext cx="6629400" cy="1362075"/>
          </a:xfrm>
        </p:spPr>
        <p:txBody>
          <a:bodyPr anchor="t">
            <a:noAutofit/>
          </a:bodyPr>
          <a:lstStyle>
            <a:lvl1pPr algn="l">
              <a:defRPr sz="4400" b="1" cap="all">
                <a:solidFill>
                  <a:schemeClr val="bg1"/>
                </a:solidFill>
              </a:defRPr>
            </a:lvl1pPr>
          </a:lstStyle>
          <a:p>
            <a:r>
              <a:rPr lang="en-US" smtClean="0"/>
              <a:t>Click to edit Master title style</a:t>
            </a:r>
            <a:endParaRPr lang="en-US" dirty="0"/>
          </a:p>
        </p:txBody>
      </p:sp>
      <p:sp>
        <p:nvSpPr>
          <p:cNvPr id="8" name="Footer Placeholder 4"/>
          <p:cNvSpPr txBox="1">
            <a:spLocks/>
          </p:cNvSpPr>
          <p:nvPr userDrawn="1"/>
        </p:nvSpPr>
        <p:spPr>
          <a:xfrm>
            <a:off x="5257798" y="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9" name="Flowchart: Delay 8"/>
          <p:cNvSpPr/>
          <p:nvPr userDrawn="1"/>
        </p:nvSpPr>
        <p:spPr>
          <a:xfrm rot="10800000">
            <a:off x="3200400" y="533400"/>
            <a:ext cx="5943600" cy="4038600"/>
          </a:xfrm>
          <a:prstGeom prst="flowChartDelay">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267200" y="1600200"/>
            <a:ext cx="4724398" cy="1500187"/>
          </a:xfrm>
        </p:spPr>
        <p:txBody>
          <a:bodyPr anchor="b">
            <a:normAutofit/>
          </a:bodyPr>
          <a:lstStyle>
            <a:lvl1pPr marL="0" indent="0">
              <a:buNone/>
              <a:defRPr sz="3200">
                <a:solidFill>
                  <a:srgbClr val="0A89E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0"/>
            <a:ext cx="1828800" cy="534838"/>
          </a:xfrm>
          <a:prstGeom prst="rect">
            <a:avLst/>
          </a:prstGeom>
        </p:spPr>
      </p:pic>
      <p:sp>
        <p:nvSpPr>
          <p:cNvPr id="12" name="Picture Placeholder 11"/>
          <p:cNvSpPr>
            <a:spLocks noGrp="1"/>
          </p:cNvSpPr>
          <p:nvPr>
            <p:ph type="pic" sz="quarter" idx="10"/>
          </p:nvPr>
        </p:nvSpPr>
        <p:spPr>
          <a:xfrm>
            <a:off x="381000" y="990600"/>
            <a:ext cx="2362200" cy="2286000"/>
          </a:xfrm>
        </p:spPr>
        <p:txBody>
          <a:bodyPr/>
          <a:lstStyle/>
          <a:p>
            <a:r>
              <a:rPr lang="en-US" smtClean="0"/>
              <a:t>Click icon to add picture</a:t>
            </a:r>
            <a:endParaRPr lang="en-US"/>
          </a:p>
        </p:txBody>
      </p:sp>
    </p:spTree>
    <p:extLst>
      <p:ext uri="{BB962C8B-B14F-4D97-AF65-F5344CB8AC3E}">
        <p14:creationId xmlns:p14="http://schemas.microsoft.com/office/powerpoint/2010/main" val="3533464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763000" cy="1143000"/>
          </a:xfrm>
          <a:solidFill>
            <a:srgbClr val="0A89E0"/>
          </a:solidFill>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txBox="1">
            <a:spLocks/>
          </p:cNvSpPr>
          <p:nvPr userDrawn="1"/>
        </p:nvSpPr>
        <p:spPr>
          <a:xfrm>
            <a:off x="2286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9" name="Frame 8"/>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23107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a:solidFill>
            <a:srgbClr val="0A89E0"/>
          </a:solidFill>
        </p:spPr>
        <p:txBody>
          <a:bodyPr/>
          <a:lstStyle>
            <a:lvl1pPr>
              <a:defRPr>
                <a:solidFill>
                  <a:srgbClr val="FAEA1A"/>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solidFill>
            <a:srgbClr val="FAEA1A"/>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solidFill>
            <a:srgbClr val="FAEA1A"/>
          </a:solidFill>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sp>
        <p:nvSpPr>
          <p:cNvPr id="11" name="Frame 10"/>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322671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lowchart: Delay 5"/>
          <p:cNvSpPr/>
          <p:nvPr userDrawn="1"/>
        </p:nvSpPr>
        <p:spPr>
          <a:xfrm rot="5400000">
            <a:off x="3829050" y="-3663950"/>
            <a:ext cx="1485900" cy="8839200"/>
          </a:xfrm>
          <a:prstGeom prst="flowChartDelay">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AEA1A"/>
              </a:solidFill>
            </a:endParaRPr>
          </a:p>
        </p:txBody>
      </p:sp>
      <p:sp>
        <p:nvSpPr>
          <p:cNvPr id="7" name="Title 1"/>
          <p:cNvSpPr>
            <a:spLocks noGrp="1"/>
          </p:cNvSpPr>
          <p:nvPr>
            <p:ph type="title"/>
          </p:nvPr>
        </p:nvSpPr>
        <p:spPr>
          <a:xfrm>
            <a:off x="457200" y="50800"/>
            <a:ext cx="8229600" cy="1143000"/>
          </a:xfrm>
        </p:spPr>
        <p:txBody>
          <a:bodyPr/>
          <a:lstStyle>
            <a:lvl1pPr>
              <a:defRPr>
                <a:solidFill>
                  <a:schemeClr val="bg1"/>
                </a:solidFill>
              </a:defRPr>
            </a:lvl1pPr>
          </a:lstStyle>
          <a:p>
            <a:r>
              <a:rPr lang="en-US" smtClean="0"/>
              <a:t>Click to edit Master title style</a:t>
            </a:r>
            <a:endParaRPr lang="en-US" dirty="0"/>
          </a:p>
        </p:txBody>
      </p:sp>
      <p:sp>
        <p:nvSpPr>
          <p:cNvPr id="8" name="Footer Placeholder 4"/>
          <p:cNvSpPr txBox="1">
            <a:spLocks/>
          </p:cNvSpPr>
          <p:nvPr userDrawn="1"/>
        </p:nvSpPr>
        <p:spPr>
          <a:xfrm>
            <a:off x="0" y="6480175"/>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80298" y="6288477"/>
            <a:ext cx="1663702" cy="486554"/>
          </a:xfrm>
          <a:prstGeom prst="rect">
            <a:avLst/>
          </a:prstGeom>
        </p:spPr>
      </p:pic>
    </p:spTree>
    <p:extLst>
      <p:ext uri="{BB962C8B-B14F-4D97-AF65-F5344CB8AC3E}">
        <p14:creationId xmlns:p14="http://schemas.microsoft.com/office/powerpoint/2010/main" val="404288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ame 4"/>
          <p:cNvSpPr/>
          <p:nvPr userDrawn="1"/>
        </p:nvSpPr>
        <p:spPr>
          <a:xfrm>
            <a:off x="0" y="0"/>
            <a:ext cx="9144000" cy="6858000"/>
          </a:xfrm>
          <a:prstGeom prst="frame">
            <a:avLst>
              <a:gd name="adj1" fmla="val 1574"/>
            </a:avLst>
          </a:prstGeom>
          <a:solidFill>
            <a:srgbClr val="FAE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userDrawn="1"/>
        </p:nvSpPr>
        <p:spPr>
          <a:xfrm>
            <a:off x="152400" y="190500"/>
            <a:ext cx="8839200" cy="6477000"/>
          </a:xfrm>
          <a:prstGeom prst="frame">
            <a:avLst>
              <a:gd name="adj1" fmla="val 1574"/>
            </a:avLst>
          </a:prstGeom>
          <a:solidFill>
            <a:srgbClr val="0A89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ooter Placeholder 4"/>
          <p:cNvSpPr txBox="1">
            <a:spLocks/>
          </p:cNvSpPr>
          <p:nvPr userDrawn="1"/>
        </p:nvSpPr>
        <p:spPr>
          <a:xfrm>
            <a:off x="304800" y="6248400"/>
            <a:ext cx="3886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The Florida Law Related Education Association, Inc. © 2015</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2800" y="6045200"/>
            <a:ext cx="1663702" cy="486554"/>
          </a:xfrm>
          <a:prstGeom prst="rect">
            <a:avLst/>
          </a:prstGeom>
        </p:spPr>
      </p:pic>
    </p:spTree>
    <p:extLst>
      <p:ext uri="{BB962C8B-B14F-4D97-AF65-F5344CB8AC3E}">
        <p14:creationId xmlns:p14="http://schemas.microsoft.com/office/powerpoint/2010/main" val="12204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94390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C901D-5F18-47E6-B645-116C1E5E23C6}" type="datetimeFigureOut">
              <a:rPr lang="en-US" smtClean="0"/>
              <a:t>9/22/2020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0E3C17-CF85-4057-A4A9-004332857066}" type="slidenum">
              <a:rPr lang="en-US" smtClean="0"/>
              <a:t>‹#›</a:t>
            </a:fld>
            <a:endParaRPr lang="en-US"/>
          </a:p>
        </p:txBody>
      </p:sp>
    </p:spTree>
    <p:extLst>
      <p:ext uri="{BB962C8B-B14F-4D97-AF65-F5344CB8AC3E}">
        <p14:creationId xmlns:p14="http://schemas.microsoft.com/office/powerpoint/2010/main" val="137043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C901D-5F18-47E6-B645-116C1E5E23C6}" type="datetimeFigureOut">
              <a:rPr lang="en-US" smtClean="0"/>
              <a:t>9/22/2020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E3C17-CF85-4057-A4A9-004332857066}" type="slidenum">
              <a:rPr lang="en-US" smtClean="0"/>
              <a:t>‹#›</a:t>
            </a:fld>
            <a:endParaRPr lang="en-US"/>
          </a:p>
        </p:txBody>
      </p:sp>
    </p:spTree>
    <p:extLst>
      <p:ext uri="{BB962C8B-B14F-4D97-AF65-F5344CB8AC3E}">
        <p14:creationId xmlns:p14="http://schemas.microsoft.com/office/powerpoint/2010/main" val="2144839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0A89E0"/>
          </a:solidFill>
          <a:latin typeface="Bernard MT Condensed" panose="02050806060905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410200" y="918864"/>
            <a:ext cx="3429000" cy="2586335"/>
          </a:xfrm>
        </p:spPr>
        <p:txBody>
          <a:bodyPr/>
          <a:lstStyle/>
          <a:p>
            <a:r>
              <a:rPr lang="en-US" dirty="0"/>
              <a:t>SS.7.C.2.4 Evaluate rights contained in the Bill of </a:t>
            </a:r>
            <a:r>
              <a:rPr lang="en-US" dirty="0" smtClean="0"/>
              <a:t>Rights and </a:t>
            </a:r>
            <a:r>
              <a:rPr lang="en-US" dirty="0"/>
              <a:t>other amendments to </a:t>
            </a:r>
            <a:r>
              <a:rPr lang="en-US" dirty="0" smtClean="0"/>
              <a:t>the Constitution</a:t>
            </a:r>
            <a:r>
              <a:rPr lang="en-US" dirty="0"/>
              <a:t>.</a:t>
            </a:r>
          </a:p>
        </p:txBody>
      </p:sp>
      <p:sp>
        <p:nvSpPr>
          <p:cNvPr id="3" name="Title 2"/>
          <p:cNvSpPr>
            <a:spLocks noGrp="1"/>
          </p:cNvSpPr>
          <p:nvPr>
            <p:ph type="ctrTitle"/>
          </p:nvPr>
        </p:nvSpPr>
        <p:spPr/>
        <p:txBody>
          <a:bodyPr>
            <a:normAutofit/>
          </a:bodyPr>
          <a:lstStyle/>
          <a:p>
            <a:r>
              <a:rPr lang="en-US" dirty="0" smtClean="0"/>
              <a:t>Write the Rights!</a:t>
            </a:r>
            <a:endParaRPr lang="en-US" dirty="0"/>
          </a:p>
        </p:txBody>
      </p:sp>
      <p:sp>
        <p:nvSpPr>
          <p:cNvPr id="4" name="Text Placeholder 3"/>
          <p:cNvSpPr>
            <a:spLocks noGrp="1"/>
          </p:cNvSpPr>
          <p:nvPr>
            <p:ph type="body" sz="quarter" idx="10"/>
          </p:nvPr>
        </p:nvSpPr>
        <p:spPr/>
        <p:txBody>
          <a:bodyPr/>
          <a:lstStyle/>
          <a:p>
            <a:r>
              <a:rPr lang="en-US" dirty="0" smtClean="0"/>
              <a:t>Evaluating rights in the U.S. Constitution</a:t>
            </a:r>
            <a:endParaRPr lang="en-US" dirty="0"/>
          </a:p>
        </p:txBody>
      </p:sp>
    </p:spTree>
    <p:extLst>
      <p:ext uri="{BB962C8B-B14F-4D97-AF65-F5344CB8AC3E}">
        <p14:creationId xmlns:p14="http://schemas.microsoft.com/office/powerpoint/2010/main" val="13982562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HOW DID WE GET THE BILL OF RIGHTS? </a:t>
            </a:r>
            <a:endParaRPr lang="en-US" b="0" dirty="0"/>
          </a:p>
        </p:txBody>
      </p:sp>
      <p:sp>
        <p:nvSpPr>
          <p:cNvPr id="3" name="Text Placeholder 2"/>
          <p:cNvSpPr>
            <a:spLocks noGrp="1"/>
          </p:cNvSpPr>
          <p:nvPr>
            <p:ph type="body" idx="1"/>
          </p:nvPr>
        </p:nvSpPr>
        <p:spPr/>
        <p:txBody>
          <a:bodyPr>
            <a:normAutofit/>
          </a:bodyPr>
          <a:lstStyle/>
          <a:p>
            <a:r>
              <a:rPr lang="en-US" sz="4000" b="1" dirty="0" smtClean="0"/>
              <a:t>Federalists vs. Anti-Federalists</a:t>
            </a:r>
            <a:endParaRPr lang="en-US" sz="4000" b="1" dirty="0"/>
          </a:p>
        </p:txBody>
      </p:sp>
    </p:spTree>
    <p:extLst>
      <p:ext uri="{BB962C8B-B14F-4D97-AF65-F5344CB8AC3E}">
        <p14:creationId xmlns:p14="http://schemas.microsoft.com/office/powerpoint/2010/main" val="2258660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228600" y="228600"/>
            <a:ext cx="8763000" cy="1143000"/>
          </a:xfrm>
        </p:spPr>
        <p:txBody>
          <a:bodyPr/>
          <a:lstStyle/>
          <a:p>
            <a:pPr>
              <a:defRPr/>
            </a:pPr>
            <a:r>
              <a:rPr dirty="0" smtClean="0"/>
              <a:t>Difference of Opinion</a:t>
            </a:r>
            <a:endParaRPr dirty="0"/>
          </a:p>
        </p:txBody>
      </p:sp>
      <p:sp>
        <p:nvSpPr>
          <p:cNvPr id="3" name="Content Placeholder 2"/>
          <p:cNvSpPr>
            <a:spLocks noGrp="1"/>
          </p:cNvSpPr>
          <p:nvPr>
            <p:ph sz="half" idx="1"/>
          </p:nvPr>
        </p:nvSpPr>
        <p:spPr>
          <a:xfrm>
            <a:off x="304800" y="2286000"/>
            <a:ext cx="4038600" cy="4525963"/>
          </a:xfrm>
        </p:spPr>
        <p:txBody>
          <a:bodyPr/>
          <a:lstStyle/>
          <a:p>
            <a:pPr>
              <a:defRPr/>
            </a:pPr>
            <a:r>
              <a:rPr lang="en-US" sz="2400" dirty="0" smtClean="0"/>
              <a:t>Wanted the Constitution to be approved</a:t>
            </a:r>
          </a:p>
          <a:p>
            <a:pPr>
              <a:defRPr/>
            </a:pPr>
            <a:r>
              <a:rPr lang="en-US" sz="2400" dirty="0" smtClean="0"/>
              <a:t>Believed </a:t>
            </a:r>
            <a:r>
              <a:rPr lang="en-US" sz="2400" dirty="0" smtClean="0"/>
              <a:t>the Constitution in its original form would protect the rights of the people</a:t>
            </a:r>
          </a:p>
          <a:p>
            <a:pPr marL="0" indent="0">
              <a:buFont typeface="Wingdings 2" pitchFamily="18" charset="2"/>
              <a:buNone/>
              <a:defRPr/>
            </a:pPr>
            <a:endParaRPr lang="en-US" sz="2400" dirty="0"/>
          </a:p>
        </p:txBody>
      </p:sp>
      <p:sp>
        <p:nvSpPr>
          <p:cNvPr id="4" name="Content Placeholder 3"/>
          <p:cNvSpPr>
            <a:spLocks noGrp="1"/>
          </p:cNvSpPr>
          <p:nvPr>
            <p:ph sz="half" idx="2"/>
          </p:nvPr>
        </p:nvSpPr>
        <p:spPr>
          <a:xfrm>
            <a:off x="4800600" y="2133600"/>
            <a:ext cx="4191000" cy="4525963"/>
          </a:xfrm>
        </p:spPr>
        <p:txBody>
          <a:bodyPr/>
          <a:lstStyle/>
          <a:p>
            <a:r>
              <a:rPr lang="en-US" altLang="en-US" sz="2400" dirty="0" smtClean="0"/>
              <a:t>Were worried that the Constitution would bring </a:t>
            </a:r>
            <a:r>
              <a:rPr lang="en-US" altLang="en-US" sz="2400" b="1" u="sng" dirty="0" smtClean="0"/>
              <a:t>tyranny</a:t>
            </a:r>
          </a:p>
          <a:p>
            <a:r>
              <a:rPr lang="en-US" altLang="en-US" sz="2400" dirty="0" smtClean="0"/>
              <a:t>People </a:t>
            </a:r>
            <a:r>
              <a:rPr lang="en-US" altLang="en-US" sz="2400" dirty="0" smtClean="0"/>
              <a:t>should be protected from the power  of government by having clearly outlined rights in a “</a:t>
            </a:r>
            <a:r>
              <a:rPr lang="en-US" altLang="en-US" sz="2400" b="1" u="sng" dirty="0" smtClean="0"/>
              <a:t>Bill of Rights</a:t>
            </a:r>
            <a:r>
              <a:rPr lang="en-US" altLang="en-US" sz="2400" dirty="0" smtClean="0"/>
              <a:t>” in the Constitution </a:t>
            </a:r>
          </a:p>
        </p:txBody>
      </p:sp>
      <p:sp>
        <p:nvSpPr>
          <p:cNvPr id="2" name="Text Placeholder 1"/>
          <p:cNvSpPr>
            <a:spLocks noGrp="1"/>
          </p:cNvSpPr>
          <p:nvPr>
            <p:ph type="body" idx="4294967295"/>
          </p:nvPr>
        </p:nvSpPr>
        <p:spPr>
          <a:xfrm>
            <a:off x="381000" y="1447800"/>
            <a:ext cx="4040188" cy="762000"/>
          </a:xfrm>
          <a:ln>
            <a:miter lim="800000"/>
            <a:headEnd/>
            <a:tailEnd/>
          </a:ln>
          <a:extLst/>
        </p:spPr>
        <p:txBody>
          <a:bodyPr/>
          <a:lstStyle/>
          <a:p>
            <a:pPr marL="0" indent="0">
              <a:buNone/>
              <a:defRPr/>
            </a:pPr>
            <a:r>
              <a:rPr lang="en-US" u="sng" dirty="0" smtClean="0"/>
              <a:t>Federalists</a:t>
            </a:r>
            <a:endParaRPr lang="en-US" u="sng" dirty="0"/>
          </a:p>
        </p:txBody>
      </p:sp>
      <p:sp>
        <p:nvSpPr>
          <p:cNvPr id="6" name="Text Placeholder 5"/>
          <p:cNvSpPr>
            <a:spLocks noGrp="1"/>
          </p:cNvSpPr>
          <p:nvPr>
            <p:ph type="body" idx="4294967295"/>
          </p:nvPr>
        </p:nvSpPr>
        <p:spPr>
          <a:xfrm>
            <a:off x="4572000" y="1447800"/>
            <a:ext cx="4040187" cy="762000"/>
          </a:xfrm>
          <a:noFill/>
          <a:ln>
            <a:miter lim="800000"/>
            <a:headEnd/>
            <a:tailEnd/>
          </a:ln>
          <a:extLst/>
        </p:spPr>
        <p:txBody>
          <a:bodyPr/>
          <a:lstStyle/>
          <a:p>
            <a:pPr marL="0" indent="0">
              <a:buNone/>
              <a:defRPr/>
            </a:pPr>
            <a:r>
              <a:rPr lang="en-US" u="sng" dirty="0" smtClean="0"/>
              <a:t>Anti-Federalists</a:t>
            </a:r>
            <a:endParaRPr lang="en-US" u="sng" dirty="0"/>
          </a:p>
        </p:txBody>
      </p:sp>
    </p:spTree>
    <p:extLst>
      <p:ext uri="{BB962C8B-B14F-4D97-AF65-F5344CB8AC3E}">
        <p14:creationId xmlns:p14="http://schemas.microsoft.com/office/powerpoint/2010/main" val="125739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iterate type="lt">
                                    <p:tmPct val="0"/>
                                  </p:iterate>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nodeType="withEffect">
                                  <p:stCondLst>
                                    <p:cond delay="0"/>
                                  </p:stCondLst>
                                  <p:iterate type="lt">
                                    <p:tmPct val="0"/>
                                  </p:iterate>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4">
                                            <p:txEl>
                                              <p:pRg st="1" end="1"/>
                                            </p:txEl>
                                          </p:spTgt>
                                        </p:tgtEl>
                                        <p:attrNameLst>
                                          <p:attrName>style.fontWeight</p:attrName>
                                        </p:attrNameLst>
                                      </p:cBhvr>
                                      <p:to>
                                        <p:strVal val="bold"/>
                                      </p:to>
                                    </p:set>
                                  </p:childTnLst>
                                </p:cTn>
                              </p:par>
                            </p:childTnLst>
                          </p:cTn>
                        </p:par>
                      </p:childTnLst>
                    </p:cTn>
                  </p:par>
                  <p:par>
                    <p:cTn id="23" fill="hold">
                      <p:stCondLst>
                        <p:cond delay="indefinite"/>
                      </p:stCondLst>
                      <p:childTnLst>
                        <p:par>
                          <p:cTn id="24" fill="hold">
                            <p:stCondLst>
                              <p:cond delay="0"/>
                            </p:stCondLst>
                            <p:childTnLst>
                              <p:par>
                                <p:cTn id="25" presetID="15" presetClass="emph" presetSubtype="0" nodeType="clickEffect">
                                  <p:stCondLst>
                                    <p:cond delay="0"/>
                                  </p:stCondLst>
                                  <p:iterate type="lt">
                                    <p:tmAbs val="25"/>
                                  </p:iterate>
                                  <p:childTnLst>
                                    <p:set>
                                      <p:cBhvr override="childStyle">
                                        <p:cTn id="26" dur="indefinite"/>
                                        <p:tgtEl>
                                          <p:spTgt spid="4">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Let’s look at our Rights! </a:t>
            </a:r>
            <a:endParaRPr lang="en-US" b="0" dirty="0"/>
          </a:p>
        </p:txBody>
      </p:sp>
      <p:sp>
        <p:nvSpPr>
          <p:cNvPr id="3" name="Text Placeholder 2"/>
          <p:cNvSpPr>
            <a:spLocks noGrp="1"/>
          </p:cNvSpPr>
          <p:nvPr>
            <p:ph type="body" idx="1"/>
          </p:nvPr>
        </p:nvSpPr>
        <p:spPr>
          <a:xfrm>
            <a:off x="4267200" y="1219200"/>
            <a:ext cx="4724398" cy="2667000"/>
          </a:xfrm>
        </p:spPr>
        <p:txBody>
          <a:bodyPr>
            <a:normAutofit fontScale="85000" lnSpcReduction="20000"/>
          </a:bodyPr>
          <a:lstStyle/>
          <a:p>
            <a:r>
              <a:rPr lang="en-US" dirty="0" smtClean="0"/>
              <a:t>We will be looking at some of the rights in the U.S. Constitution. As we go through the PowerPoint, identify the rights in the scenarios on your handout and write down the right! </a:t>
            </a:r>
            <a:endParaRPr lang="en-US" dirty="0"/>
          </a:p>
        </p:txBody>
      </p:sp>
    </p:spTree>
    <p:extLst>
      <p:ext uri="{BB962C8B-B14F-4D97-AF65-F5344CB8AC3E}">
        <p14:creationId xmlns:p14="http://schemas.microsoft.com/office/powerpoint/2010/main" val="3024395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aseline="30000" dirty="0" smtClean="0"/>
              <a:t>st</a:t>
            </a:r>
            <a:r>
              <a:rPr lang="en-US" dirty="0" smtClean="0"/>
              <a:t> Amendment</a:t>
            </a:r>
            <a:endParaRPr lang="en-US" dirty="0"/>
          </a:p>
        </p:txBody>
      </p:sp>
      <p:sp>
        <p:nvSpPr>
          <p:cNvPr id="3" name="Content Placeholder 2"/>
          <p:cNvSpPr>
            <a:spLocks noGrp="1"/>
          </p:cNvSpPr>
          <p:nvPr>
            <p:ph idx="1"/>
          </p:nvPr>
        </p:nvSpPr>
        <p:spPr>
          <a:xfrm>
            <a:off x="381000" y="1752600"/>
            <a:ext cx="8229600" cy="685800"/>
          </a:xfrm>
        </p:spPr>
        <p:txBody>
          <a:bodyPr>
            <a:normAutofit fontScale="92500"/>
          </a:bodyPr>
          <a:lstStyle/>
          <a:p>
            <a:r>
              <a:rPr lang="en-US" u="sng" dirty="0" smtClean="0"/>
              <a:t>Find the </a:t>
            </a:r>
            <a:r>
              <a:rPr lang="en-US" b="1" u="sng" dirty="0" smtClean="0"/>
              <a:t>five</a:t>
            </a:r>
            <a:r>
              <a:rPr lang="en-US" u="sng" dirty="0" smtClean="0"/>
              <a:t> rights in the </a:t>
            </a:r>
            <a:r>
              <a:rPr lang="en-US" b="1" u="sng" dirty="0" smtClean="0"/>
              <a:t>First Amendment</a:t>
            </a:r>
            <a:r>
              <a:rPr lang="en-US" u="sng" dirty="0" smtClean="0"/>
              <a:t>:</a:t>
            </a:r>
            <a:endParaRPr lang="en-US" u="sng" dirty="0"/>
          </a:p>
        </p:txBody>
      </p:sp>
      <p:sp>
        <p:nvSpPr>
          <p:cNvPr id="4" name="Rectangle 3"/>
          <p:cNvSpPr/>
          <p:nvPr/>
        </p:nvSpPr>
        <p:spPr>
          <a:xfrm>
            <a:off x="685800" y="2551837"/>
            <a:ext cx="7848600" cy="3539430"/>
          </a:xfrm>
          <a:prstGeom prst="rect">
            <a:avLst/>
          </a:prstGeom>
        </p:spPr>
        <p:txBody>
          <a:bodyPr wrap="square">
            <a:spAutoFit/>
          </a:bodyPr>
          <a:lstStyle/>
          <a:p>
            <a:r>
              <a:rPr lang="en-US" sz="3200" dirty="0">
                <a:solidFill>
                  <a:schemeClr val="tx1">
                    <a:lumMod val="65000"/>
                    <a:lumOff val="35000"/>
                  </a:schemeClr>
                </a:solidFill>
                <a:latin typeface="Cambria" panose="02040503050406030204" pitchFamily="18" charset="0"/>
              </a:rPr>
              <a:t>Congress shall make no law respecting an establishment of religion, or prohibiting the free exercise thereof; or abridging the freedom of speech, or of the press; or the right of the people peaceably to assemble, and to petition the Government for a redress of grievances.</a:t>
            </a:r>
          </a:p>
        </p:txBody>
      </p:sp>
    </p:spTree>
    <p:extLst>
      <p:ext uri="{BB962C8B-B14F-4D97-AF65-F5344CB8AC3E}">
        <p14:creationId xmlns:p14="http://schemas.microsoft.com/office/powerpoint/2010/main" val="1530971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p:cNvSpPr>
          <p:nvPr>
            <p:ph type="title"/>
          </p:nvPr>
        </p:nvSpPr>
        <p:spPr>
          <a:xfrm>
            <a:off x="228600" y="228600"/>
            <a:ext cx="8763000" cy="1143000"/>
          </a:xfrm>
        </p:spPr>
        <p:txBody>
          <a:bodyPr/>
          <a:lstStyle/>
          <a:p>
            <a:pPr>
              <a:defRPr/>
            </a:pPr>
            <a:r>
              <a:rPr lang="en-US" dirty="0" smtClean="0"/>
              <a:t>1</a:t>
            </a:r>
            <a:r>
              <a:rPr lang="en-US" baseline="30000" dirty="0" smtClean="0"/>
              <a:t>st</a:t>
            </a:r>
            <a:r>
              <a:rPr lang="en-US" dirty="0" smtClean="0"/>
              <a:t> Amendment</a:t>
            </a:r>
            <a:endParaRPr dirty="0"/>
          </a:p>
        </p:txBody>
      </p:sp>
      <p:pic>
        <p:nvPicPr>
          <p:cNvPr id="9" name="Picture 2" descr="ENO staff brings treats to lunch with 1st Amendment review Friday – Eagle  Nation Online"/>
          <p:cNvPicPr>
            <a:picLocks noChangeAspect="1" noChangeArrowheads="1"/>
          </p:cNvPicPr>
          <p:nvPr/>
        </p:nvPicPr>
        <p:blipFill rotWithShape="1">
          <a:blip r:embed="rId3">
            <a:extLst>
              <a:ext uri="{28A0092B-C50C-407E-A947-70E740481C1C}">
                <a14:useLocalDpi xmlns:a14="http://schemas.microsoft.com/office/drawing/2010/main" val="0"/>
              </a:ext>
            </a:extLst>
          </a:blip>
          <a:srcRect l="3133" t="20000" r="3533"/>
          <a:stretch/>
        </p:blipFill>
        <p:spPr bwMode="auto">
          <a:xfrm>
            <a:off x="304800" y="1447800"/>
            <a:ext cx="85344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39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4" name="Rectangle 3"/>
          <p:cNvSpPr/>
          <p:nvPr/>
        </p:nvSpPr>
        <p:spPr>
          <a:xfrm>
            <a:off x="685800" y="2551837"/>
            <a:ext cx="7848600" cy="2062103"/>
          </a:xfrm>
          <a:prstGeom prst="rect">
            <a:avLst/>
          </a:prstGeom>
        </p:spPr>
        <p:txBody>
          <a:bodyPr wrap="square">
            <a:spAutoFit/>
          </a:bodyPr>
          <a:lstStyle/>
          <a:p>
            <a:r>
              <a:rPr lang="en-US" sz="3200" dirty="0" smtClean="0">
                <a:solidFill>
                  <a:schemeClr val="tx1">
                    <a:lumMod val="65000"/>
                    <a:lumOff val="35000"/>
                  </a:schemeClr>
                </a:solidFill>
                <a:latin typeface="Cambria" panose="02040503050406030204" pitchFamily="18" charset="0"/>
              </a:rPr>
              <a:t>Go to the Assignments tab and find the assignment called “1</a:t>
            </a:r>
            <a:r>
              <a:rPr lang="en-US" sz="3200" baseline="30000" dirty="0" smtClean="0">
                <a:solidFill>
                  <a:schemeClr val="tx1">
                    <a:lumMod val="65000"/>
                    <a:lumOff val="35000"/>
                  </a:schemeClr>
                </a:solidFill>
                <a:latin typeface="Cambria" panose="02040503050406030204" pitchFamily="18" charset="0"/>
              </a:rPr>
              <a:t>st</a:t>
            </a:r>
            <a:r>
              <a:rPr lang="en-US" sz="3200" dirty="0" smtClean="0">
                <a:solidFill>
                  <a:schemeClr val="tx1">
                    <a:lumMod val="65000"/>
                    <a:lumOff val="35000"/>
                  </a:schemeClr>
                </a:solidFill>
                <a:latin typeface="Cambria" panose="02040503050406030204" pitchFamily="18" charset="0"/>
              </a:rPr>
              <a:t> Amendment”</a:t>
            </a:r>
          </a:p>
          <a:p>
            <a:endParaRPr lang="en-US" sz="3200" dirty="0">
              <a:solidFill>
                <a:schemeClr val="tx1">
                  <a:lumMod val="65000"/>
                  <a:lumOff val="35000"/>
                </a:schemeClr>
              </a:solidFill>
              <a:latin typeface="Cambria" panose="02040503050406030204" pitchFamily="18" charset="0"/>
            </a:endParaRPr>
          </a:p>
          <a:p>
            <a:endParaRPr lang="en-US" sz="3200" dirty="0">
              <a:solidFill>
                <a:schemeClr val="tx1">
                  <a:lumMod val="65000"/>
                  <a:lumOff val="35000"/>
                </a:schemeClr>
              </a:solidFill>
              <a:latin typeface="Cambria" panose="02040503050406030204" pitchFamily="18" charset="0"/>
            </a:endParaRPr>
          </a:p>
        </p:txBody>
      </p:sp>
    </p:spTree>
    <p:extLst>
      <p:ext uri="{BB962C8B-B14F-4D97-AF65-F5344CB8AC3E}">
        <p14:creationId xmlns:p14="http://schemas.microsoft.com/office/powerpoint/2010/main" val="3648356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BELL RINGER</a:t>
            </a:r>
            <a:endParaRPr lang="en-US" b="0" dirty="0"/>
          </a:p>
        </p:txBody>
      </p:sp>
      <p:sp>
        <p:nvSpPr>
          <p:cNvPr id="3" name="Text Placeholder 2"/>
          <p:cNvSpPr>
            <a:spLocks noGrp="1"/>
          </p:cNvSpPr>
          <p:nvPr>
            <p:ph type="body" idx="1"/>
          </p:nvPr>
        </p:nvSpPr>
        <p:spPr/>
        <p:txBody>
          <a:bodyPr>
            <a:normAutofit fontScale="70000" lnSpcReduction="20000"/>
          </a:bodyPr>
          <a:lstStyle/>
          <a:p>
            <a:r>
              <a:rPr lang="en-US" sz="4000" b="1" dirty="0" smtClean="0"/>
              <a:t>What are some of the rights that you have?  See if you can come up with 3 or 4.</a:t>
            </a:r>
            <a:endParaRPr lang="en-US" sz="4000" b="1" dirty="0"/>
          </a:p>
        </p:txBody>
      </p:sp>
    </p:spTree>
    <p:extLst>
      <p:ext uri="{BB962C8B-B14F-4D97-AF65-F5344CB8AC3E}">
        <p14:creationId xmlns:p14="http://schemas.microsoft.com/office/powerpoint/2010/main" val="3509525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4191000"/>
            <a:ext cx="5181600" cy="2057400"/>
          </a:xfrm>
        </p:spPr>
        <p:txBody>
          <a:bodyPr/>
          <a:lstStyle/>
          <a:p>
            <a:r>
              <a:rPr lang="en-US" b="0" u="sng" dirty="0" smtClean="0"/>
              <a:t>REVIEW</a:t>
            </a:r>
            <a:r>
              <a:rPr lang="en-US" b="0" dirty="0" smtClean="0"/>
              <a:t>:</a:t>
            </a:r>
            <a:br>
              <a:rPr lang="en-US" b="0" dirty="0" smtClean="0"/>
            </a:br>
            <a:r>
              <a:rPr lang="en-US" b="0" dirty="0" smtClean="0"/>
              <a:t>What </a:t>
            </a:r>
            <a:r>
              <a:rPr lang="en-US" b="0" dirty="0"/>
              <a:t>does it mean to be a citizen?</a:t>
            </a:r>
          </a:p>
        </p:txBody>
      </p:sp>
      <p:sp>
        <p:nvSpPr>
          <p:cNvPr id="3" name="Text Placeholder 2"/>
          <p:cNvSpPr>
            <a:spLocks noGrp="1"/>
          </p:cNvSpPr>
          <p:nvPr>
            <p:ph type="body" idx="1"/>
          </p:nvPr>
        </p:nvSpPr>
        <p:spPr>
          <a:xfrm>
            <a:off x="4267200" y="1012371"/>
            <a:ext cx="4724398" cy="2967446"/>
          </a:xfrm>
        </p:spPr>
        <p:txBody>
          <a:bodyPr>
            <a:normAutofit/>
          </a:bodyPr>
          <a:lstStyle/>
          <a:p>
            <a:r>
              <a:rPr lang="en-US" b="1" u="sng" dirty="0"/>
              <a:t>Citizen</a:t>
            </a:r>
            <a:r>
              <a:rPr lang="en-US" b="1" dirty="0"/>
              <a:t>: A legally recognized member of a country.</a:t>
            </a:r>
          </a:p>
          <a:p>
            <a:endParaRPr lang="en-US" dirty="0"/>
          </a:p>
        </p:txBody>
      </p:sp>
    </p:spTree>
    <p:extLst>
      <p:ext uri="{BB962C8B-B14F-4D97-AF65-F5344CB8AC3E}">
        <p14:creationId xmlns:p14="http://schemas.microsoft.com/office/powerpoint/2010/main" val="410747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74336" y="381000"/>
            <a:ext cx="7024688" cy="1143000"/>
          </a:xfrm>
        </p:spPr>
        <p:txBody>
          <a:bodyPr>
            <a:normAutofit fontScale="90000"/>
          </a:bodyPr>
          <a:lstStyle/>
          <a:p>
            <a:pPr algn="ctr" eaLnBrk="1" hangingPunct="1"/>
            <a:r>
              <a:rPr lang="en-US" altLang="en-US" dirty="0"/>
              <a:t>Natural Born Citizenship is based on two “laws”:</a:t>
            </a:r>
          </a:p>
        </p:txBody>
      </p:sp>
      <p:sp>
        <p:nvSpPr>
          <p:cNvPr id="15363" name="Content Placeholder 2"/>
          <p:cNvSpPr>
            <a:spLocks noGrp="1"/>
          </p:cNvSpPr>
          <p:nvPr>
            <p:ph idx="1"/>
          </p:nvPr>
        </p:nvSpPr>
        <p:spPr>
          <a:xfrm>
            <a:off x="476110" y="1647472"/>
            <a:ext cx="8221140" cy="3196472"/>
          </a:xfrm>
        </p:spPr>
        <p:txBody>
          <a:bodyPr/>
          <a:lstStyle/>
          <a:p>
            <a:pPr marL="527050" indent="-457200" eaLnBrk="1" hangingPunct="1">
              <a:buFont typeface="Century Gothic" pitchFamily="34" charset="0"/>
              <a:buAutoNum type="arabicPeriod"/>
            </a:pPr>
            <a:r>
              <a:rPr lang="en-US" altLang="en-US" dirty="0"/>
              <a:t>“Law of Blood”</a:t>
            </a:r>
          </a:p>
          <a:p>
            <a:pPr marL="823913" lvl="1" indent="-457200">
              <a:buFont typeface="Wingdings" panose="05000000000000000000" pitchFamily="2" charset="2"/>
              <a:buChar char="Ø"/>
            </a:pPr>
            <a:r>
              <a:rPr lang="en-US" altLang="en-US" dirty="0"/>
              <a:t>Children born to a parent or parents who are United States citizens. </a:t>
            </a:r>
          </a:p>
          <a:p>
            <a:pPr marL="527050" indent="-457200">
              <a:buFont typeface="Century Gothic" pitchFamily="34" charset="0"/>
              <a:buAutoNum type="arabicPeriod"/>
            </a:pPr>
            <a:r>
              <a:rPr lang="en-US" altLang="en-US" dirty="0"/>
              <a:t>“Law of Soil”</a:t>
            </a:r>
          </a:p>
          <a:p>
            <a:pPr marL="823913" lvl="1" indent="-457200">
              <a:buFont typeface="Wingdings" panose="05000000000000000000" pitchFamily="2" charset="2"/>
              <a:buChar char="Ø"/>
            </a:pPr>
            <a:r>
              <a:rPr lang="en-US" altLang="en-US" dirty="0"/>
              <a:t>Children born in the United States or Territories/Possessions </a:t>
            </a:r>
          </a:p>
          <a:p>
            <a:pPr marL="823913" lvl="1" indent="-457200"/>
            <a:endParaRPr lang="en-US" altLang="en-US" dirty="0"/>
          </a:p>
        </p:txBody>
      </p:sp>
      <p:pic>
        <p:nvPicPr>
          <p:cNvPr id="4" name="Picture 2" descr="C:\Documents and Settings\flrea\Local Settings\Temporary Internet Files\Content.IE5\FH0Z1Q3L\MC90043880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7860" y="4739794"/>
            <a:ext cx="2590800" cy="184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Documents and Settings\flrea\Local Settings\Temporary Internet Files\Content.IE5\7OTE7IS6\MP900402208[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4739794"/>
            <a:ext cx="2333920" cy="1813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833814" y="4642009"/>
            <a:ext cx="122797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fontAlgn="auto">
              <a:lnSpc>
                <a:spcPct val="100000"/>
              </a:lnSpc>
              <a:spcBef>
                <a:spcPct val="0"/>
              </a:spcBef>
              <a:spcAft>
                <a:spcPts val="0"/>
              </a:spcAft>
              <a:buClrTx/>
              <a:buSzTx/>
              <a:buFontTx/>
              <a:buNone/>
            </a:pPr>
            <a:r>
              <a:rPr lang="en-US" altLang="en-US" sz="13800" b="1" dirty="0">
                <a:solidFill>
                  <a:prstClr val="white"/>
                </a:solidFill>
              </a:rPr>
              <a:t>S</a:t>
            </a:r>
          </a:p>
        </p:txBody>
      </p:sp>
      <p:sp>
        <p:nvSpPr>
          <p:cNvPr id="7" name="TextBox 6"/>
          <p:cNvSpPr txBox="1">
            <a:spLocks noChangeArrowheads="1"/>
          </p:cNvSpPr>
          <p:nvPr/>
        </p:nvSpPr>
        <p:spPr bwMode="auto">
          <a:xfrm>
            <a:off x="6751720" y="4616322"/>
            <a:ext cx="1363579"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algn="ctr" fontAlgn="auto">
              <a:lnSpc>
                <a:spcPct val="100000"/>
              </a:lnSpc>
              <a:spcBef>
                <a:spcPct val="0"/>
              </a:spcBef>
              <a:spcAft>
                <a:spcPts val="0"/>
              </a:spcAft>
              <a:buClrTx/>
              <a:buSzTx/>
              <a:buFontTx/>
              <a:buNone/>
            </a:pPr>
            <a:r>
              <a:rPr lang="en-US" altLang="en-US" sz="13800" b="1" dirty="0">
                <a:solidFill>
                  <a:prstClr val="white"/>
                </a:solidFill>
              </a:rPr>
              <a:t>B</a:t>
            </a:r>
          </a:p>
        </p:txBody>
      </p:sp>
    </p:spTree>
    <p:extLst>
      <p:ext uri="{BB962C8B-B14F-4D97-AF65-F5344CB8AC3E}">
        <p14:creationId xmlns:p14="http://schemas.microsoft.com/office/powerpoint/2010/main" val="2050031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74336" y="381000"/>
            <a:ext cx="7024688" cy="1143000"/>
          </a:xfrm>
        </p:spPr>
        <p:txBody>
          <a:bodyPr>
            <a:normAutofit/>
          </a:bodyPr>
          <a:lstStyle/>
          <a:p>
            <a:pPr algn="ctr" eaLnBrk="1" hangingPunct="1"/>
            <a:r>
              <a:rPr lang="en-US" altLang="en-US" dirty="0" smtClean="0"/>
              <a:t>Naturalization</a:t>
            </a:r>
            <a:endParaRPr lang="en-US" altLang="en-US" dirty="0"/>
          </a:p>
        </p:txBody>
      </p:sp>
      <p:sp>
        <p:nvSpPr>
          <p:cNvPr id="15363" name="Content Placeholder 2"/>
          <p:cNvSpPr>
            <a:spLocks noGrp="1"/>
          </p:cNvSpPr>
          <p:nvPr>
            <p:ph idx="1"/>
          </p:nvPr>
        </p:nvSpPr>
        <p:spPr>
          <a:xfrm>
            <a:off x="476110" y="1981200"/>
            <a:ext cx="8221140" cy="3581400"/>
          </a:xfrm>
        </p:spPr>
        <p:txBody>
          <a:bodyPr>
            <a:normAutofit/>
          </a:bodyPr>
          <a:lstStyle/>
          <a:p>
            <a:pPr marL="0" indent="0">
              <a:buNone/>
            </a:pPr>
            <a:r>
              <a:rPr lang="en-US" dirty="0"/>
              <a:t>How someone can </a:t>
            </a:r>
            <a:r>
              <a:rPr lang="en-US" b="1" u="sng" dirty="0"/>
              <a:t>become</a:t>
            </a:r>
            <a:r>
              <a:rPr lang="en-US" dirty="0"/>
              <a:t> a citizen of the United States by:</a:t>
            </a:r>
          </a:p>
          <a:p>
            <a:pPr marL="514350" indent="-514350">
              <a:buFont typeface="+mj-lt"/>
              <a:buAutoNum type="arabicPeriod"/>
            </a:pPr>
            <a:endParaRPr lang="en-US" dirty="0"/>
          </a:p>
          <a:p>
            <a:pPr marL="823913" lvl="1" indent="-457200">
              <a:buFont typeface="Wingdings" panose="05000000000000000000" pitchFamily="2" charset="2"/>
              <a:buChar char="Ø"/>
            </a:pPr>
            <a:r>
              <a:rPr lang="en-US" altLang="en-US" dirty="0" smtClean="0"/>
              <a:t>Living in the US for at least 5 years</a:t>
            </a:r>
          </a:p>
          <a:p>
            <a:pPr marL="823913" lvl="1" indent="-457200">
              <a:buFont typeface="Wingdings" panose="05000000000000000000" pitchFamily="2" charset="2"/>
              <a:buChar char="Ø"/>
            </a:pPr>
            <a:r>
              <a:rPr lang="en-US" altLang="en-US" dirty="0" smtClean="0"/>
              <a:t>Demonstrating good character</a:t>
            </a:r>
          </a:p>
          <a:p>
            <a:pPr marL="823913" lvl="1" indent="-457200">
              <a:buFont typeface="Wingdings" panose="05000000000000000000" pitchFamily="2" charset="2"/>
              <a:buChar char="Ø"/>
            </a:pPr>
            <a:r>
              <a:rPr lang="en-US" altLang="en-US" dirty="0" smtClean="0"/>
              <a:t>Passing a citizenship test</a:t>
            </a:r>
            <a:endParaRPr lang="en-US" altLang="en-US" dirty="0"/>
          </a:p>
        </p:txBody>
      </p:sp>
    </p:spTree>
    <p:extLst>
      <p:ext uri="{BB962C8B-B14F-4D97-AF65-F5344CB8AC3E}">
        <p14:creationId xmlns:p14="http://schemas.microsoft.com/office/powerpoint/2010/main" val="4097945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Defining Immigrants, Residents, and Aliens</a:t>
            </a:r>
          </a:p>
        </p:txBody>
      </p:sp>
      <p:sp>
        <p:nvSpPr>
          <p:cNvPr id="3" name="Text Placeholder 2"/>
          <p:cNvSpPr>
            <a:spLocks noGrp="1"/>
          </p:cNvSpPr>
          <p:nvPr>
            <p:ph type="body" idx="1"/>
          </p:nvPr>
        </p:nvSpPr>
        <p:spPr/>
        <p:txBody>
          <a:bodyPr/>
          <a:lstStyle/>
          <a:p>
            <a:r>
              <a:rPr lang="en-US" dirty="0"/>
              <a:t>Immigrant </a:t>
            </a:r>
          </a:p>
        </p:txBody>
      </p:sp>
      <p:sp>
        <p:nvSpPr>
          <p:cNvPr id="4" name="Content Placeholder 3"/>
          <p:cNvSpPr>
            <a:spLocks noGrp="1"/>
          </p:cNvSpPr>
          <p:nvPr>
            <p:ph sz="half" idx="2"/>
          </p:nvPr>
        </p:nvSpPr>
        <p:spPr/>
        <p:txBody>
          <a:bodyPr>
            <a:normAutofit lnSpcReduction="10000"/>
          </a:bodyPr>
          <a:lstStyle/>
          <a:p>
            <a:r>
              <a:rPr lang="en-US" dirty="0"/>
              <a:t>A person who comes to live permanently in a foreign country.</a:t>
            </a:r>
          </a:p>
          <a:p>
            <a:endParaRPr lang="en-US" dirty="0"/>
          </a:p>
          <a:p>
            <a:endParaRPr lang="en-US" dirty="0"/>
          </a:p>
          <a:p>
            <a:r>
              <a:rPr lang="en-US" dirty="0"/>
              <a:t>A </a:t>
            </a:r>
            <a:r>
              <a:rPr lang="en-US" b="1" dirty="0"/>
              <a:t>resident</a:t>
            </a:r>
            <a:r>
              <a:rPr lang="en-US" dirty="0"/>
              <a:t> is someone who has been legally allowed to live in the United States, but is not a citizen</a:t>
            </a:r>
          </a:p>
        </p:txBody>
      </p:sp>
      <p:sp>
        <p:nvSpPr>
          <p:cNvPr id="5" name="Text Placeholder 4"/>
          <p:cNvSpPr>
            <a:spLocks noGrp="1"/>
          </p:cNvSpPr>
          <p:nvPr>
            <p:ph type="body" sz="quarter" idx="3"/>
          </p:nvPr>
        </p:nvSpPr>
        <p:spPr/>
        <p:txBody>
          <a:bodyPr/>
          <a:lstStyle/>
          <a:p>
            <a:r>
              <a:rPr lang="en-US" dirty="0"/>
              <a:t>Alien </a:t>
            </a:r>
          </a:p>
        </p:txBody>
      </p:sp>
      <p:sp>
        <p:nvSpPr>
          <p:cNvPr id="6" name="Content Placeholder 5"/>
          <p:cNvSpPr>
            <a:spLocks noGrp="1"/>
          </p:cNvSpPr>
          <p:nvPr>
            <p:ph sz="quarter" idx="4"/>
          </p:nvPr>
        </p:nvSpPr>
        <p:spPr/>
        <p:txBody>
          <a:bodyPr/>
          <a:lstStyle/>
          <a:p>
            <a:r>
              <a:rPr lang="en-US" dirty="0"/>
              <a:t>Any person not a citizen or national of the United States.</a:t>
            </a:r>
          </a:p>
        </p:txBody>
      </p:sp>
      <p:sp>
        <p:nvSpPr>
          <p:cNvPr id="7" name="Text Placeholder 2"/>
          <p:cNvSpPr txBox="1">
            <a:spLocks/>
          </p:cNvSpPr>
          <p:nvPr/>
        </p:nvSpPr>
        <p:spPr>
          <a:xfrm>
            <a:off x="455612" y="3352800"/>
            <a:ext cx="4040188" cy="639762"/>
          </a:xfrm>
          <a:prstGeom prst="rect">
            <a:avLst/>
          </a:prstGeom>
          <a:solidFill>
            <a:srgbClr val="FAEA1A"/>
          </a:solidFill>
        </p:spPr>
        <p:txBody>
          <a:bodyPr vert="horz" lIns="91440" tIns="45720" rIns="91440" bIns="45720" rtlCol="0" anchor="b">
            <a:normAutofit/>
          </a:bodyPr>
          <a:lstStyle>
            <a:lvl1pPr marL="0" indent="0" algn="l" defTabSz="914400" rtl="0" eaLnBrk="1" latinLnBrk="0" hangingPunct="1">
              <a:spcBef>
                <a:spcPct val="20000"/>
              </a:spcBef>
              <a:buFont typeface="Arial" panose="020B0604020202020204" pitchFamily="34" charset="0"/>
              <a:buNone/>
              <a:defRPr sz="2400" b="1" kern="1200">
                <a:solidFill>
                  <a:schemeClr val="tx1">
                    <a:lumMod val="75000"/>
                    <a:lumOff val="25000"/>
                  </a:schemeClr>
                </a:solidFill>
                <a:latin typeface="Cambria" panose="02040503050406030204" pitchFamily="18" charset="0"/>
                <a:ea typeface="+mn-ea"/>
                <a:cs typeface="+mn-cs"/>
              </a:defRPr>
            </a:lvl1pPr>
            <a:lvl2pPr marL="457200" indent="0" algn="l" defTabSz="914400" rtl="0" eaLnBrk="1" latinLnBrk="0" hangingPunct="1">
              <a:spcBef>
                <a:spcPct val="20000"/>
              </a:spcBef>
              <a:buFont typeface="Arial" panose="020B0604020202020204" pitchFamily="34" charset="0"/>
              <a:buNone/>
              <a:defRPr sz="2000" b="1" kern="1200">
                <a:solidFill>
                  <a:schemeClr val="tx1">
                    <a:lumMod val="75000"/>
                    <a:lumOff val="25000"/>
                  </a:schemeClr>
                </a:solidFill>
                <a:latin typeface="Cambria" panose="02040503050406030204" pitchFamily="18" charset="0"/>
                <a:ea typeface="+mn-ea"/>
                <a:cs typeface="+mn-cs"/>
              </a:defRPr>
            </a:lvl2pPr>
            <a:lvl3pPr marL="914400" indent="0" algn="l" defTabSz="914400" rtl="0" eaLnBrk="1" latinLnBrk="0" hangingPunct="1">
              <a:spcBef>
                <a:spcPct val="20000"/>
              </a:spcBef>
              <a:buFont typeface="Arial" panose="020B0604020202020204" pitchFamily="34" charset="0"/>
              <a:buNone/>
              <a:defRPr sz="1800" b="1" kern="1200">
                <a:solidFill>
                  <a:schemeClr val="tx1">
                    <a:lumMod val="75000"/>
                    <a:lumOff val="25000"/>
                  </a:schemeClr>
                </a:solidFill>
                <a:latin typeface="Cambria" panose="02040503050406030204" pitchFamily="18" charset="0"/>
                <a:ea typeface="+mn-ea"/>
                <a:cs typeface="+mn-cs"/>
              </a:defRPr>
            </a:lvl3pPr>
            <a:lvl4pPr marL="1371600" indent="0" algn="l" defTabSz="914400" rtl="0" eaLnBrk="1" latinLnBrk="0" hangingPunct="1">
              <a:spcBef>
                <a:spcPct val="20000"/>
              </a:spcBef>
              <a:buFont typeface="Arial" panose="020B0604020202020204" pitchFamily="34" charset="0"/>
              <a:buNone/>
              <a:defRPr sz="1600" b="1" kern="1200">
                <a:solidFill>
                  <a:schemeClr val="tx1">
                    <a:lumMod val="75000"/>
                    <a:lumOff val="25000"/>
                  </a:schemeClr>
                </a:solidFill>
                <a:latin typeface="Cambria" panose="02040503050406030204" pitchFamily="18" charset="0"/>
                <a:ea typeface="+mn-ea"/>
                <a:cs typeface="+mn-cs"/>
              </a:defRPr>
            </a:lvl4pPr>
            <a:lvl5pPr marL="1828800" indent="0" algn="l" defTabSz="914400" rtl="0" eaLnBrk="1" latinLnBrk="0" hangingPunct="1">
              <a:spcBef>
                <a:spcPct val="20000"/>
              </a:spcBef>
              <a:buFont typeface="Arial" panose="020B0604020202020204" pitchFamily="34" charset="0"/>
              <a:buNone/>
              <a:defRPr sz="1600" b="1" kern="1200">
                <a:solidFill>
                  <a:schemeClr val="tx1">
                    <a:lumMod val="75000"/>
                    <a:lumOff val="25000"/>
                  </a:schemeClr>
                </a:solidFill>
                <a:latin typeface="Cambria" panose="02040503050406030204" pitchFamily="18" charset="0"/>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fontAlgn="auto">
              <a:lnSpc>
                <a:spcPct val="100000"/>
              </a:lnSpc>
              <a:spcAft>
                <a:spcPts val="0"/>
              </a:spcAft>
            </a:pPr>
            <a:r>
              <a:rPr lang="en-US" dirty="0">
                <a:solidFill>
                  <a:prstClr val="black">
                    <a:lumMod val="75000"/>
                    <a:lumOff val="25000"/>
                  </a:prstClr>
                </a:solidFill>
              </a:rPr>
              <a:t>Resident  </a:t>
            </a:r>
          </a:p>
        </p:txBody>
      </p:sp>
    </p:spTree>
    <p:extLst>
      <p:ext uri="{BB962C8B-B14F-4D97-AF65-F5344CB8AC3E}">
        <p14:creationId xmlns:p14="http://schemas.microsoft.com/office/powerpoint/2010/main" val="124341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598" y="4800600"/>
            <a:ext cx="6629400" cy="1209675"/>
          </a:xfrm>
        </p:spPr>
        <p:txBody>
          <a:bodyPr/>
          <a:lstStyle/>
          <a:p>
            <a:r>
              <a:rPr lang="en-US" sz="6000" b="0" dirty="0" smtClean="0"/>
              <a:t>QUIZ: Citizenship</a:t>
            </a:r>
            <a:endParaRPr lang="en-US" sz="6000" b="0" dirty="0"/>
          </a:p>
        </p:txBody>
      </p:sp>
      <p:sp>
        <p:nvSpPr>
          <p:cNvPr id="3" name="Text Placeholder 2"/>
          <p:cNvSpPr>
            <a:spLocks noGrp="1"/>
          </p:cNvSpPr>
          <p:nvPr>
            <p:ph type="body" idx="1"/>
          </p:nvPr>
        </p:nvSpPr>
        <p:spPr>
          <a:xfrm>
            <a:off x="4114800" y="1066800"/>
            <a:ext cx="4876798" cy="2590800"/>
          </a:xfrm>
        </p:spPr>
        <p:txBody>
          <a:bodyPr>
            <a:normAutofit/>
          </a:bodyPr>
          <a:lstStyle/>
          <a:p>
            <a:r>
              <a:rPr lang="en-US" sz="4000" b="1" dirty="0" smtClean="0"/>
              <a:t>Work on our citizenship quiz found on the Assignments tab.</a:t>
            </a:r>
            <a:endParaRPr lang="en-US" sz="4000" b="1" dirty="0"/>
          </a:p>
        </p:txBody>
      </p:sp>
    </p:spTree>
    <p:extLst>
      <p:ext uri="{BB962C8B-B14F-4D97-AF65-F5344CB8AC3E}">
        <p14:creationId xmlns:p14="http://schemas.microsoft.com/office/powerpoint/2010/main" val="4006823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Role of the Constitution </a:t>
            </a:r>
            <a:endParaRPr lang="en-US" b="0" dirty="0"/>
          </a:p>
        </p:txBody>
      </p:sp>
      <p:sp>
        <p:nvSpPr>
          <p:cNvPr id="3" name="Text Placeholder 2"/>
          <p:cNvSpPr>
            <a:spLocks noGrp="1"/>
          </p:cNvSpPr>
          <p:nvPr>
            <p:ph type="body" idx="1"/>
          </p:nvPr>
        </p:nvSpPr>
        <p:spPr>
          <a:xfrm>
            <a:off x="4267200" y="1600200"/>
            <a:ext cx="4724398" cy="2286000"/>
          </a:xfrm>
        </p:spPr>
        <p:txBody>
          <a:bodyPr>
            <a:normAutofit fontScale="92500" lnSpcReduction="10000"/>
          </a:bodyPr>
          <a:lstStyle/>
          <a:p>
            <a:pPr marL="457200" indent="-457200">
              <a:buFont typeface="Arial" panose="020B0604020202020204" pitchFamily="34" charset="0"/>
              <a:buChar char="•"/>
            </a:pPr>
            <a:r>
              <a:rPr lang="en-US" dirty="0" smtClean="0"/>
              <a:t>Outline the structure and function of government </a:t>
            </a:r>
          </a:p>
          <a:p>
            <a:pPr marL="457200" indent="-457200">
              <a:buFont typeface="Arial" panose="020B0604020202020204" pitchFamily="34" charset="0"/>
              <a:buChar char="•"/>
            </a:pPr>
            <a:r>
              <a:rPr lang="en-US" dirty="0" smtClean="0"/>
              <a:t>Protect the rights of the people </a:t>
            </a:r>
          </a:p>
          <a:p>
            <a:endParaRPr lang="en-US" dirty="0"/>
          </a:p>
        </p:txBody>
      </p:sp>
    </p:spTree>
    <p:extLst>
      <p:ext uri="{BB962C8B-B14F-4D97-AF65-F5344CB8AC3E}">
        <p14:creationId xmlns:p14="http://schemas.microsoft.com/office/powerpoint/2010/main" val="3372386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Bill of Rights </a:t>
            </a:r>
            <a:endParaRPr lang="en-US" dirty="0"/>
          </a:p>
        </p:txBody>
      </p:sp>
      <p:sp>
        <p:nvSpPr>
          <p:cNvPr id="3" name="Content Placeholder 2"/>
          <p:cNvSpPr>
            <a:spLocks noGrp="1"/>
          </p:cNvSpPr>
          <p:nvPr>
            <p:ph idx="1"/>
          </p:nvPr>
        </p:nvSpPr>
        <p:spPr>
          <a:xfrm>
            <a:off x="381000" y="1981200"/>
            <a:ext cx="8229600" cy="4114800"/>
          </a:xfrm>
        </p:spPr>
        <p:txBody>
          <a:bodyPr/>
          <a:lstStyle/>
          <a:p>
            <a:r>
              <a:rPr lang="en-US" b="1" u="sng" dirty="0" smtClean="0"/>
              <a:t>Rights</a:t>
            </a:r>
            <a:r>
              <a:rPr lang="en-US" dirty="0" smtClean="0"/>
              <a:t>: guarantees or protections</a:t>
            </a:r>
          </a:p>
          <a:p>
            <a:endParaRPr lang="en-US" dirty="0"/>
          </a:p>
          <a:p>
            <a:r>
              <a:rPr lang="en-US" b="1" u="sng" dirty="0" smtClean="0"/>
              <a:t>Bill of Rights</a:t>
            </a:r>
            <a:r>
              <a:rPr lang="en-US" dirty="0" smtClean="0"/>
              <a:t>: The </a:t>
            </a:r>
            <a:r>
              <a:rPr lang="en-US" dirty="0"/>
              <a:t>first </a:t>
            </a:r>
            <a:r>
              <a:rPr lang="en-US" dirty="0" smtClean="0"/>
              <a:t>10 amendments </a:t>
            </a:r>
            <a:r>
              <a:rPr lang="en-US" dirty="0"/>
              <a:t>to the </a:t>
            </a:r>
            <a:r>
              <a:rPr lang="en-US" dirty="0" smtClean="0"/>
              <a:t>US Constitution </a:t>
            </a:r>
          </a:p>
          <a:p>
            <a:pPr marL="0" indent="0">
              <a:buNone/>
            </a:pPr>
            <a:endParaRPr lang="en-US" dirty="0"/>
          </a:p>
          <a:p>
            <a:pPr lvl="1">
              <a:buFont typeface="Wingdings" panose="05000000000000000000" pitchFamily="2" charset="2"/>
              <a:buChar char="Ø"/>
            </a:pPr>
            <a:r>
              <a:rPr lang="en-US" b="1" u="sng" dirty="0"/>
              <a:t>Amendments</a:t>
            </a:r>
            <a:r>
              <a:rPr lang="en-US" dirty="0"/>
              <a:t> are changes or additions to a document </a:t>
            </a:r>
          </a:p>
          <a:p>
            <a:endParaRPr lang="en-US" dirty="0" smtClean="0"/>
          </a:p>
        </p:txBody>
      </p:sp>
    </p:spTree>
    <p:extLst>
      <p:ext uri="{BB962C8B-B14F-4D97-AF65-F5344CB8AC3E}">
        <p14:creationId xmlns:p14="http://schemas.microsoft.com/office/powerpoint/2010/main" val="320132977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rriculum Whe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Curriculum Wheel</Template>
  <TotalTime>473</TotalTime>
  <Words>446</Words>
  <Application>Microsoft Office PowerPoint</Application>
  <PresentationFormat>On-screen Show (4:3)</PresentationFormat>
  <Paragraphs>62</Paragraphs>
  <Slides>15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Bernard MT Condensed</vt:lpstr>
      <vt:lpstr>Calibri</vt:lpstr>
      <vt:lpstr>Cambria</vt:lpstr>
      <vt:lpstr>Century Gothic</vt:lpstr>
      <vt:lpstr>Comic Sans MS</vt:lpstr>
      <vt:lpstr>Wingdings</vt:lpstr>
      <vt:lpstr>Wingdings 2</vt:lpstr>
      <vt:lpstr>Curriculum Wheel</vt:lpstr>
      <vt:lpstr>Write the Rights!</vt:lpstr>
      <vt:lpstr>BELL RINGER</vt:lpstr>
      <vt:lpstr>REVIEW: What does it mean to be a citizen?</vt:lpstr>
      <vt:lpstr>Natural Born Citizenship is based on two “laws”:</vt:lpstr>
      <vt:lpstr>Naturalization</vt:lpstr>
      <vt:lpstr>Defining Immigrants, Residents, and Aliens</vt:lpstr>
      <vt:lpstr>QUIZ: Citizenship</vt:lpstr>
      <vt:lpstr>Role of the Constitution </vt:lpstr>
      <vt:lpstr>The Bill of Rights </vt:lpstr>
      <vt:lpstr>HOW DID WE GET THE BILL OF RIGHTS? </vt:lpstr>
      <vt:lpstr>Difference of Opinion</vt:lpstr>
      <vt:lpstr>Let’s look at our Rights! </vt:lpstr>
      <vt:lpstr>1st Amendment</vt:lpstr>
      <vt:lpstr>1st Amendment</vt:lpstr>
      <vt:lpstr>Assignment</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Crowe Watson</dc:creator>
  <cp:lastModifiedBy>Paul Burkart</cp:lastModifiedBy>
  <cp:revision>25</cp:revision>
  <dcterms:created xsi:type="dcterms:W3CDTF">2015-08-19T15:57:22Z</dcterms:created>
  <dcterms:modified xsi:type="dcterms:W3CDTF">2020-09-22T10:44:49Z</dcterms:modified>
</cp:coreProperties>
</file>