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9" r:id="rId2"/>
    <p:sldId id="327" r:id="rId3"/>
    <p:sldId id="328" r:id="rId4"/>
    <p:sldId id="329" r:id="rId5"/>
    <p:sldId id="330"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295" r:id="rId23"/>
    <p:sldId id="288" r:id="rId24"/>
    <p:sldId id="265" r:id="rId25"/>
    <p:sldId id="290" r:id="rId26"/>
    <p:sldId id="268" r:id="rId27"/>
    <p:sldId id="289" r:id="rId28"/>
    <p:sldId id="262"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270" r:id="rId45"/>
    <p:sldId id="271" r:id="rId46"/>
    <p:sldId id="272" r:id="rId47"/>
    <p:sldId id="273" r:id="rId48"/>
    <p:sldId id="274" r:id="rId49"/>
    <p:sldId id="275" r:id="rId50"/>
    <p:sldId id="276" r:id="rId51"/>
    <p:sldId id="277" r:id="rId52"/>
    <p:sldId id="278" r:id="rId53"/>
    <p:sldId id="285" r:id="rId54"/>
    <p:sldId id="286" r:id="rId55"/>
    <p:sldId id="279" r:id="rId56"/>
    <p:sldId id="280" r:id="rId57"/>
    <p:sldId id="281" r:id="rId58"/>
    <p:sldId id="282" r:id="rId59"/>
    <p:sldId id="283" r:id="rId60"/>
    <p:sldId id="284" r:id="rId61"/>
    <p:sldId id="28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98" autoAdjust="0"/>
  </p:normalViewPr>
  <p:slideViewPr>
    <p:cSldViewPr>
      <p:cViewPr varScale="1">
        <p:scale>
          <a:sx n="88" d="100"/>
          <a:sy n="88" d="100"/>
        </p:scale>
        <p:origin x="22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9/29/2020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www.law.cornell.edu/uscode/html/uscode26/usc_sec_26_00000001----000-.html" TargetMode="External"/><Relationship Id="rId3" Type="http://schemas.openxmlformats.org/officeDocument/2006/relationships/hyperlink" Target="http://www.law.cornell.edu/uscode/html/uscode26/usc_sup_01_26.html" TargetMode="External"/><Relationship Id="rId7" Type="http://schemas.openxmlformats.org/officeDocument/2006/relationships/hyperlink" Target="http://www.law.cornell.edu/uscode/html/uscode26/usc_sup_01_26_10_A_20_1_30_A_40_I.html"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www.law.cornell.edu/uscode/html/uscode26/usc_sup_01_26_10_A_20_1_30_A.html" TargetMode="External"/><Relationship Id="rId5" Type="http://schemas.openxmlformats.org/officeDocument/2006/relationships/hyperlink" Target="http://www.law.cornell.edu/uscode/html/uscode26/usc_sup_01_26_10_A_20_1.html" TargetMode="External"/><Relationship Id="rId4" Type="http://schemas.openxmlformats.org/officeDocument/2006/relationships/hyperlink" Target="http://www.law.cornell.edu/uscode/html/uscode26/usc_sup_01_26_10_A.html"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a:t>
            </a:fld>
            <a:endParaRPr lang="en-US"/>
          </a:p>
        </p:txBody>
      </p:sp>
    </p:spTree>
    <p:extLst>
      <p:ext uri="{BB962C8B-B14F-4D97-AF65-F5344CB8AC3E}">
        <p14:creationId xmlns:p14="http://schemas.microsoft.com/office/powerpoint/2010/main" val="1019092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10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204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11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24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12</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0385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17</a:t>
            </a:fld>
            <a:endParaRPr lang="en-US" altLang="en-US">
              <a:solidFill>
                <a:prstClr val="black"/>
              </a:solidFill>
            </a:endParaRPr>
          </a:p>
        </p:txBody>
      </p:sp>
    </p:spTree>
    <p:extLst>
      <p:ext uri="{BB962C8B-B14F-4D97-AF65-F5344CB8AC3E}">
        <p14:creationId xmlns:p14="http://schemas.microsoft.com/office/powerpoint/2010/main" val="2184175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7C1F34AA-90EB-4280-9E9C-1BA567EFAA69}" type="slidenum">
              <a:rPr lang="en-US" altLang="en-US">
                <a:solidFill>
                  <a:prstClr val="black"/>
                </a:solidFill>
              </a:rPr>
              <a:pPr>
                <a:spcBef>
                  <a:spcPct val="0"/>
                </a:spcBef>
              </a:pPr>
              <a:t>18</a:t>
            </a:fld>
            <a:endParaRPr lang="en-US" altLang="en-US">
              <a:solidFill>
                <a:prstClr val="black"/>
              </a:solidFill>
            </a:endParaRPr>
          </a:p>
        </p:txBody>
      </p:sp>
    </p:spTree>
    <p:extLst>
      <p:ext uri="{BB962C8B-B14F-4D97-AF65-F5344CB8AC3E}">
        <p14:creationId xmlns:p14="http://schemas.microsoft.com/office/powerpoint/2010/main" val="249248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chart provided to explain the naturalization process. Permanent residents also must establish “continuous residence” in the U.S., meaning they cannot leave the country for trips longer than 6 months.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053230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943345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22</a:t>
            </a:fld>
            <a:endParaRPr lang="en-US"/>
          </a:p>
        </p:txBody>
      </p:sp>
    </p:spTree>
    <p:extLst>
      <p:ext uri="{BB962C8B-B14F-4D97-AF65-F5344CB8AC3E}">
        <p14:creationId xmlns:p14="http://schemas.microsoft.com/office/powerpoint/2010/main" val="3316485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who is required to follow the law. Answer: EVERYONE. There is a concept called “rule of law” that means everyone must follow the law and no one is above the law. </a:t>
            </a:r>
          </a:p>
          <a:p>
            <a:endParaRPr lang="en-US" baseline="0" dirty="0" smtClean="0"/>
          </a:p>
          <a:p>
            <a:r>
              <a:rPr lang="en-US" baseline="0" dirty="0" smtClean="0"/>
              <a:t>Go on to explain that because of laws, we are required to pay taxes, defend the nation in times of need, and serve on juries.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25</a:t>
            </a:fld>
            <a:endParaRPr lang="en-US"/>
          </a:p>
        </p:txBody>
      </p:sp>
    </p:spTree>
    <p:extLst>
      <p:ext uri="{BB962C8B-B14F-4D97-AF65-F5344CB8AC3E}">
        <p14:creationId xmlns:p14="http://schemas.microsoft.com/office/powerpoint/2010/main" val="2419045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students these are just some of the responsibilities</a:t>
            </a:r>
            <a:r>
              <a:rPr lang="en-US" baseline="0" dirty="0" smtClean="0"/>
              <a:t> they have in their communities. Other responsibilities can include: volunteering, staying informed, joining civic organizations, and more.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26</a:t>
            </a:fld>
            <a:endParaRPr lang="en-US"/>
          </a:p>
        </p:txBody>
      </p:sp>
    </p:spTree>
    <p:extLst>
      <p:ext uri="{BB962C8B-B14F-4D97-AF65-F5344CB8AC3E}">
        <p14:creationId xmlns:p14="http://schemas.microsoft.com/office/powerpoint/2010/main" val="344689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a:t>
            </a:fld>
            <a:endParaRPr lang="en-US"/>
          </a:p>
        </p:txBody>
      </p:sp>
    </p:spTree>
    <p:extLst>
      <p:ext uri="{BB962C8B-B14F-4D97-AF65-F5344CB8AC3E}">
        <p14:creationId xmlns:p14="http://schemas.microsoft.com/office/powerpoint/2010/main" val="377825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students consider the importance of</a:t>
            </a:r>
            <a:r>
              <a:rPr lang="en-US" baseline="0" dirty="0" smtClean="0"/>
              <a:t> civic participation. What if people did not vote? What if people did not volunteer? What if we did not petition the government? What if people didn’t run for public office? </a:t>
            </a:r>
          </a:p>
          <a:p>
            <a:endParaRPr lang="en-US" baseline="0" dirty="0" smtClean="0"/>
          </a:p>
          <a:p>
            <a:r>
              <a:rPr lang="en-US" baseline="0" dirty="0" smtClean="0"/>
              <a:t>We would experience many of the same people running the government with no new ideas and lack of representation of the people</a:t>
            </a:r>
            <a:r>
              <a:rPr lang="en-US" baseline="0" smtClean="0"/>
              <a:t>. </a:t>
            </a:r>
            <a:endParaRPr lang="en-US"/>
          </a:p>
        </p:txBody>
      </p:sp>
      <p:sp>
        <p:nvSpPr>
          <p:cNvPr id="4" name="Slide Number Placeholder 3"/>
          <p:cNvSpPr>
            <a:spLocks noGrp="1"/>
          </p:cNvSpPr>
          <p:nvPr>
            <p:ph type="sldNum" sz="quarter" idx="10"/>
          </p:nvPr>
        </p:nvSpPr>
        <p:spPr/>
        <p:txBody>
          <a:bodyPr/>
          <a:lstStyle/>
          <a:p>
            <a:fld id="{FB4288B2-58C3-444F-8E0A-7F3EF4949EC2}" type="slidenum">
              <a:rPr lang="en-US" smtClean="0"/>
              <a:t>27</a:t>
            </a:fld>
            <a:endParaRPr lang="en-US"/>
          </a:p>
        </p:txBody>
      </p:sp>
    </p:spTree>
    <p:extLst>
      <p:ext uri="{BB962C8B-B14F-4D97-AF65-F5344CB8AC3E}">
        <p14:creationId xmlns:p14="http://schemas.microsoft.com/office/powerpoint/2010/main" val="1127119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common good serve</a:t>
            </a:r>
            <a:r>
              <a:rPr lang="en-US" baseline="0" dirty="0" smtClean="0"/>
              <a:t> to support the community as a whole by doing the most good for the most amount of people. Common good is promoted by participating in the civic life of our community and fulfilling our obligations.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28</a:t>
            </a:fld>
            <a:endParaRPr lang="en-US"/>
          </a:p>
        </p:txBody>
      </p:sp>
    </p:spTree>
    <p:extLst>
      <p:ext uri="{BB962C8B-B14F-4D97-AF65-F5344CB8AC3E}">
        <p14:creationId xmlns:p14="http://schemas.microsoft.com/office/powerpoint/2010/main" val="2818039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32</a:t>
            </a:fld>
            <a:endParaRPr lang="en-US"/>
          </a:p>
        </p:txBody>
      </p:sp>
    </p:spTree>
    <p:extLst>
      <p:ext uri="{BB962C8B-B14F-4D97-AF65-F5344CB8AC3E}">
        <p14:creationId xmlns:p14="http://schemas.microsoft.com/office/powerpoint/2010/main" val="3127499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33</a:t>
            </a:fld>
            <a:endParaRPr lang="en-US"/>
          </a:p>
        </p:txBody>
      </p:sp>
    </p:spTree>
    <p:extLst>
      <p:ext uri="{BB962C8B-B14F-4D97-AF65-F5344CB8AC3E}">
        <p14:creationId xmlns:p14="http://schemas.microsoft.com/office/powerpoint/2010/main" val="3063643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who is responsible for interpreting the meaning of the Constitution. The judicial branch. The second </a:t>
            </a:r>
            <a:r>
              <a:rPr lang="en-US" baseline="0" dirty="0" err="1" smtClean="0"/>
              <a:t>amednment</a:t>
            </a:r>
            <a:r>
              <a:rPr lang="en-US" baseline="0" dirty="0" smtClean="0"/>
              <a:t> has been the subject of many debates – did the Founders think just the militia should have arms? Did they think it was the right of all people? </a:t>
            </a:r>
          </a:p>
          <a:p>
            <a:endParaRPr lang="en-US" baseline="0" dirty="0" smtClean="0"/>
          </a:p>
          <a:p>
            <a:r>
              <a:rPr lang="en-US" baseline="0" dirty="0" smtClean="0"/>
              <a:t>The court has determined in D.C. v. Heller. From the opinion: </a:t>
            </a:r>
            <a:r>
              <a:rPr lang="en-US" sz="1200" b="0" i="0" kern="1200" dirty="0" smtClean="0">
                <a:solidFill>
                  <a:schemeClr val="tx1"/>
                </a:solidFill>
                <a:effectLst/>
                <a:latin typeface="+mn-lt"/>
                <a:ea typeface="+mn-ea"/>
                <a:cs typeface="+mn-cs"/>
              </a:rPr>
              <a:t>The Second Amendment protects an individual right to possess a firearm unconnected with service in a militia, and to use that arm for traditionally lawful purposes, such as self-defense within the home.</a:t>
            </a:r>
            <a:r>
              <a:rPr lang="en-US" baseline="0" dirty="0" smtClean="0"/>
              <a:t> Like most rights, the Second Amendment right is not unlimited. The Court’s opinion should not be taken to cast doubt on longstanding prohibitions on the possession of firearms by felons and the mentally ill, or laws forbidding the carrying of firearms in sensitive places such as schools and government buildings, or laws imposing conditions and qualifications on the commercial sale of arms.</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35</a:t>
            </a:fld>
            <a:endParaRPr lang="en-US"/>
          </a:p>
        </p:txBody>
      </p:sp>
    </p:spTree>
    <p:extLst>
      <p:ext uri="{BB962C8B-B14F-4D97-AF65-F5344CB8AC3E}">
        <p14:creationId xmlns:p14="http://schemas.microsoft.com/office/powerpoint/2010/main" val="867534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44</a:t>
            </a:fld>
            <a:endParaRPr lang="en-US"/>
          </a:p>
        </p:txBody>
      </p:sp>
    </p:spTree>
    <p:extLst>
      <p:ext uri="{BB962C8B-B14F-4D97-AF65-F5344CB8AC3E}">
        <p14:creationId xmlns:p14="http://schemas.microsoft.com/office/powerpoint/2010/main" val="1424025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45</a:t>
            </a:fld>
            <a:endParaRPr lang="en-US"/>
          </a:p>
        </p:txBody>
      </p:sp>
    </p:spTree>
    <p:extLst>
      <p:ext uri="{BB962C8B-B14F-4D97-AF65-F5344CB8AC3E}">
        <p14:creationId xmlns:p14="http://schemas.microsoft.com/office/powerpoint/2010/main" val="2003794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Jury</a:t>
            </a:r>
            <a:r>
              <a:rPr lang="en-US" sz="1200" baseline="0" dirty="0" smtClean="0">
                <a:solidFill>
                  <a:schemeClr val="tx2"/>
                </a:solidFill>
              </a:rPr>
              <a:t> duty serves a critical function in our society by protecting the constitutional right to trial by jury. Juries are necessary for protecting the rights of those accused of crimes and providing an unbiased verdict in criminal and civil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Florida law (Section 40.23 Florida Statues) states that any person who is duly summoned to attend as a juror in any court and who fails to attend without any sufficient excuse shall pay a fine not to exceed $100, which fine shall be imposed by the court to which the juror was summoned, and, in addition, such failure may be considered a contempt of court.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46</a:t>
            </a:fld>
            <a:endParaRPr lang="en-US"/>
          </a:p>
        </p:txBody>
      </p:sp>
    </p:spTree>
    <p:extLst>
      <p:ext uri="{BB962C8B-B14F-4D97-AF65-F5344CB8AC3E}">
        <p14:creationId xmlns:p14="http://schemas.microsoft.com/office/powerpoint/2010/main" val="3416820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47</a:t>
            </a:fld>
            <a:endParaRPr lang="en-US"/>
          </a:p>
        </p:txBody>
      </p:sp>
    </p:spTree>
    <p:extLst>
      <p:ext uri="{BB962C8B-B14F-4D97-AF65-F5344CB8AC3E}">
        <p14:creationId xmlns:p14="http://schemas.microsoft.com/office/powerpoint/2010/main" val="2372929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r>
              <a:rPr lang="en-US" sz="1200" dirty="0" smtClean="0"/>
              <a:t>From the </a:t>
            </a:r>
            <a:r>
              <a:rPr lang="en-US" sz="1200" b="1" u="sng" dirty="0" smtClean="0"/>
              <a:t>Military Selective Service Act</a:t>
            </a:r>
            <a:r>
              <a:rPr lang="en-US" sz="1200" dirty="0" smtClean="0"/>
              <a:t>: Except as otherwise provided in this title (sections 451 to 471a of this Appendix) it shall be </a:t>
            </a:r>
            <a:r>
              <a:rPr lang="en-US" sz="1200" b="1" dirty="0" smtClean="0"/>
              <a:t>the duty of every male citizen of the United States</a:t>
            </a:r>
            <a:r>
              <a:rPr lang="en-US" sz="1200" dirty="0" smtClean="0"/>
              <a:t>, and every other male person residing in the United States, who, on the day or days fixed for the first or any subsequent registration, </a:t>
            </a:r>
            <a:r>
              <a:rPr lang="en-US" sz="1200" b="1" dirty="0" smtClean="0"/>
              <a:t>is between the ages of eighteen and twenty-six, to present himself for and submit to registration</a:t>
            </a:r>
            <a:r>
              <a:rPr lang="en-US" sz="1200" dirty="0" smtClean="0"/>
              <a:t> at such time or times and place or places, and in such manner, as shall be determined by proclamation of the</a:t>
            </a:r>
          </a:p>
          <a:p>
            <a:pPr marL="45720" indent="0">
              <a:buNone/>
            </a:pPr>
            <a:r>
              <a:rPr lang="en-US" sz="1200" dirty="0" smtClean="0"/>
              <a:t>President and by rules and regulations prescribed hereunder.</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48</a:t>
            </a:fld>
            <a:endParaRPr lang="en-US"/>
          </a:p>
        </p:txBody>
      </p:sp>
    </p:spTree>
    <p:extLst>
      <p:ext uri="{BB962C8B-B14F-4D97-AF65-F5344CB8AC3E}">
        <p14:creationId xmlns:p14="http://schemas.microsoft.com/office/powerpoint/2010/main" val="72399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3</a:t>
            </a:fld>
            <a:endParaRPr lang="en-US"/>
          </a:p>
        </p:txBody>
      </p:sp>
    </p:spTree>
    <p:extLst>
      <p:ext uri="{BB962C8B-B14F-4D97-AF65-F5344CB8AC3E}">
        <p14:creationId xmlns:p14="http://schemas.microsoft.com/office/powerpoint/2010/main" val="758963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49</a:t>
            </a:fld>
            <a:endParaRPr lang="en-US"/>
          </a:p>
        </p:txBody>
      </p:sp>
    </p:spTree>
    <p:extLst>
      <p:ext uri="{BB962C8B-B14F-4D97-AF65-F5344CB8AC3E}">
        <p14:creationId xmlns:p14="http://schemas.microsoft.com/office/powerpoint/2010/main" val="707597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50</a:t>
            </a:fld>
            <a:endParaRPr lang="en-US"/>
          </a:p>
        </p:txBody>
      </p:sp>
    </p:spTree>
    <p:extLst>
      <p:ext uri="{BB962C8B-B14F-4D97-AF65-F5344CB8AC3E}">
        <p14:creationId xmlns:p14="http://schemas.microsoft.com/office/powerpoint/2010/main" val="66765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51</a:t>
            </a:fld>
            <a:endParaRPr lang="en-US"/>
          </a:p>
        </p:txBody>
      </p:sp>
    </p:spTree>
    <p:extLst>
      <p:ext uri="{BB962C8B-B14F-4D97-AF65-F5344CB8AC3E}">
        <p14:creationId xmlns:p14="http://schemas.microsoft.com/office/powerpoint/2010/main" val="3734026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IRS Internal Revenue Service (IRS) Internal Revenue Code:</a:t>
            </a:r>
            <a:endParaRPr lang="en-US" dirty="0" smtClean="0">
              <a:hlinkClick r:id="rId3" tooltip="TITLE 26 - INTERNAL REVENUE CODE"/>
            </a:endParaRPr>
          </a:p>
          <a:p>
            <a:pPr lvl="1"/>
            <a:r>
              <a:rPr lang="en-US" dirty="0" smtClean="0">
                <a:solidFill>
                  <a:schemeClr val="accent3"/>
                </a:solidFill>
                <a:hlinkClick r:id="rId3" tooltip="TITLE 26 - INTERNAL REVENUE CODE"/>
              </a:rPr>
              <a:t>TITLE 26</a:t>
            </a:r>
            <a:r>
              <a:rPr lang="en-US" dirty="0" smtClean="0">
                <a:solidFill>
                  <a:schemeClr val="accent3"/>
                </a:solidFill>
              </a:rPr>
              <a:t> &gt; </a:t>
            </a:r>
            <a:r>
              <a:rPr lang="en-US" dirty="0" smtClean="0">
                <a:solidFill>
                  <a:schemeClr val="accent3"/>
                </a:solidFill>
                <a:hlinkClick r:id="rId4" tooltip="Subtitle A - Income Taxes"/>
              </a:rPr>
              <a:t>Subtitle A</a:t>
            </a:r>
            <a:r>
              <a:rPr lang="en-US" dirty="0" smtClean="0">
                <a:solidFill>
                  <a:schemeClr val="accent3"/>
                </a:solidFill>
              </a:rPr>
              <a:t> &gt; </a:t>
            </a:r>
            <a:r>
              <a:rPr lang="en-US" dirty="0" smtClean="0">
                <a:solidFill>
                  <a:schemeClr val="accent3"/>
                </a:solidFill>
                <a:hlinkClick r:id="rId5" tooltip="CHAPTER 1 - NORMAL TAXES AND SURTAXES"/>
              </a:rPr>
              <a:t>CHAPTER 1</a:t>
            </a:r>
            <a:r>
              <a:rPr lang="en-US" dirty="0" smtClean="0">
                <a:solidFill>
                  <a:schemeClr val="accent3"/>
                </a:solidFill>
              </a:rPr>
              <a:t> &gt; </a:t>
            </a:r>
            <a:r>
              <a:rPr lang="en-US" dirty="0" smtClean="0">
                <a:solidFill>
                  <a:schemeClr val="accent3"/>
                </a:solidFill>
                <a:hlinkClick r:id="rId6" tooltip="Subchapter A - Determination of Tax Liability"/>
              </a:rPr>
              <a:t>Subchapter A</a:t>
            </a:r>
            <a:r>
              <a:rPr lang="en-US" dirty="0" smtClean="0">
                <a:solidFill>
                  <a:schemeClr val="accent3"/>
                </a:solidFill>
              </a:rPr>
              <a:t> &gt; </a:t>
            </a:r>
            <a:r>
              <a:rPr lang="en-US" dirty="0" smtClean="0">
                <a:solidFill>
                  <a:schemeClr val="accent3"/>
                </a:solidFill>
                <a:hlinkClick r:id="rId7" tooltip="PART I - TAX ON INDIVIDUALS"/>
              </a:rPr>
              <a:t>PART I</a:t>
            </a:r>
            <a:r>
              <a:rPr lang="en-US" dirty="0" smtClean="0">
                <a:solidFill>
                  <a:schemeClr val="accent3"/>
                </a:solidFill>
              </a:rPr>
              <a:t> &gt; § 1.</a:t>
            </a:r>
            <a:r>
              <a:rPr lang="en-US" b="1" dirty="0" smtClean="0">
                <a:solidFill>
                  <a:schemeClr val="accent3"/>
                </a:solidFill>
              </a:rPr>
              <a:t> </a:t>
            </a:r>
            <a:r>
              <a:rPr lang="en-US" b="1" dirty="0" smtClean="0"/>
              <a:t>Tax imposed</a:t>
            </a:r>
          </a:p>
          <a:p>
            <a:pPr lvl="1"/>
            <a:endParaRPr lang="en-US" b="1" dirty="0" smtClean="0">
              <a:hlinkClick r:id="rId8"/>
            </a:endParaRPr>
          </a:p>
          <a:p>
            <a:r>
              <a:rPr lang="en-US" b="1" dirty="0" smtClean="0">
                <a:hlinkClick r:id="rId8"/>
              </a:rPr>
              <a:t>CLICK HERE </a:t>
            </a:r>
            <a:r>
              <a:rPr lang="en-US" b="1" dirty="0" smtClean="0"/>
              <a:t>to see all those who are subject to income tax in the United States. </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52</a:t>
            </a:fld>
            <a:endParaRPr lang="en-US"/>
          </a:p>
        </p:txBody>
      </p:sp>
    </p:spTree>
    <p:extLst>
      <p:ext uri="{BB962C8B-B14F-4D97-AF65-F5344CB8AC3E}">
        <p14:creationId xmlns:p14="http://schemas.microsoft.com/office/powerpoint/2010/main" val="2492022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53</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attending civic meetings, citizens can</a:t>
            </a:r>
            <a:r>
              <a:rPr lang="en-US" baseline="0" dirty="0" smtClean="0"/>
              <a:t> be informed about the events, laws, and issues that are present in their communities. Being an informed citizen is critical to a functioning society.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54</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55</a:t>
            </a:fld>
            <a:endParaRPr lang="en-US"/>
          </a:p>
        </p:txBody>
      </p:sp>
    </p:spTree>
    <p:extLst>
      <p:ext uri="{BB962C8B-B14F-4D97-AF65-F5344CB8AC3E}">
        <p14:creationId xmlns:p14="http://schemas.microsoft.com/office/powerpoint/2010/main" val="1881610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56</a:t>
            </a:fld>
            <a:endParaRPr lang="en-US"/>
          </a:p>
        </p:txBody>
      </p:sp>
    </p:spTree>
    <p:extLst>
      <p:ext uri="{BB962C8B-B14F-4D97-AF65-F5344CB8AC3E}">
        <p14:creationId xmlns:p14="http://schemas.microsoft.com/office/powerpoint/2010/main" val="3197272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57</a:t>
            </a:fld>
            <a:endParaRPr lang="en-US"/>
          </a:p>
        </p:txBody>
      </p:sp>
    </p:spTree>
    <p:extLst>
      <p:ext uri="{BB962C8B-B14F-4D97-AF65-F5344CB8AC3E}">
        <p14:creationId xmlns:p14="http://schemas.microsoft.com/office/powerpoint/2010/main" val="961185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r>
              <a:rPr lang="en-US" sz="1200" dirty="0" smtClean="0"/>
              <a:t>Stress this example as</a:t>
            </a:r>
            <a:r>
              <a:rPr lang="en-US" sz="1200" baseline="0" dirty="0" smtClean="0"/>
              <a:t> why it is important to follow laws. Laws are created to protect the public and ensure the safety of all. </a:t>
            </a:r>
          </a:p>
          <a:p>
            <a:endParaRPr lang="en-US" sz="1200" dirty="0" smtClean="0"/>
          </a:p>
          <a:p>
            <a:r>
              <a:rPr lang="en-US" sz="1200" dirty="0" smtClean="0"/>
              <a:t>316.613 Child restraint requirements.— Florida law requires…children through age 3 must be secured in a separate carrier (child safety seat) or in a vehicle manufacturer's integrated child safety seat…Infants must ride rear-facing until they are at least one year old </a:t>
            </a:r>
            <a:r>
              <a:rPr lang="en-US" sz="1200" i="1" dirty="0" smtClean="0"/>
              <a:t>and</a:t>
            </a:r>
            <a:r>
              <a:rPr lang="en-US" sz="1200" dirty="0" smtClean="0"/>
              <a:t> weigh 20 pounds or more. Rear-facing, the infant should be semi-upright at an angle or no more than 45 degrees. A forward-facing older child should ride sitting upright.</a:t>
            </a:r>
          </a:p>
          <a:p>
            <a:r>
              <a:rPr lang="en-US" sz="1200" dirty="0" smtClean="0"/>
              <a:t>Violation of the child restraint law carries a fine of $60 and 3 points on the driving record.</a:t>
            </a:r>
          </a:p>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58</a:t>
            </a:fld>
            <a:endParaRPr lang="en-US"/>
          </a:p>
        </p:txBody>
      </p:sp>
    </p:spTree>
    <p:extLst>
      <p:ext uri="{BB962C8B-B14F-4D97-AF65-F5344CB8AC3E}">
        <p14:creationId xmlns:p14="http://schemas.microsoft.com/office/powerpoint/2010/main" val="9330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a:t>
            </a:fld>
            <a:endParaRPr lang="en-US"/>
          </a:p>
        </p:txBody>
      </p:sp>
    </p:spTree>
    <p:extLst>
      <p:ext uri="{BB962C8B-B14F-4D97-AF65-F5344CB8AC3E}">
        <p14:creationId xmlns:p14="http://schemas.microsoft.com/office/powerpoint/2010/main" val="655583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27CDFD-47B3-4C6F-84DE-F90CDAB19194}" type="slidenum">
              <a:rPr lang="en-US" smtClean="0"/>
              <a:t>59</a:t>
            </a:fld>
            <a:endParaRPr lang="en-US"/>
          </a:p>
        </p:txBody>
      </p:sp>
    </p:spTree>
    <p:extLst>
      <p:ext uri="{BB962C8B-B14F-4D97-AF65-F5344CB8AC3E}">
        <p14:creationId xmlns:p14="http://schemas.microsoft.com/office/powerpoint/2010/main" val="27858507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for office is one of the most direct forms of civic participation. Citizens can serve in different</a:t>
            </a:r>
            <a:r>
              <a:rPr lang="en-US" baseline="0" dirty="0" smtClean="0"/>
              <a:t> levels of government by representing the people from their communities and being their direct voice in government. </a:t>
            </a:r>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60</a:t>
            </a:fld>
            <a:endParaRPr lang="en-US"/>
          </a:p>
        </p:txBody>
      </p:sp>
    </p:spTree>
    <p:extLst>
      <p:ext uri="{BB962C8B-B14F-4D97-AF65-F5344CB8AC3E}">
        <p14:creationId xmlns:p14="http://schemas.microsoft.com/office/powerpoint/2010/main" val="4230321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Society: Civic participation</a:t>
            </a:r>
            <a:r>
              <a:rPr lang="en-US" baseline="0" dirty="0" smtClean="0"/>
              <a:t> is critical for a thriving society. When we participate, we promote the common good by helping others, being engaged and educated, respecting the law, respecting others, defending our nation, supporting the government, and bringing concerns about government of community to the forefront. </a:t>
            </a:r>
          </a:p>
          <a:p>
            <a:endParaRPr lang="en-US" baseline="0" dirty="0" smtClean="0"/>
          </a:p>
          <a:p>
            <a:r>
              <a:rPr lang="en-US" baseline="0" dirty="0" smtClean="0"/>
              <a:t>Government: We are a government of the people, for the people, and by the people. Without our participation, government does not work properly. We are able to serve on juries, vote, and petition the government – all things that keep the government accountable and rights that we can exercise as citizens. </a:t>
            </a:r>
          </a:p>
          <a:p>
            <a:endParaRPr lang="en-US" baseline="0" dirty="0" smtClean="0"/>
          </a:p>
          <a:p>
            <a:r>
              <a:rPr lang="en-US" baseline="0" dirty="0" smtClean="0"/>
              <a:t>Political process: We live in a nation where we can participate in government. By voting, being informed, running for office, and petitioning the government, we are able to have our voice heard and make a difference in our communities.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61</a:t>
            </a:fld>
            <a:endParaRPr lang="en-US"/>
          </a:p>
        </p:txBody>
      </p:sp>
    </p:spTree>
    <p:extLst>
      <p:ext uri="{BB962C8B-B14F-4D97-AF65-F5344CB8AC3E}">
        <p14:creationId xmlns:p14="http://schemas.microsoft.com/office/powerpoint/2010/main" val="101838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a:t>
            </a:fld>
            <a:endParaRPr lang="en-US"/>
          </a:p>
        </p:txBody>
      </p:sp>
    </p:spTree>
    <p:extLst>
      <p:ext uri="{BB962C8B-B14F-4D97-AF65-F5344CB8AC3E}">
        <p14:creationId xmlns:p14="http://schemas.microsoft.com/office/powerpoint/2010/main" val="54392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7854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333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8</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386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7580B-10BC-4923-9E01-CFE3D735A7BB}" type="slidenum">
              <a:rPr lang="en-US"/>
              <a:pPr/>
              <a:t>9</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4695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9/29/2020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tm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93392"/>
            <a:ext cx="7239000" cy="4407408"/>
          </a:xfrm>
        </p:spPr>
        <p:txBody>
          <a:bodyPr>
            <a:normAutofit/>
          </a:bodyPr>
          <a:lstStyle/>
          <a:p>
            <a:pPr>
              <a:buFont typeface="Wingdings" panose="05000000000000000000" pitchFamily="2" charset="2"/>
              <a:buChar char="Ø"/>
            </a:pPr>
            <a:r>
              <a:rPr lang="en-US" sz="2800" b="1" u="sng" dirty="0" smtClean="0"/>
              <a:t>Citizenship &amp; Rights Test: Next Class!</a:t>
            </a:r>
          </a:p>
          <a:p>
            <a:pPr>
              <a:buFont typeface="Wingdings" panose="05000000000000000000" pitchFamily="2" charset="2"/>
              <a:buChar char="Ø"/>
            </a:pPr>
            <a:endParaRPr lang="en-US" sz="2800" b="1" dirty="0"/>
          </a:p>
          <a:p>
            <a:pPr>
              <a:buFont typeface="Wingdings" panose="05000000000000000000" pitchFamily="2" charset="2"/>
              <a:buChar char="Ø"/>
            </a:pPr>
            <a:r>
              <a:rPr lang="en-US" sz="2800" dirty="0" smtClean="0"/>
              <a:t>Reflect on the different lessons that we’ve had about citizenship and rights.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smtClean="0"/>
              <a:t>Click on the “Bell Ringer” tab to take a survey about your thoughts on this unit.</a:t>
            </a:r>
          </a:p>
        </p:txBody>
      </p:sp>
      <p:sp>
        <p:nvSpPr>
          <p:cNvPr id="3" name="Title 2"/>
          <p:cNvSpPr>
            <a:spLocks noGrp="1"/>
          </p:cNvSpPr>
          <p:nvPr>
            <p:ph type="title"/>
          </p:nvPr>
        </p:nvSpPr>
        <p:spPr/>
        <p:txBody>
          <a:bodyPr>
            <a:normAutofit/>
          </a:bodyPr>
          <a:lstStyle/>
          <a:p>
            <a:r>
              <a:rPr lang="en-US" dirty="0" smtClean="0"/>
              <a:t>Bell Ringer</a:t>
            </a:r>
            <a:endParaRPr lang="en-US" dirty="0"/>
          </a:p>
        </p:txBody>
      </p:sp>
    </p:spTree>
    <p:extLst>
      <p:ext uri="{BB962C8B-B14F-4D97-AF65-F5344CB8AC3E}">
        <p14:creationId xmlns:p14="http://schemas.microsoft.com/office/powerpoint/2010/main" val="9965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ctr"/>
            <a:r>
              <a:rPr lang="en-US" sz="3600" b="1" dirty="0">
                <a:solidFill>
                  <a:schemeClr val="tx1"/>
                </a:solidFill>
                <a:latin typeface="Bookman Old Style" pitchFamily="18" charset="0"/>
              </a:rPr>
              <a:t>WHERE DID THE RULE OF LAW ORIGINATE?</a:t>
            </a:r>
          </a:p>
        </p:txBody>
      </p:sp>
      <p:sp>
        <p:nvSpPr>
          <p:cNvPr id="9" name="Content Placeholder 2">
            <a:extLst>
              <a:ext uri="{FF2B5EF4-FFF2-40B4-BE49-F238E27FC236}">
                <a16:creationId xmlns="" xmlns:a16="http://schemas.microsoft.com/office/drawing/2014/main" id="{F762294C-5713-49BF-9307-F302A85156DF}"/>
              </a:ext>
            </a:extLst>
          </p:cNvPr>
          <p:cNvSpPr>
            <a:spLocks noGrp="1"/>
          </p:cNvSpPr>
          <p:nvPr>
            <p:ph idx="1"/>
          </p:nvPr>
        </p:nvSpPr>
        <p:spPr>
          <a:xfrm>
            <a:off x="381000" y="1905000"/>
            <a:ext cx="6096000" cy="4343400"/>
          </a:xfrm>
        </p:spPr>
        <p:txBody>
          <a:bodyPr/>
          <a:lstStyle/>
          <a:p>
            <a:r>
              <a:rPr lang="en-US" dirty="0"/>
              <a:t>The Rule of Law was first found in </a:t>
            </a:r>
            <a:r>
              <a:rPr lang="en-US" b="1" dirty="0"/>
              <a:t>Magna Carta</a:t>
            </a:r>
            <a:r>
              <a:rPr lang="en-US" dirty="0"/>
              <a:t>, 1215</a:t>
            </a:r>
          </a:p>
          <a:p>
            <a:endParaRPr lang="en-US" dirty="0"/>
          </a:p>
          <a:p>
            <a:r>
              <a:rPr lang="en-US" dirty="0"/>
              <a:t>This document, signed by King John, stated that even the king had to follow the laws. </a:t>
            </a:r>
          </a:p>
        </p:txBody>
      </p:sp>
      <p:pic>
        <p:nvPicPr>
          <p:cNvPr id="10" name="Picture 2">
            <a:extLst>
              <a:ext uri="{FF2B5EF4-FFF2-40B4-BE49-F238E27FC236}">
                <a16:creationId xmlns="" xmlns:a16="http://schemas.microsoft.com/office/drawing/2014/main" id="{AE32C18F-8464-4338-8D0F-31F3D8A1CB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905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id="{A9024DC3-5394-4349-809C-9496C5CDD1FC}"/>
              </a:ext>
            </a:extLst>
          </p:cNvPr>
          <p:cNvPicPr>
            <a:picLocks noChangeAspect="1"/>
          </p:cNvPicPr>
          <p:nvPr/>
        </p:nvPicPr>
        <p:blipFill>
          <a:blip r:embed="rId4"/>
          <a:stretch>
            <a:fillRect/>
          </a:stretch>
        </p:blipFill>
        <p:spPr>
          <a:xfrm>
            <a:off x="0" y="0"/>
            <a:ext cx="9144000" cy="6858000"/>
          </a:xfrm>
          <a:prstGeom prst="rect">
            <a:avLst/>
          </a:prstGeom>
        </p:spPr>
      </p:pic>
    </p:spTree>
    <p:extLst>
      <p:ext uri="{BB962C8B-B14F-4D97-AF65-F5344CB8AC3E}">
        <p14:creationId xmlns:p14="http://schemas.microsoft.com/office/powerpoint/2010/main" val="1868989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647666" y="2212412"/>
            <a:ext cx="0" cy="323304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1"/>
          <p:cNvSpPr txBox="1">
            <a:spLocks/>
          </p:cNvSpPr>
          <p:nvPr/>
        </p:nvSpPr>
        <p:spPr>
          <a:xfrm>
            <a:off x="234725" y="2182533"/>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Citizen</a:t>
            </a:r>
          </a:p>
        </p:txBody>
      </p:sp>
      <p:sp>
        <p:nvSpPr>
          <p:cNvPr id="17" name="Content Placeholder 1"/>
          <p:cNvSpPr txBox="1">
            <a:spLocks/>
          </p:cNvSpPr>
          <p:nvPr/>
        </p:nvSpPr>
        <p:spPr>
          <a:xfrm>
            <a:off x="2847135" y="2224859"/>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A legally recognized member of a country.</a:t>
            </a:r>
          </a:p>
        </p:txBody>
      </p:sp>
      <p:cxnSp>
        <p:nvCxnSpPr>
          <p:cNvPr id="18" name="Straight Connector 17"/>
          <p:cNvCxnSpPr/>
          <p:nvPr/>
        </p:nvCxnSpPr>
        <p:spPr>
          <a:xfrm>
            <a:off x="245091" y="5554639"/>
            <a:ext cx="832570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3566" y="2182533"/>
            <a:ext cx="8247228"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1"/>
          <p:cNvSpPr txBox="1">
            <a:spLocks/>
          </p:cNvSpPr>
          <p:nvPr/>
        </p:nvSpPr>
        <p:spPr>
          <a:xfrm>
            <a:off x="245091" y="3746299"/>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Values</a:t>
            </a:r>
          </a:p>
        </p:txBody>
      </p:sp>
      <p:sp>
        <p:nvSpPr>
          <p:cNvPr id="20" name="Content Placeholder 1"/>
          <p:cNvSpPr txBox="1">
            <a:spLocks/>
          </p:cNvSpPr>
          <p:nvPr/>
        </p:nvSpPr>
        <p:spPr>
          <a:xfrm>
            <a:off x="2857501" y="3788625"/>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Ideas that people hold dear and try to live by.</a:t>
            </a:r>
          </a:p>
        </p:txBody>
      </p:sp>
      <p:sp>
        <p:nvSpPr>
          <p:cNvPr id="21" name="Content Placeholder 1"/>
          <p:cNvSpPr>
            <a:spLocks noGrp="1"/>
          </p:cNvSpPr>
          <p:nvPr>
            <p:ph idx="1"/>
          </p:nvPr>
        </p:nvSpPr>
        <p:spPr>
          <a:xfrm>
            <a:off x="323566" y="5741549"/>
            <a:ext cx="8247228" cy="804236"/>
          </a:xfrm>
        </p:spPr>
        <p:txBody>
          <a:bodyPr>
            <a:normAutofit fontScale="77500" lnSpcReduction="20000"/>
          </a:bodyPr>
          <a:lstStyle/>
          <a:p>
            <a:pPr marL="118872" indent="0">
              <a:buNone/>
            </a:pPr>
            <a:r>
              <a:rPr lang="en-US" dirty="0"/>
              <a:t>Citizens have different roles and jobs to help preserve freedom and ensure justice &amp; equality for all Americans.</a:t>
            </a:r>
          </a:p>
        </p:txBody>
      </p:sp>
      <p:sp>
        <p:nvSpPr>
          <p:cNvPr id="2" name="Title 1"/>
          <p:cNvSpPr>
            <a:spLocks noGrp="1"/>
          </p:cNvSpPr>
          <p:nvPr>
            <p:ph type="title"/>
          </p:nvPr>
        </p:nvSpPr>
        <p:spPr/>
        <p:txBody>
          <a:bodyPr/>
          <a:lstStyle/>
          <a:p>
            <a:r>
              <a:rPr lang="en-US" dirty="0" smtClean="0"/>
              <a:t>Citizenship</a:t>
            </a:r>
            <a:endParaRPr lang="en-US" dirty="0"/>
          </a:p>
        </p:txBody>
      </p:sp>
    </p:spTree>
    <p:extLst>
      <p:ext uri="{BB962C8B-B14F-4D97-AF65-F5344CB8AC3E}">
        <p14:creationId xmlns:p14="http://schemas.microsoft.com/office/powerpoint/2010/main" val="426107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3"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66" y="5741549"/>
            <a:ext cx="8247228" cy="804236"/>
          </a:xfrm>
        </p:spPr>
        <p:txBody>
          <a:bodyPr>
            <a:normAutofit fontScale="77500" lnSpcReduction="20000"/>
          </a:bodyPr>
          <a:lstStyle/>
          <a:p>
            <a:pPr marL="118872" indent="0">
              <a:buNone/>
            </a:pPr>
            <a:r>
              <a:rPr lang="en-US" dirty="0"/>
              <a:t>Citizens have different roles and jobs to help preserve freedom and ensure justice &amp; equality for all Americans.</a:t>
            </a:r>
          </a:p>
        </p:txBody>
      </p:sp>
      <p:cxnSp>
        <p:nvCxnSpPr>
          <p:cNvPr id="12" name="Straight Connector 11"/>
          <p:cNvCxnSpPr/>
          <p:nvPr/>
        </p:nvCxnSpPr>
        <p:spPr>
          <a:xfrm>
            <a:off x="2647666" y="2212412"/>
            <a:ext cx="0" cy="3233045"/>
          </a:xfrm>
          <a:prstGeom prst="line">
            <a:avLst/>
          </a:prstGeom>
        </p:spPr>
        <p:style>
          <a:lnRef idx="1">
            <a:schemeClr val="dk1"/>
          </a:lnRef>
          <a:fillRef idx="0">
            <a:schemeClr val="dk1"/>
          </a:fillRef>
          <a:effectRef idx="0">
            <a:schemeClr val="dk1"/>
          </a:effectRef>
          <a:fontRef idx="minor">
            <a:schemeClr val="tx1"/>
          </a:fontRef>
        </p:style>
      </p:cxnSp>
      <p:sp>
        <p:nvSpPr>
          <p:cNvPr id="14" name="Content Placeholder 1"/>
          <p:cNvSpPr txBox="1">
            <a:spLocks/>
          </p:cNvSpPr>
          <p:nvPr/>
        </p:nvSpPr>
        <p:spPr>
          <a:xfrm>
            <a:off x="245091" y="2258786"/>
            <a:ext cx="2192741"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Equality</a:t>
            </a:r>
          </a:p>
        </p:txBody>
      </p:sp>
      <p:sp>
        <p:nvSpPr>
          <p:cNvPr id="15" name="Content Placeholder 1"/>
          <p:cNvSpPr txBox="1">
            <a:spLocks/>
          </p:cNvSpPr>
          <p:nvPr/>
        </p:nvSpPr>
        <p:spPr>
          <a:xfrm>
            <a:off x="2857501" y="2258785"/>
            <a:ext cx="5829290" cy="128764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Everyone has the same right to enjoy the benefits granted to all.</a:t>
            </a:r>
          </a:p>
        </p:txBody>
      </p:sp>
      <p:sp>
        <p:nvSpPr>
          <p:cNvPr id="16" name="Content Placeholder 1"/>
          <p:cNvSpPr txBox="1">
            <a:spLocks/>
          </p:cNvSpPr>
          <p:nvPr/>
        </p:nvSpPr>
        <p:spPr>
          <a:xfrm>
            <a:off x="245091" y="3406937"/>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Liberty</a:t>
            </a:r>
          </a:p>
        </p:txBody>
      </p:sp>
      <p:sp>
        <p:nvSpPr>
          <p:cNvPr id="17" name="Content Placeholder 1"/>
          <p:cNvSpPr txBox="1">
            <a:spLocks/>
          </p:cNvSpPr>
          <p:nvPr/>
        </p:nvSpPr>
        <p:spPr>
          <a:xfrm>
            <a:off x="2857500" y="3438551"/>
            <a:ext cx="5399395" cy="7807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Freedoms guaranteed to all.</a:t>
            </a:r>
          </a:p>
        </p:txBody>
      </p:sp>
      <p:cxnSp>
        <p:nvCxnSpPr>
          <p:cNvPr id="18" name="Straight Connector 17"/>
          <p:cNvCxnSpPr/>
          <p:nvPr/>
        </p:nvCxnSpPr>
        <p:spPr>
          <a:xfrm>
            <a:off x="245091" y="5554639"/>
            <a:ext cx="832570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23566" y="2182533"/>
            <a:ext cx="8247228" cy="0"/>
          </a:xfrm>
          <a:prstGeom prst="line">
            <a:avLst/>
          </a:prstGeom>
        </p:spPr>
        <p:style>
          <a:lnRef idx="1">
            <a:schemeClr val="dk1"/>
          </a:lnRef>
          <a:fillRef idx="0">
            <a:schemeClr val="dk1"/>
          </a:fillRef>
          <a:effectRef idx="0">
            <a:schemeClr val="dk1"/>
          </a:effectRef>
          <a:fontRef idx="minor">
            <a:schemeClr val="tx1"/>
          </a:fontRef>
        </p:style>
      </p:cxnSp>
      <p:sp>
        <p:nvSpPr>
          <p:cNvPr id="13" name="Content Placeholder 1">
            <a:extLst>
              <a:ext uri="{FF2B5EF4-FFF2-40B4-BE49-F238E27FC236}">
                <a16:creationId xmlns="" xmlns:a16="http://schemas.microsoft.com/office/drawing/2014/main" id="{AE432244-38B3-4C9E-B7E9-BAA261BBFD9B}"/>
              </a:ext>
            </a:extLst>
          </p:cNvPr>
          <p:cNvSpPr txBox="1">
            <a:spLocks/>
          </p:cNvSpPr>
          <p:nvPr/>
        </p:nvSpPr>
        <p:spPr>
          <a:xfrm>
            <a:off x="245091" y="4280429"/>
            <a:ext cx="2114266" cy="80423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Justice</a:t>
            </a:r>
          </a:p>
        </p:txBody>
      </p:sp>
      <p:sp>
        <p:nvSpPr>
          <p:cNvPr id="20" name="Content Placeholder 1">
            <a:extLst>
              <a:ext uri="{FF2B5EF4-FFF2-40B4-BE49-F238E27FC236}">
                <a16:creationId xmlns="" xmlns:a16="http://schemas.microsoft.com/office/drawing/2014/main" id="{BD0109E9-2E06-4650-8BDF-C80430F7E274}"/>
              </a:ext>
            </a:extLst>
          </p:cNvPr>
          <p:cNvSpPr txBox="1">
            <a:spLocks/>
          </p:cNvSpPr>
          <p:nvPr/>
        </p:nvSpPr>
        <p:spPr>
          <a:xfrm>
            <a:off x="2857501" y="4303900"/>
            <a:ext cx="5399395" cy="141117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dirty="0"/>
              <a:t>Your rights and freedoms cannot be taken away.</a:t>
            </a:r>
          </a:p>
        </p:txBody>
      </p:sp>
      <p:sp>
        <p:nvSpPr>
          <p:cNvPr id="3" name="Title 2"/>
          <p:cNvSpPr>
            <a:spLocks noGrp="1"/>
          </p:cNvSpPr>
          <p:nvPr>
            <p:ph type="title"/>
          </p:nvPr>
        </p:nvSpPr>
        <p:spPr/>
        <p:txBody>
          <a:bodyPr/>
          <a:lstStyle/>
          <a:p>
            <a:r>
              <a:rPr lang="en-US" dirty="0" smtClean="0"/>
              <a:t>Citizenship</a:t>
            </a:r>
            <a:endParaRPr lang="en-US" dirty="0"/>
          </a:p>
        </p:txBody>
      </p:sp>
    </p:spTree>
    <p:extLst>
      <p:ext uri="{BB962C8B-B14F-4D97-AF65-F5344CB8AC3E}">
        <p14:creationId xmlns:p14="http://schemas.microsoft.com/office/powerpoint/2010/main" val="378308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3"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does it mean to be a citizen?</a:t>
            </a:r>
          </a:p>
        </p:txBody>
      </p:sp>
      <p:sp>
        <p:nvSpPr>
          <p:cNvPr id="3" name="Text Placeholder 2"/>
          <p:cNvSpPr>
            <a:spLocks noGrp="1"/>
          </p:cNvSpPr>
          <p:nvPr>
            <p:ph type="body" idx="1"/>
          </p:nvPr>
        </p:nvSpPr>
        <p:spPr>
          <a:xfrm>
            <a:off x="4267200" y="1012371"/>
            <a:ext cx="4724398" cy="2967446"/>
          </a:xfrm>
        </p:spPr>
        <p:txBody>
          <a:bodyPr>
            <a:normAutofit fontScale="92500" lnSpcReduction="10000"/>
          </a:bodyPr>
          <a:lstStyle/>
          <a:p>
            <a:r>
              <a:rPr lang="en-US" b="1" u="sng" dirty="0"/>
              <a:t>Citizen</a:t>
            </a:r>
            <a:r>
              <a:rPr lang="en-US" b="1" dirty="0"/>
              <a:t>: A legally recognized member of a country.</a:t>
            </a:r>
          </a:p>
          <a:p>
            <a:endParaRPr lang="en-US" dirty="0"/>
          </a:p>
          <a:p>
            <a:r>
              <a:rPr lang="en-US" dirty="0"/>
              <a:t>What does being a citizen mean to </a:t>
            </a:r>
            <a:r>
              <a:rPr lang="en-US" u="sng" dirty="0"/>
              <a:t>you</a:t>
            </a:r>
            <a:r>
              <a:rPr lang="en-US" dirty="0"/>
              <a:t>?</a:t>
            </a:r>
          </a:p>
        </p:txBody>
      </p:sp>
    </p:spTree>
    <p:extLst>
      <p:ext uri="{BB962C8B-B14F-4D97-AF65-F5344CB8AC3E}">
        <p14:creationId xmlns:p14="http://schemas.microsoft.com/office/powerpoint/2010/main" val="351642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648200"/>
            <a:ext cx="7463118" cy="1362075"/>
          </a:xfrm>
        </p:spPr>
        <p:txBody>
          <a:bodyPr/>
          <a:lstStyle/>
          <a:p>
            <a:r>
              <a:rPr lang="en-US" b="0" dirty="0"/>
              <a:t>What does the Constitution of the United States Say about citizenship? </a:t>
            </a:r>
          </a:p>
        </p:txBody>
      </p:sp>
      <p:sp>
        <p:nvSpPr>
          <p:cNvPr id="3" name="Text Placeholder 2"/>
          <p:cNvSpPr>
            <a:spLocks noGrp="1"/>
          </p:cNvSpPr>
          <p:nvPr>
            <p:ph type="body" idx="1"/>
          </p:nvPr>
        </p:nvSpPr>
        <p:spPr>
          <a:xfrm>
            <a:off x="4267200" y="990600"/>
            <a:ext cx="4724398" cy="2895600"/>
          </a:xfrm>
        </p:spPr>
        <p:txBody>
          <a:bodyPr>
            <a:normAutofit fontScale="92500"/>
          </a:bodyPr>
          <a:lstStyle/>
          <a:p>
            <a:r>
              <a:rPr lang="en-US" b="1" u="sng" dirty="0"/>
              <a:t>The Constitution</a:t>
            </a:r>
            <a:r>
              <a:rPr lang="en-US" dirty="0"/>
              <a:t> is like a rule book for government: it outlines the structure and function of our government and names some of the rights of the people. </a:t>
            </a:r>
          </a:p>
        </p:txBody>
      </p:sp>
      <p:pic>
        <p:nvPicPr>
          <p:cNvPr id="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3733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0499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Fourteenth Amendment</a:t>
            </a:r>
          </a:p>
        </p:txBody>
      </p:sp>
      <p:sp>
        <p:nvSpPr>
          <p:cNvPr id="6" name="Rectangle 5"/>
          <p:cNvSpPr>
            <a:spLocks noChangeArrowheads="1"/>
          </p:cNvSpPr>
          <p:nvPr/>
        </p:nvSpPr>
        <p:spPr bwMode="auto">
          <a:xfrm>
            <a:off x="1143793" y="2199309"/>
            <a:ext cx="6856413" cy="142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fontAlgn="auto">
              <a:lnSpc>
                <a:spcPts val="3413"/>
              </a:lnSpc>
              <a:spcBef>
                <a:spcPct val="0"/>
              </a:spcBef>
              <a:spcAft>
                <a:spcPts val="0"/>
              </a:spcAft>
              <a:buClrTx/>
              <a:buSzTx/>
              <a:buNone/>
            </a:pP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Defines citizens as “</a:t>
            </a:r>
            <a:r>
              <a:rPr lang="en-US" altLang="en-US" sz="3600" b="1" u="sng" dirty="0">
                <a:solidFill>
                  <a:schemeClr val="accent1"/>
                </a:solidFill>
                <a:latin typeface="Garamond" pitchFamily="1" charset="0"/>
                <a:ea typeface="Garamond" pitchFamily="1" charset="0"/>
                <a:cs typeface="Garamond" pitchFamily="1" charset="0"/>
                <a:sym typeface="Garamond" pitchFamily="1" charset="0"/>
              </a:rPr>
              <a:t>all persons born</a:t>
            </a: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 or </a:t>
            </a:r>
            <a:r>
              <a:rPr lang="en-US" altLang="en-US" sz="3600" b="1" u="sng" dirty="0">
                <a:solidFill>
                  <a:srgbClr val="FF0000"/>
                </a:solidFill>
                <a:latin typeface="Garamond" pitchFamily="1" charset="0"/>
                <a:ea typeface="Garamond" pitchFamily="1" charset="0"/>
                <a:cs typeface="Garamond" pitchFamily="1" charset="0"/>
                <a:sym typeface="Garamond" pitchFamily="1" charset="0"/>
              </a:rPr>
              <a:t>naturalized</a:t>
            </a:r>
            <a:r>
              <a:rPr lang="en-US" altLang="en-US" sz="3600" b="1" dirty="0">
                <a:solidFill>
                  <a:prstClr val="black">
                    <a:lumMod val="75000"/>
                    <a:lumOff val="25000"/>
                  </a:prstClr>
                </a:solidFill>
                <a:latin typeface="Garamond" pitchFamily="1" charset="0"/>
                <a:ea typeface="Garamond" pitchFamily="1" charset="0"/>
                <a:cs typeface="Garamond" pitchFamily="1" charset="0"/>
                <a:sym typeface="Garamond" pitchFamily="1" charset="0"/>
              </a:rPr>
              <a:t> in the United States”</a:t>
            </a:r>
          </a:p>
        </p:txBody>
      </p:sp>
      <p:pic>
        <p:nvPicPr>
          <p:cNvPr id="8" name="Picture 1">
            <a:extLst>
              <a:ext uri="{FF2B5EF4-FFF2-40B4-BE49-F238E27FC236}">
                <a16:creationId xmlns:a16="http://schemas.microsoft.com/office/drawing/2014/main" xmlns="" id="{C65D68CF-38E9-4393-9332-AC8EE5EFD43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75" y="3429000"/>
            <a:ext cx="3733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071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Natural Born Citizens </a:t>
            </a:r>
          </a:p>
        </p:txBody>
      </p:sp>
      <p:sp>
        <p:nvSpPr>
          <p:cNvPr id="3" name="Text Placeholder 2"/>
          <p:cNvSpPr>
            <a:spLocks noGrp="1"/>
          </p:cNvSpPr>
          <p:nvPr>
            <p:ph type="body" idx="1"/>
          </p:nvPr>
        </p:nvSpPr>
        <p:spPr/>
        <p:txBody>
          <a:bodyPr>
            <a:normAutofit lnSpcReduction="10000"/>
          </a:bodyPr>
          <a:lstStyle/>
          <a:p>
            <a:r>
              <a:rPr lang="en-US" dirty="0"/>
              <a:t>Who is a natural born citizen of the United States?</a:t>
            </a:r>
          </a:p>
        </p:txBody>
      </p:sp>
    </p:spTree>
    <p:extLst>
      <p:ext uri="{BB962C8B-B14F-4D97-AF65-F5344CB8AC3E}">
        <p14:creationId xmlns:p14="http://schemas.microsoft.com/office/powerpoint/2010/main" val="73354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fontScale="90000"/>
          </a:bodyPr>
          <a:lstStyle/>
          <a:p>
            <a:pPr algn="ctr" eaLnBrk="1" hangingPunct="1"/>
            <a:r>
              <a:rPr lang="en-US" altLang="en-US" dirty="0"/>
              <a:t>Natural Born Citizenship is based on two “laws”:</a:t>
            </a:r>
          </a:p>
        </p:txBody>
      </p:sp>
      <p:sp>
        <p:nvSpPr>
          <p:cNvPr id="15363" name="Content Placeholder 2"/>
          <p:cNvSpPr>
            <a:spLocks noGrp="1"/>
          </p:cNvSpPr>
          <p:nvPr>
            <p:ph idx="1"/>
          </p:nvPr>
        </p:nvSpPr>
        <p:spPr>
          <a:xfrm>
            <a:off x="476110" y="1647472"/>
            <a:ext cx="8221140" cy="3196472"/>
          </a:xfrm>
        </p:spPr>
        <p:txBody>
          <a:bodyPr/>
          <a:lstStyle/>
          <a:p>
            <a:pPr marL="527050" indent="-457200" eaLnBrk="1" hangingPunct="1">
              <a:buFont typeface="Century Gothic" pitchFamily="34" charset="0"/>
              <a:buAutoNum type="arabicPeriod"/>
            </a:pPr>
            <a:r>
              <a:rPr lang="en-US" altLang="en-US" dirty="0"/>
              <a:t>“Law of Blood”</a:t>
            </a:r>
          </a:p>
          <a:p>
            <a:pPr marL="823913" lvl="1" indent="-457200">
              <a:buFont typeface="Wingdings" panose="05000000000000000000" pitchFamily="2" charset="2"/>
              <a:buChar char="Ø"/>
            </a:pPr>
            <a:r>
              <a:rPr lang="en-US" altLang="en-US" dirty="0"/>
              <a:t>Children born to a parent or parents who are United States citizens. </a:t>
            </a:r>
          </a:p>
          <a:p>
            <a:pPr marL="527050" indent="-457200">
              <a:buFont typeface="Century Gothic" pitchFamily="34" charset="0"/>
              <a:buAutoNum type="arabicPeriod"/>
            </a:pPr>
            <a:r>
              <a:rPr lang="en-US" altLang="en-US" dirty="0"/>
              <a:t>“Law of Soil”</a:t>
            </a:r>
          </a:p>
          <a:p>
            <a:pPr marL="823913" lvl="1" indent="-457200">
              <a:buFont typeface="Wingdings" panose="05000000000000000000" pitchFamily="2" charset="2"/>
              <a:buChar char="Ø"/>
            </a:pPr>
            <a:r>
              <a:rPr lang="en-US" altLang="en-US" dirty="0"/>
              <a:t>Children born in the United States or Territories/Possessions </a:t>
            </a:r>
          </a:p>
          <a:p>
            <a:pPr marL="823913" lvl="1" indent="-457200"/>
            <a:endParaRPr lang="en-US" altLang="en-US" dirty="0"/>
          </a:p>
        </p:txBody>
      </p:sp>
      <p:pic>
        <p:nvPicPr>
          <p:cNvPr id="4" name="Picture 2" descr="C:\Documents and Settings\flrea\Local Settings\Temporary Internet Files\Content.IE5\FH0Z1Q3L\MC90043880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860" y="4739794"/>
            <a:ext cx="2590800" cy="184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739794"/>
            <a:ext cx="2333920" cy="181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833814" y="4642009"/>
            <a:ext cx="122797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S</a:t>
            </a:r>
          </a:p>
        </p:txBody>
      </p:sp>
      <p:sp>
        <p:nvSpPr>
          <p:cNvPr id="7" name="TextBox 6"/>
          <p:cNvSpPr txBox="1">
            <a:spLocks noChangeArrowheads="1"/>
          </p:cNvSpPr>
          <p:nvPr/>
        </p:nvSpPr>
        <p:spPr bwMode="auto">
          <a:xfrm>
            <a:off x="6751720" y="4616322"/>
            <a:ext cx="1363579"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B</a:t>
            </a:r>
          </a:p>
        </p:txBody>
      </p:sp>
    </p:spTree>
    <p:extLst>
      <p:ext uri="{BB962C8B-B14F-4D97-AF65-F5344CB8AC3E}">
        <p14:creationId xmlns:p14="http://schemas.microsoft.com/office/powerpoint/2010/main" val="81610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z="5400" dirty="0"/>
              <a:t>To Sum It Up…</a:t>
            </a:r>
          </a:p>
        </p:txBody>
      </p:sp>
      <p:sp>
        <p:nvSpPr>
          <p:cNvPr id="21507" name="Content Placeholder 2"/>
          <p:cNvSpPr>
            <a:spLocks noGrp="1"/>
          </p:cNvSpPr>
          <p:nvPr>
            <p:ph idx="1"/>
          </p:nvPr>
        </p:nvSpPr>
        <p:spPr>
          <a:xfrm>
            <a:off x="457200" y="1828800"/>
            <a:ext cx="8226639" cy="3352800"/>
          </a:xfrm>
        </p:spPr>
        <p:txBody>
          <a:bodyPr>
            <a:normAutofit/>
          </a:bodyPr>
          <a:lstStyle/>
          <a:p>
            <a:pPr eaLnBrk="1" hangingPunct="1">
              <a:buFont typeface="Wingdings" panose="05000000000000000000" pitchFamily="2" charset="2"/>
              <a:buChar char="Ø"/>
            </a:pPr>
            <a:r>
              <a:rPr lang="en-US" altLang="en-US" dirty="0"/>
              <a:t>Law of Soil – </a:t>
            </a:r>
            <a:r>
              <a:rPr lang="en-US" altLang="en-US" b="1" i="1" dirty="0"/>
              <a:t>WHERE</a:t>
            </a:r>
            <a:r>
              <a:rPr lang="en-US" altLang="en-US" i="1" dirty="0"/>
              <a:t> </a:t>
            </a:r>
            <a:r>
              <a:rPr lang="en-US" altLang="en-US" dirty="0"/>
              <a:t>you are born (must be </a:t>
            </a:r>
            <a:r>
              <a:rPr lang="en-US" altLang="en-US" b="1" dirty="0"/>
              <a:t>within</a:t>
            </a:r>
            <a:r>
              <a:rPr lang="en-US" altLang="en-US" dirty="0"/>
              <a:t> the United States or territory/possession)</a:t>
            </a:r>
          </a:p>
          <a:p>
            <a:pPr eaLnBrk="1" hangingPunct="1">
              <a:buFont typeface="Wingdings" panose="05000000000000000000" pitchFamily="2" charset="2"/>
              <a:buChar char="Ø"/>
            </a:pPr>
            <a:r>
              <a:rPr lang="en-US" altLang="en-US" dirty="0"/>
              <a:t>Law of Blood – </a:t>
            </a:r>
            <a:r>
              <a:rPr lang="en-US" altLang="en-US" b="1" i="1" dirty="0"/>
              <a:t>WHO</a:t>
            </a:r>
            <a:r>
              <a:rPr lang="en-US" altLang="en-US" dirty="0"/>
              <a:t> you are born to </a:t>
            </a:r>
          </a:p>
        </p:txBody>
      </p:sp>
      <p:pic>
        <p:nvPicPr>
          <p:cNvPr id="4" name="Picture 2" descr="C:\Documents and Settings\flrea\Local Settings\Temporary Internet Files\Content.IE5\FH0Z1Q3L\MC90043880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95800"/>
            <a:ext cx="26685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89450"/>
            <a:ext cx="2647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066800" y="4489450"/>
            <a:ext cx="152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a:solidFill>
                  <a:prstClr val="white"/>
                </a:solidFill>
              </a:rPr>
              <a:t>S</a:t>
            </a:r>
          </a:p>
        </p:txBody>
      </p:sp>
      <p:sp>
        <p:nvSpPr>
          <p:cNvPr id="7" name="TextBox 6"/>
          <p:cNvSpPr txBox="1">
            <a:spLocks noChangeArrowheads="1"/>
          </p:cNvSpPr>
          <p:nvPr/>
        </p:nvSpPr>
        <p:spPr bwMode="auto">
          <a:xfrm>
            <a:off x="6592888" y="4495800"/>
            <a:ext cx="1524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a:solidFill>
                  <a:prstClr val="white"/>
                </a:solidFill>
              </a:rPr>
              <a:t>B</a:t>
            </a:r>
          </a:p>
        </p:txBody>
      </p:sp>
      <p:sp>
        <p:nvSpPr>
          <p:cNvPr id="2" name="Footer Placeholder 1"/>
          <p:cNvSpPr>
            <a:spLocks noGrp="1"/>
          </p:cNvSpPr>
          <p:nvPr>
            <p:ph type="ftr" sz="quarter" idx="11"/>
          </p:nvPr>
        </p:nvSpPr>
        <p:spPr>
          <a:xfrm>
            <a:off x="2971800" y="6181725"/>
            <a:ext cx="3502025" cy="365125"/>
          </a:xfrm>
        </p:spPr>
        <p:txBody>
          <a:bodyPr/>
          <a:lstStyle/>
          <a:p>
            <a:pPr algn="ctr">
              <a:defRPr/>
            </a:pPr>
            <a:r>
              <a:rPr lang="en-US" dirty="0">
                <a:solidFill>
                  <a:prstClr val="black">
                    <a:tint val="75000"/>
                  </a:prstClr>
                </a:solidFill>
              </a:rPr>
              <a:t>FLREA Copyright 2011</a:t>
            </a:r>
          </a:p>
        </p:txBody>
      </p:sp>
    </p:spTree>
    <p:extLst>
      <p:ext uri="{BB962C8B-B14F-4D97-AF65-F5344CB8AC3E}">
        <p14:creationId xmlns:p14="http://schemas.microsoft.com/office/powerpoint/2010/main" val="204814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NATURALIZATION</a:t>
            </a:r>
          </a:p>
        </p:txBody>
      </p:sp>
      <p:sp>
        <p:nvSpPr>
          <p:cNvPr id="3" name="Text Placeholder 2"/>
          <p:cNvSpPr>
            <a:spLocks noGrp="1"/>
          </p:cNvSpPr>
          <p:nvPr>
            <p:ph type="body" idx="1"/>
          </p:nvPr>
        </p:nvSpPr>
        <p:spPr/>
        <p:txBody>
          <a:bodyPr>
            <a:normAutofit lnSpcReduction="10000"/>
          </a:bodyPr>
          <a:lstStyle/>
          <a:p>
            <a:r>
              <a:rPr lang="en-US" dirty="0"/>
              <a:t>How someone can </a:t>
            </a:r>
            <a:r>
              <a:rPr lang="en-US" b="1" u="sng" dirty="0"/>
              <a:t>become</a:t>
            </a:r>
            <a:r>
              <a:rPr lang="en-US" dirty="0"/>
              <a:t> a citizen of the United States.</a:t>
            </a:r>
          </a:p>
        </p:txBody>
      </p:sp>
    </p:spTree>
    <p:extLst>
      <p:ext uri="{BB962C8B-B14F-4D97-AF65-F5344CB8AC3E}">
        <p14:creationId xmlns:p14="http://schemas.microsoft.com/office/powerpoint/2010/main" val="20992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72000"/>
          </a:xfrm>
        </p:spPr>
        <p:txBody>
          <a:bodyPr>
            <a:normAutofit/>
          </a:bodyPr>
          <a:lstStyle/>
          <a:p>
            <a:pPr>
              <a:spcBef>
                <a:spcPts val="0"/>
              </a:spcBef>
              <a:spcAft>
                <a:spcPts val="1800"/>
              </a:spcAft>
              <a:buFont typeface="Wingdings" panose="05000000000000000000" pitchFamily="2" charset="2"/>
              <a:buChar char="Ø"/>
            </a:pPr>
            <a:r>
              <a:rPr lang="en-US" sz="2400" dirty="0" smtClean="0"/>
              <a:t>Find your group pairing and go to that channel.</a:t>
            </a:r>
          </a:p>
          <a:p>
            <a:pPr>
              <a:spcBef>
                <a:spcPts val="0"/>
              </a:spcBef>
              <a:spcAft>
                <a:spcPts val="1800"/>
              </a:spcAft>
              <a:buFont typeface="Wingdings" panose="05000000000000000000" pitchFamily="2" charset="2"/>
              <a:buChar char="Ø"/>
            </a:pPr>
            <a:r>
              <a:rPr lang="en-US" sz="2400" dirty="0" smtClean="0"/>
              <a:t>Join the video call that will be started in that channel. </a:t>
            </a:r>
            <a:r>
              <a:rPr lang="en-US" sz="2400" dirty="0" smtClean="0">
                <a:solidFill>
                  <a:srgbClr val="FF0000"/>
                </a:solidFill>
              </a:rPr>
              <a:t>Make sure to keep your cameras and microphones on!</a:t>
            </a:r>
          </a:p>
          <a:p>
            <a:pPr>
              <a:spcBef>
                <a:spcPts val="0"/>
              </a:spcBef>
              <a:spcAft>
                <a:spcPts val="1800"/>
              </a:spcAft>
              <a:buFont typeface="Wingdings" panose="05000000000000000000" pitchFamily="2" charset="2"/>
              <a:buChar char="Ø"/>
            </a:pPr>
            <a:r>
              <a:rPr lang="en-US" sz="2400" dirty="0" smtClean="0"/>
              <a:t>Go to the Files tab of that channel. You will see the Test 1 Study Guide document.</a:t>
            </a:r>
          </a:p>
          <a:p>
            <a:pPr>
              <a:spcBef>
                <a:spcPts val="0"/>
              </a:spcBef>
              <a:spcAft>
                <a:spcPts val="1800"/>
              </a:spcAft>
              <a:buFont typeface="Wingdings" panose="05000000000000000000" pitchFamily="2" charset="2"/>
              <a:buChar char="Ø"/>
            </a:pPr>
            <a:r>
              <a:rPr lang="en-US" sz="2400" dirty="0" smtClean="0"/>
              <a:t>Work together to complete the review sheet. You may divide up the work, but you must work together.</a:t>
            </a:r>
          </a:p>
          <a:p>
            <a:pPr>
              <a:spcBef>
                <a:spcPts val="0"/>
              </a:spcBef>
              <a:spcAft>
                <a:spcPts val="1800"/>
              </a:spcAft>
              <a:buFont typeface="Wingdings" panose="05000000000000000000" pitchFamily="2" charset="2"/>
              <a:buChar char="Ø"/>
            </a:pPr>
            <a:r>
              <a:rPr lang="en-US" sz="2400" dirty="0" smtClean="0"/>
              <a:t>You can find the various readings and PowerPoints in the Files section of the general channel.</a:t>
            </a:r>
          </a:p>
        </p:txBody>
      </p:sp>
      <p:sp>
        <p:nvSpPr>
          <p:cNvPr id="3" name="Title 2"/>
          <p:cNvSpPr>
            <a:spLocks noGrp="1"/>
          </p:cNvSpPr>
          <p:nvPr>
            <p:ph type="title"/>
          </p:nvPr>
        </p:nvSpPr>
        <p:spPr/>
        <p:txBody>
          <a:bodyPr>
            <a:normAutofit/>
          </a:bodyPr>
          <a:lstStyle/>
          <a:p>
            <a:r>
              <a:rPr lang="en-US" dirty="0" smtClean="0"/>
              <a:t>Assignment: Review Sheet (in groups)</a:t>
            </a:r>
            <a:endParaRPr lang="en-US" dirty="0"/>
          </a:p>
        </p:txBody>
      </p:sp>
    </p:spTree>
    <p:extLst>
      <p:ext uri="{BB962C8B-B14F-4D97-AF65-F5344CB8AC3E}">
        <p14:creationId xmlns:p14="http://schemas.microsoft.com/office/powerpoint/2010/main" val="22842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219200"/>
            <a:ext cx="9144000" cy="5029200"/>
          </a:xfrm>
          <a:prstGeom prst="rect">
            <a:avLst/>
          </a:prstGeom>
          <a:solidFill>
            <a:srgbClr val="FAE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a:solidFill>
                <a:prstClr val="white"/>
              </a:solidFill>
            </a:endParaRPr>
          </a:p>
        </p:txBody>
      </p:sp>
      <p:sp>
        <p:nvSpPr>
          <p:cNvPr id="2" name="Title 1"/>
          <p:cNvSpPr>
            <a:spLocks noGrp="1"/>
          </p:cNvSpPr>
          <p:nvPr>
            <p:ph type="title"/>
          </p:nvPr>
        </p:nvSpPr>
        <p:spPr/>
        <p:txBody>
          <a:bodyPr>
            <a:normAutofit/>
          </a:bodyPr>
          <a:lstStyle/>
          <a:p>
            <a:r>
              <a:rPr lang="en-US" dirty="0"/>
              <a:t>To Become a Naturalized Citizen…</a:t>
            </a:r>
          </a:p>
        </p:txBody>
      </p:sp>
      <p:grpSp>
        <p:nvGrpSpPr>
          <p:cNvPr id="9" name="Group 8"/>
          <p:cNvGrpSpPr/>
          <p:nvPr/>
        </p:nvGrpSpPr>
        <p:grpSpPr>
          <a:xfrm>
            <a:off x="144246" y="1381943"/>
            <a:ext cx="8771154" cy="3846667"/>
            <a:chOff x="279110" y="1551772"/>
            <a:chExt cx="8220382" cy="3374695"/>
          </a:xfrm>
        </p:grpSpPr>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t="1" r="40214" b="546"/>
            <a:stretch/>
          </p:blipFill>
          <p:spPr>
            <a:xfrm>
              <a:off x="279110" y="1551772"/>
              <a:ext cx="4499153" cy="3374694"/>
            </a:xfrm>
            <a:prstGeom prst="rect">
              <a:avLst/>
            </a:prstGeom>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t="5589"/>
            <a:stretch/>
          </p:blipFill>
          <p:spPr>
            <a:xfrm>
              <a:off x="4778263" y="1551772"/>
              <a:ext cx="3721229" cy="3374695"/>
            </a:xfrm>
            <a:prstGeom prst="rect">
              <a:avLst/>
            </a:prstGeom>
          </p:spPr>
        </p:pic>
      </p:grpSp>
      <p:sp>
        <p:nvSpPr>
          <p:cNvPr id="10" name="TextBox 9"/>
          <p:cNvSpPr txBox="1"/>
          <p:nvPr/>
        </p:nvSpPr>
        <p:spPr>
          <a:xfrm>
            <a:off x="1071282" y="5334000"/>
            <a:ext cx="7162800" cy="646331"/>
          </a:xfrm>
          <a:prstGeom prst="rect">
            <a:avLst/>
          </a:prstGeom>
          <a:noFill/>
        </p:spPr>
        <p:txBody>
          <a:bodyPr wrap="square" rtlCol="0">
            <a:spAutoFit/>
          </a:bodyPr>
          <a:lstStyle/>
          <a:p>
            <a:pPr algn="ctr" fontAlgn="auto">
              <a:lnSpc>
                <a:spcPct val="100000"/>
              </a:lnSpc>
              <a:spcBef>
                <a:spcPts val="0"/>
              </a:spcBef>
              <a:spcAft>
                <a:spcPts val="0"/>
              </a:spcAft>
            </a:pPr>
            <a:r>
              <a:rPr lang="en-US" dirty="0">
                <a:solidFill>
                  <a:prstClr val="black"/>
                </a:solidFill>
                <a:latin typeface="Cambria" panose="02040503050406030204" pitchFamily="18" charset="0"/>
              </a:rPr>
              <a:t>There are special considerations for those who serve in the military or served during times of war/conflict. </a:t>
            </a:r>
          </a:p>
        </p:txBody>
      </p:sp>
    </p:spTree>
    <p:extLst>
      <p:ext uri="{BB962C8B-B14F-4D97-AF65-F5344CB8AC3E}">
        <p14:creationId xmlns:p14="http://schemas.microsoft.com/office/powerpoint/2010/main" val="2939324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Defining Immigrants, Residents, and Aliens</a:t>
            </a:r>
          </a:p>
        </p:txBody>
      </p:sp>
      <p:sp>
        <p:nvSpPr>
          <p:cNvPr id="3" name="Text Placeholder 2"/>
          <p:cNvSpPr>
            <a:spLocks noGrp="1"/>
          </p:cNvSpPr>
          <p:nvPr>
            <p:ph type="body" idx="1"/>
          </p:nvPr>
        </p:nvSpPr>
        <p:spPr/>
        <p:txBody>
          <a:bodyPr/>
          <a:lstStyle/>
          <a:p>
            <a:r>
              <a:rPr lang="en-US" dirty="0"/>
              <a:t>Immigrant </a:t>
            </a:r>
          </a:p>
        </p:txBody>
      </p:sp>
      <p:sp>
        <p:nvSpPr>
          <p:cNvPr id="4" name="Content Placeholder 3"/>
          <p:cNvSpPr>
            <a:spLocks noGrp="1"/>
          </p:cNvSpPr>
          <p:nvPr>
            <p:ph sz="half" idx="2"/>
          </p:nvPr>
        </p:nvSpPr>
        <p:spPr/>
        <p:txBody>
          <a:bodyPr>
            <a:normAutofit lnSpcReduction="10000"/>
          </a:bodyPr>
          <a:lstStyle/>
          <a:p>
            <a:r>
              <a:rPr lang="en-US" dirty="0"/>
              <a:t>A person who comes to live permanently in a foreign country.</a:t>
            </a:r>
          </a:p>
          <a:p>
            <a:endParaRPr lang="en-US" dirty="0"/>
          </a:p>
          <a:p>
            <a:endParaRPr lang="en-US" dirty="0"/>
          </a:p>
          <a:p>
            <a:r>
              <a:rPr lang="en-US" dirty="0"/>
              <a:t>A </a:t>
            </a:r>
            <a:r>
              <a:rPr lang="en-US" b="1" dirty="0"/>
              <a:t>resident</a:t>
            </a:r>
            <a:r>
              <a:rPr lang="en-US" dirty="0"/>
              <a:t> is someone who has been legally allowed to live in the United States, but is not a citizen</a:t>
            </a:r>
          </a:p>
        </p:txBody>
      </p:sp>
      <p:sp>
        <p:nvSpPr>
          <p:cNvPr id="5" name="Text Placeholder 4"/>
          <p:cNvSpPr>
            <a:spLocks noGrp="1"/>
          </p:cNvSpPr>
          <p:nvPr>
            <p:ph type="body" sz="quarter" idx="3"/>
          </p:nvPr>
        </p:nvSpPr>
        <p:spPr/>
        <p:txBody>
          <a:bodyPr/>
          <a:lstStyle/>
          <a:p>
            <a:r>
              <a:rPr lang="en-US" dirty="0"/>
              <a:t>Alien </a:t>
            </a:r>
          </a:p>
        </p:txBody>
      </p:sp>
      <p:sp>
        <p:nvSpPr>
          <p:cNvPr id="6" name="Content Placeholder 5"/>
          <p:cNvSpPr>
            <a:spLocks noGrp="1"/>
          </p:cNvSpPr>
          <p:nvPr>
            <p:ph sz="quarter" idx="4"/>
          </p:nvPr>
        </p:nvSpPr>
        <p:spPr/>
        <p:txBody>
          <a:bodyPr/>
          <a:lstStyle/>
          <a:p>
            <a:r>
              <a:rPr lang="en-US" dirty="0"/>
              <a:t>Any person not a citizen or national of the United States.</a:t>
            </a:r>
          </a:p>
        </p:txBody>
      </p:sp>
      <p:sp>
        <p:nvSpPr>
          <p:cNvPr id="7" name="Text Placeholder 2"/>
          <p:cNvSpPr txBox="1">
            <a:spLocks/>
          </p:cNvSpPr>
          <p:nvPr/>
        </p:nvSpPr>
        <p:spPr>
          <a:xfrm>
            <a:off x="455612" y="3352800"/>
            <a:ext cx="4040188" cy="639762"/>
          </a:xfrm>
          <a:prstGeom prst="rect">
            <a:avLst/>
          </a:prstGeom>
          <a:solidFill>
            <a:srgbClr val="FAEA1A"/>
          </a:solidFill>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lumMod val="75000"/>
                    <a:lumOff val="25000"/>
                  </a:schemeClr>
                </a:solidFill>
                <a:latin typeface="Cambria" panose="02040503050406030204" pitchFamily="18" charset="0"/>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lumMod val="75000"/>
                    <a:lumOff val="25000"/>
                  </a:schemeClr>
                </a:solidFill>
                <a:latin typeface="Cambria" panose="02040503050406030204" pitchFamily="18" charset="0"/>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lumMod val="75000"/>
                    <a:lumOff val="25000"/>
                  </a:schemeClr>
                </a:solidFill>
                <a:latin typeface="Cambria" panose="02040503050406030204" pitchFamily="18" charset="0"/>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lnSpc>
                <a:spcPct val="100000"/>
              </a:lnSpc>
              <a:spcAft>
                <a:spcPts val="0"/>
              </a:spcAft>
            </a:pPr>
            <a:r>
              <a:rPr lang="en-US" dirty="0">
                <a:solidFill>
                  <a:prstClr val="black">
                    <a:lumMod val="75000"/>
                    <a:lumOff val="25000"/>
                  </a:prstClr>
                </a:solidFill>
              </a:rPr>
              <a:t>Resident  </a:t>
            </a:r>
          </a:p>
        </p:txBody>
      </p:sp>
    </p:spTree>
    <p:extLst>
      <p:ext uri="{BB962C8B-B14F-4D97-AF65-F5344CB8AC3E}">
        <p14:creationId xmlns:p14="http://schemas.microsoft.com/office/powerpoint/2010/main" val="150975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93392"/>
            <a:ext cx="7239000" cy="4407408"/>
          </a:xfrm>
        </p:spPr>
        <p:txBody>
          <a:bodyPr>
            <a:normAutofit/>
          </a:bodyPr>
          <a:lstStyle/>
          <a:p>
            <a:pPr>
              <a:buFont typeface="Wingdings" panose="05000000000000000000" pitchFamily="2" charset="2"/>
              <a:buChar char="Ø"/>
            </a:pPr>
            <a:r>
              <a:rPr lang="en-US" sz="2800" b="1" u="sng" dirty="0" smtClean="0"/>
              <a:t>Citizenship &amp; Rights Test: Next Class!</a:t>
            </a:r>
          </a:p>
          <a:p>
            <a:pPr>
              <a:buFont typeface="Wingdings" panose="05000000000000000000" pitchFamily="2" charset="2"/>
              <a:buChar char="Ø"/>
            </a:pPr>
            <a:endParaRPr lang="en-US" sz="2800" b="1" dirty="0"/>
          </a:p>
          <a:p>
            <a:pPr>
              <a:buFont typeface="Wingdings" panose="05000000000000000000" pitchFamily="2" charset="2"/>
              <a:buChar char="Ø"/>
            </a:pPr>
            <a:r>
              <a:rPr lang="en-US" sz="2800" dirty="0" smtClean="0"/>
              <a:t>Reflect on the different lessons that we’ve had about citizenship and rights.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smtClean="0"/>
              <a:t>Click on the “Bell Ringer” tab to take a survey about your thoughts on this unit.</a:t>
            </a:r>
          </a:p>
        </p:txBody>
      </p:sp>
      <p:sp>
        <p:nvSpPr>
          <p:cNvPr id="3" name="Title 2"/>
          <p:cNvSpPr>
            <a:spLocks noGrp="1"/>
          </p:cNvSpPr>
          <p:nvPr>
            <p:ph type="title"/>
          </p:nvPr>
        </p:nvSpPr>
        <p:spPr/>
        <p:txBody>
          <a:bodyPr>
            <a:normAutofit/>
          </a:bodyPr>
          <a:lstStyle/>
          <a:p>
            <a:r>
              <a:rPr lang="en-US" dirty="0" smtClean="0"/>
              <a:t>Bell Ringer</a:t>
            </a:r>
            <a:endParaRPr lang="en-US" dirty="0"/>
          </a:p>
        </p:txBody>
      </p:sp>
    </p:spTree>
    <p:extLst>
      <p:ext uri="{BB962C8B-B14F-4D97-AF65-F5344CB8AC3E}">
        <p14:creationId xmlns:p14="http://schemas.microsoft.com/office/powerpoint/2010/main" val="38948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do citizens participate?</a:t>
            </a:r>
            <a:endParaRPr lang="en-US" b="0" dirty="0"/>
          </a:p>
        </p:txBody>
      </p:sp>
      <p:sp>
        <p:nvSpPr>
          <p:cNvPr id="3" name="Text Placeholder 2"/>
          <p:cNvSpPr>
            <a:spLocks noGrp="1"/>
          </p:cNvSpPr>
          <p:nvPr>
            <p:ph type="body" idx="1"/>
          </p:nvPr>
        </p:nvSpPr>
        <p:spPr>
          <a:xfrm>
            <a:off x="4267200" y="1371600"/>
            <a:ext cx="4724398" cy="1728787"/>
          </a:xfrm>
        </p:spPr>
        <p:txBody>
          <a:bodyPr>
            <a:normAutofit/>
          </a:bodyPr>
          <a:lstStyle/>
          <a:p>
            <a:r>
              <a:rPr lang="en-US" dirty="0" smtClean="0"/>
              <a:t>Obligations and Responsibilities of Citizens </a:t>
            </a:r>
            <a:endParaRPr lang="en-US" dirty="0"/>
          </a:p>
        </p:txBody>
      </p:sp>
    </p:spTree>
    <p:extLst>
      <p:ext uri="{BB962C8B-B14F-4D97-AF65-F5344CB8AC3E}">
        <p14:creationId xmlns:p14="http://schemas.microsoft.com/office/powerpoint/2010/main" val="613976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does that mean? </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t>Obligation/Duty </a:t>
            </a:r>
            <a:endParaRPr lang="en-US" dirty="0"/>
          </a:p>
        </p:txBody>
      </p:sp>
      <p:sp>
        <p:nvSpPr>
          <p:cNvPr id="4" name="Content Placeholder 3"/>
          <p:cNvSpPr>
            <a:spLocks noGrp="1"/>
          </p:cNvSpPr>
          <p:nvPr>
            <p:ph sz="half" idx="2"/>
          </p:nvPr>
        </p:nvSpPr>
        <p:spPr>
          <a:xfrm>
            <a:off x="457200" y="2362200"/>
            <a:ext cx="4040188" cy="3951288"/>
          </a:xfrm>
        </p:spPr>
        <p:txBody>
          <a:bodyPr/>
          <a:lstStyle/>
          <a:p>
            <a:r>
              <a:rPr lang="en-US" dirty="0" smtClean="0"/>
              <a:t>An obligation or duty is something you </a:t>
            </a:r>
            <a:r>
              <a:rPr lang="en-US" i="1" dirty="0" smtClean="0"/>
              <a:t>must</a:t>
            </a:r>
            <a:r>
              <a:rPr lang="en-US" dirty="0" smtClean="0"/>
              <a:t> do because of legal requirement </a:t>
            </a:r>
          </a:p>
          <a:p>
            <a:endParaRPr lang="en-US" dirty="0"/>
          </a:p>
          <a:p>
            <a:pPr marL="0" indent="0" algn="ctr">
              <a:buNone/>
            </a:pPr>
            <a:r>
              <a:rPr lang="en-US" dirty="0" smtClean="0"/>
              <a:t>An example? Obey the law!</a:t>
            </a:r>
            <a:endParaRPr lang="en-US" dirty="0"/>
          </a:p>
        </p:txBody>
      </p:sp>
      <p:sp>
        <p:nvSpPr>
          <p:cNvPr id="5" name="Text Placeholder 4"/>
          <p:cNvSpPr>
            <a:spLocks noGrp="1"/>
          </p:cNvSpPr>
          <p:nvPr>
            <p:ph type="body" sz="quarter" idx="3"/>
          </p:nvPr>
        </p:nvSpPr>
        <p:spPr/>
        <p:txBody>
          <a:bodyPr/>
          <a:lstStyle/>
          <a:p>
            <a:r>
              <a:rPr lang="en-US" dirty="0" smtClean="0"/>
              <a:t>Responsibility </a:t>
            </a:r>
            <a:endParaRPr lang="en-US" dirty="0"/>
          </a:p>
        </p:txBody>
      </p:sp>
      <p:sp>
        <p:nvSpPr>
          <p:cNvPr id="6" name="Content Placeholder 5"/>
          <p:cNvSpPr>
            <a:spLocks noGrp="1"/>
          </p:cNvSpPr>
          <p:nvPr>
            <p:ph sz="quarter" idx="4"/>
          </p:nvPr>
        </p:nvSpPr>
        <p:spPr>
          <a:xfrm>
            <a:off x="4648200" y="2362200"/>
            <a:ext cx="4041775" cy="3951288"/>
          </a:xfrm>
        </p:spPr>
        <p:txBody>
          <a:bodyPr/>
          <a:lstStyle/>
          <a:p>
            <a:r>
              <a:rPr lang="en-US" dirty="0" smtClean="0"/>
              <a:t>A responsibility is something that you are </a:t>
            </a:r>
            <a:r>
              <a:rPr lang="en-US" i="1" dirty="0" smtClean="0"/>
              <a:t>expected</a:t>
            </a:r>
            <a:r>
              <a:rPr lang="en-US" dirty="0" smtClean="0"/>
              <a:t> to do</a:t>
            </a:r>
          </a:p>
          <a:p>
            <a:endParaRPr lang="en-US" dirty="0"/>
          </a:p>
          <a:p>
            <a:endParaRPr lang="en-US" dirty="0" smtClean="0"/>
          </a:p>
          <a:p>
            <a:pPr marL="0" indent="0" algn="ctr">
              <a:buNone/>
            </a:pPr>
            <a:r>
              <a:rPr lang="en-US" dirty="0" smtClean="0"/>
              <a:t>An example? Vote!</a:t>
            </a:r>
            <a:endParaRPr lang="en-US" dirty="0"/>
          </a:p>
        </p:txBody>
      </p:sp>
    </p:spTree>
    <p:extLst>
      <p:ext uri="{BB962C8B-B14F-4D97-AF65-F5344CB8AC3E}">
        <p14:creationId xmlns:p14="http://schemas.microsoft.com/office/powerpoint/2010/main" val="32392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993392"/>
            <a:ext cx="5410200" cy="4407408"/>
          </a:xfrm>
        </p:spPr>
        <p:txBody>
          <a:bodyPr>
            <a:normAutofit/>
          </a:bodyPr>
          <a:lstStyle/>
          <a:p>
            <a:r>
              <a:rPr lang="en-US" sz="2800" dirty="0" smtClean="0"/>
              <a:t>Obey the law</a:t>
            </a:r>
          </a:p>
          <a:p>
            <a:r>
              <a:rPr lang="en-US" sz="2800" dirty="0" smtClean="0"/>
              <a:t>Attend school</a:t>
            </a:r>
          </a:p>
          <a:p>
            <a:r>
              <a:rPr lang="en-US" sz="2800" dirty="0" smtClean="0"/>
              <a:t>Pay taxes</a:t>
            </a:r>
          </a:p>
          <a:p>
            <a:r>
              <a:rPr lang="en-US" sz="2800" dirty="0" smtClean="0"/>
              <a:t>Defend the nation</a:t>
            </a:r>
          </a:p>
          <a:p>
            <a:pPr lvl="1"/>
            <a:r>
              <a:rPr lang="en-US" sz="2400" dirty="0" smtClean="0"/>
              <a:t>Register for </a:t>
            </a:r>
            <a:r>
              <a:rPr lang="en-US" sz="2400" b="1" dirty="0" smtClean="0"/>
              <a:t>selective service: </a:t>
            </a:r>
            <a:r>
              <a:rPr lang="en-US" sz="2400" dirty="0" smtClean="0"/>
              <a:t>draft; required military service during times of need </a:t>
            </a:r>
          </a:p>
          <a:p>
            <a:r>
              <a:rPr lang="en-US" sz="2800" dirty="0" smtClean="0"/>
              <a:t>Serve on juries</a:t>
            </a:r>
          </a:p>
        </p:txBody>
      </p:sp>
      <p:sp>
        <p:nvSpPr>
          <p:cNvPr id="3" name="Title 2"/>
          <p:cNvSpPr>
            <a:spLocks noGrp="1"/>
          </p:cNvSpPr>
          <p:nvPr>
            <p:ph type="title"/>
          </p:nvPr>
        </p:nvSpPr>
        <p:spPr/>
        <p:txBody>
          <a:bodyPr>
            <a:normAutofit/>
          </a:bodyPr>
          <a:lstStyle/>
          <a:p>
            <a:r>
              <a:rPr lang="en-US" dirty="0" smtClean="0"/>
              <a:t>Examples of Obligations/Duties</a:t>
            </a:r>
            <a:endParaRPr lang="en-US" dirty="0"/>
          </a:p>
        </p:txBody>
      </p:sp>
      <p:pic>
        <p:nvPicPr>
          <p:cNvPr id="2050" name="Picture 2" descr="C:\Documents and Settings\flrea\Local Settings\Temporary Internet Files\Content.IE5\SV9ZJL85\MP90040886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155" y="208646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IT1Q49H\MP90031686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55" y="3810000"/>
            <a:ext cx="1600200" cy="10641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Documents and Settings\flrea\Local Settings\Temporary Internet Files\Content.IE5\7OTE7IS6\MP900423055[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305" y="1886921"/>
            <a:ext cx="1220168" cy="161827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Documents and Settings\flrea\Local Settings\Temporary Internet Files\Content.IE5\WAFDA75N\MC90002446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80810" y="3903306"/>
            <a:ext cx="1483157" cy="16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400" dirty="0" smtClean="0"/>
              <a:t>Examples of a civic responsibility:</a:t>
            </a:r>
            <a:endParaRPr lang="en-US" sz="4400" dirty="0"/>
          </a:p>
        </p:txBody>
      </p:sp>
      <p:sp>
        <p:nvSpPr>
          <p:cNvPr id="5" name="Content Placeholder 2"/>
          <p:cNvSpPr>
            <a:spLocks noGrp="1"/>
          </p:cNvSpPr>
          <p:nvPr>
            <p:ph idx="1"/>
          </p:nvPr>
        </p:nvSpPr>
        <p:spPr>
          <a:xfrm>
            <a:off x="1676401" y="1981200"/>
            <a:ext cx="5791200" cy="4191000"/>
          </a:xfrm>
        </p:spPr>
        <p:txBody>
          <a:bodyPr>
            <a:normAutofit/>
          </a:bodyPr>
          <a:lstStyle/>
          <a:p>
            <a:r>
              <a:rPr lang="en-US" dirty="0" smtClean="0"/>
              <a:t>Voting</a:t>
            </a:r>
          </a:p>
          <a:p>
            <a:r>
              <a:rPr lang="en-US" dirty="0" smtClean="0"/>
              <a:t>Being informed</a:t>
            </a:r>
          </a:p>
          <a:p>
            <a:r>
              <a:rPr lang="en-US" dirty="0" smtClean="0"/>
              <a:t>Taking part in government</a:t>
            </a:r>
          </a:p>
          <a:p>
            <a:r>
              <a:rPr lang="en-US" dirty="0" smtClean="0"/>
              <a:t>Helping your community</a:t>
            </a:r>
          </a:p>
          <a:p>
            <a:r>
              <a:rPr lang="en-US" dirty="0" smtClean="0"/>
              <a:t>Respecting and protecting the rights of others</a:t>
            </a:r>
          </a:p>
        </p:txBody>
      </p:sp>
      <p:pic>
        <p:nvPicPr>
          <p:cNvPr id="11"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73552"/>
            <a:ext cx="1295400" cy="12879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Documents and Settings\flrea\Local Settings\Temporary Internet Files\Content.IE5\6QWJWNTB\MC90030135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1773552"/>
            <a:ext cx="1395738" cy="1893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Documents and Settings\flrea\Local Settings\Temporary Internet Files\Content.IE5\ERK1T08N\MC90015493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4267200"/>
            <a:ext cx="1763357" cy="150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4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think?</a:t>
            </a:r>
            <a:endParaRPr lang="en-US" dirty="0"/>
          </a:p>
        </p:txBody>
      </p:sp>
      <p:sp>
        <p:nvSpPr>
          <p:cNvPr id="3" name="Content Placeholder 2"/>
          <p:cNvSpPr>
            <a:spLocks noGrp="1"/>
          </p:cNvSpPr>
          <p:nvPr>
            <p:ph idx="1"/>
          </p:nvPr>
        </p:nvSpPr>
        <p:spPr>
          <a:xfrm>
            <a:off x="381000" y="2438400"/>
            <a:ext cx="8229600" cy="1828800"/>
          </a:xfrm>
        </p:spPr>
        <p:txBody>
          <a:bodyPr>
            <a:normAutofit lnSpcReduction="10000"/>
          </a:bodyPr>
          <a:lstStyle/>
          <a:p>
            <a:pPr marL="0" indent="0" algn="ctr">
              <a:buNone/>
            </a:pPr>
            <a:r>
              <a:rPr lang="en-US" sz="4000" dirty="0" smtClean="0"/>
              <a:t>What would be the consequences or outcome on society if citizens did not fulfill their responsibilities? </a:t>
            </a:r>
            <a:endParaRPr lang="en-US" sz="4000" dirty="0"/>
          </a:p>
        </p:txBody>
      </p:sp>
    </p:spTree>
    <p:extLst>
      <p:ext uri="{BB962C8B-B14F-4D97-AF65-F5344CB8AC3E}">
        <p14:creationId xmlns:p14="http://schemas.microsoft.com/office/powerpoint/2010/main" val="2346505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Fulfilling Our Obligations and Responsibilities </a:t>
            </a:r>
            <a:endParaRPr lang="en-US" dirty="0"/>
          </a:p>
        </p:txBody>
      </p:sp>
      <p:sp>
        <p:nvSpPr>
          <p:cNvPr id="4" name="Rectangle 3"/>
          <p:cNvSpPr/>
          <p:nvPr/>
        </p:nvSpPr>
        <p:spPr>
          <a:xfrm>
            <a:off x="381000" y="3810000"/>
            <a:ext cx="8382000" cy="2057400"/>
          </a:xfrm>
          <a:prstGeom prst="rect">
            <a:avLst/>
          </a:prstGeom>
          <a:solidFill>
            <a:schemeClr val="accent3">
              <a:lumMod val="20000"/>
              <a:lumOff val="8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1000" y="1752600"/>
            <a:ext cx="8229600" cy="1828800"/>
          </a:xfrm>
        </p:spPr>
        <p:txBody>
          <a:bodyPr>
            <a:normAutofit/>
          </a:bodyPr>
          <a:lstStyle/>
          <a:p>
            <a:pPr>
              <a:buFont typeface="Wingdings" panose="05000000000000000000" pitchFamily="2" charset="2"/>
              <a:buChar char="Ø"/>
            </a:pPr>
            <a:r>
              <a:rPr lang="en-US" dirty="0" smtClean="0"/>
              <a:t>What to we achieve by fulfilling our obligations and responsibilities in our communities?</a:t>
            </a:r>
          </a:p>
        </p:txBody>
      </p:sp>
      <p:sp>
        <p:nvSpPr>
          <p:cNvPr id="5" name="Rectangle 4"/>
          <p:cNvSpPr/>
          <p:nvPr/>
        </p:nvSpPr>
        <p:spPr>
          <a:xfrm>
            <a:off x="152400" y="3962400"/>
            <a:ext cx="8229600" cy="1754326"/>
          </a:xfrm>
          <a:prstGeom prst="rect">
            <a:avLst/>
          </a:prstGeom>
        </p:spPr>
        <p:txBody>
          <a:bodyPr wrap="square">
            <a:spAutoFit/>
          </a:bodyPr>
          <a:lstStyle/>
          <a:p>
            <a:pPr lvl="1" algn="ctr"/>
            <a:r>
              <a:rPr lang="en-US" sz="3600" b="1" u="sng" dirty="0"/>
              <a:t>COMMON GOOD! </a:t>
            </a:r>
          </a:p>
          <a:p>
            <a:pPr lvl="1" algn="ctr"/>
            <a:r>
              <a:rPr lang="en-US" sz="3600" b="1" dirty="0"/>
              <a:t>The common good is supporting the good of the community as a whole. </a:t>
            </a:r>
          </a:p>
        </p:txBody>
      </p:sp>
    </p:spTree>
    <p:extLst>
      <p:ext uri="{BB962C8B-B14F-4D97-AF65-F5344CB8AC3E}">
        <p14:creationId xmlns:p14="http://schemas.microsoft.com/office/powerpoint/2010/main" val="2708059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Role of the Constitution </a:t>
            </a:r>
            <a:endParaRPr lang="en-US" b="0" dirty="0"/>
          </a:p>
        </p:txBody>
      </p:sp>
      <p:sp>
        <p:nvSpPr>
          <p:cNvPr id="3" name="Text Placeholder 2"/>
          <p:cNvSpPr>
            <a:spLocks noGrp="1"/>
          </p:cNvSpPr>
          <p:nvPr>
            <p:ph type="body" idx="1"/>
          </p:nvPr>
        </p:nvSpPr>
        <p:spPr>
          <a:xfrm>
            <a:off x="4267200" y="1600200"/>
            <a:ext cx="4724398" cy="2286000"/>
          </a:xfrm>
        </p:spPr>
        <p:txBody>
          <a:bodyPr>
            <a:normAutofit fontScale="92500" lnSpcReduction="10000"/>
          </a:bodyPr>
          <a:lstStyle/>
          <a:p>
            <a:pPr marL="457200" indent="-457200">
              <a:buFont typeface="Arial" panose="020B0604020202020204" pitchFamily="34" charset="0"/>
              <a:buChar char="•"/>
            </a:pPr>
            <a:r>
              <a:rPr lang="en-US" dirty="0" smtClean="0"/>
              <a:t>Outline the structure and function of government </a:t>
            </a:r>
          </a:p>
          <a:p>
            <a:pPr marL="457200" indent="-457200">
              <a:buFont typeface="Arial" panose="020B0604020202020204" pitchFamily="34" charset="0"/>
              <a:buChar char="•"/>
            </a:pPr>
            <a:r>
              <a:rPr lang="en-US" dirty="0" smtClean="0"/>
              <a:t>Protect the rights of the people </a:t>
            </a:r>
          </a:p>
          <a:p>
            <a:endParaRPr lang="en-US" dirty="0"/>
          </a:p>
        </p:txBody>
      </p:sp>
    </p:spTree>
    <p:extLst>
      <p:ext uri="{BB962C8B-B14F-4D97-AF65-F5344CB8AC3E}">
        <p14:creationId xmlns:p14="http://schemas.microsoft.com/office/powerpoint/2010/main" val="888767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Period </a:t>
            </a:r>
            <a:r>
              <a:rPr lang="en-US" dirty="0" smtClean="0"/>
              <a:t>5 </a:t>
            </a:r>
            <a:r>
              <a:rPr lang="en-US" dirty="0" smtClean="0"/>
              <a:t>- Groups</a:t>
            </a:r>
            <a:endParaRPr lang="en-US" dirty="0"/>
          </a:p>
        </p:txBody>
      </p:sp>
      <p:sp>
        <p:nvSpPr>
          <p:cNvPr id="4" name="Content Placeholder 3"/>
          <p:cNvSpPr>
            <a:spLocks noGrp="1"/>
          </p:cNvSpPr>
          <p:nvPr>
            <p:ph idx="1"/>
          </p:nvPr>
        </p:nvSpPr>
        <p:spPr>
          <a:xfrm>
            <a:off x="609600" y="1524000"/>
            <a:ext cx="3995057" cy="4953000"/>
          </a:xfrm>
        </p:spPr>
        <p:txBody>
          <a:bodyPr>
            <a:noAutofit/>
          </a:bodyPr>
          <a:lstStyle/>
          <a:p>
            <a:pPr marL="0" indent="0">
              <a:spcBef>
                <a:spcPts val="0"/>
              </a:spcBef>
              <a:buNone/>
            </a:pPr>
            <a:r>
              <a:rPr lang="es-US" sz="1800" b="1" u="sng" dirty="0">
                <a:solidFill>
                  <a:schemeClr val="tx1"/>
                </a:solidFill>
              </a:rPr>
              <a:t>GROUP 1:</a:t>
            </a:r>
          </a:p>
          <a:p>
            <a:pPr marL="0" indent="0">
              <a:spcBef>
                <a:spcPts val="0"/>
              </a:spcBef>
              <a:buNone/>
            </a:pPr>
            <a:r>
              <a:rPr lang="es-US" sz="1800" dirty="0">
                <a:solidFill>
                  <a:schemeClr val="tx1"/>
                </a:solidFill>
              </a:rPr>
              <a:t>BASTIDAS, Guillermo</a:t>
            </a:r>
          </a:p>
          <a:p>
            <a:pPr marL="0" indent="0">
              <a:spcBef>
                <a:spcPts val="0"/>
              </a:spcBef>
              <a:buNone/>
            </a:pPr>
            <a:r>
              <a:rPr lang="es-US" sz="1800" dirty="0">
                <a:solidFill>
                  <a:schemeClr val="tx1"/>
                </a:solidFill>
              </a:rPr>
              <a:t>BORDES, Samuel</a:t>
            </a:r>
          </a:p>
          <a:p>
            <a:pPr marL="0" indent="0">
              <a:spcBef>
                <a:spcPts val="0"/>
              </a:spcBef>
              <a:buNone/>
            </a:pPr>
            <a:r>
              <a:rPr lang="es-US" sz="1800" dirty="0">
                <a:solidFill>
                  <a:schemeClr val="tx1"/>
                </a:solidFill>
              </a:rPr>
              <a:t>CHINCHILLA, </a:t>
            </a:r>
            <a:r>
              <a:rPr lang="es-US" sz="1800" dirty="0" err="1">
                <a:solidFill>
                  <a:schemeClr val="tx1"/>
                </a:solidFill>
              </a:rPr>
              <a:t>Qadira</a:t>
            </a:r>
            <a:endParaRPr lang="es-US" sz="1800" dirty="0">
              <a:solidFill>
                <a:schemeClr val="tx1"/>
              </a:solidFill>
            </a:endParaRPr>
          </a:p>
          <a:p>
            <a:pPr marL="0" indent="0">
              <a:spcBef>
                <a:spcPts val="0"/>
              </a:spcBef>
              <a:buNone/>
            </a:pPr>
            <a:r>
              <a:rPr lang="es-US" sz="1800" dirty="0">
                <a:solidFill>
                  <a:srgbClr val="FF0000"/>
                </a:solidFill>
              </a:rPr>
              <a:t>DONALDSON, </a:t>
            </a:r>
            <a:r>
              <a:rPr lang="es-US" sz="1800" dirty="0" err="1">
                <a:solidFill>
                  <a:srgbClr val="FF0000"/>
                </a:solidFill>
              </a:rPr>
              <a:t>Princess</a:t>
            </a:r>
            <a:endParaRPr lang="es-US" sz="1800" dirty="0">
              <a:solidFill>
                <a:srgbClr val="FF0000"/>
              </a:solidFill>
            </a:endParaRPr>
          </a:p>
          <a:p>
            <a:pPr marL="0" indent="0">
              <a:spcBef>
                <a:spcPts val="0"/>
              </a:spcBef>
              <a:buNone/>
            </a:pPr>
            <a:r>
              <a:rPr lang="es-US" sz="1800" dirty="0">
                <a:solidFill>
                  <a:schemeClr val="tx1"/>
                </a:solidFill>
              </a:rPr>
              <a:t>EHABAHE, </a:t>
            </a:r>
            <a:r>
              <a:rPr lang="es-US" sz="1800" dirty="0" err="1">
                <a:solidFill>
                  <a:schemeClr val="tx1"/>
                </a:solidFill>
              </a:rPr>
              <a:t>Fortune</a:t>
            </a:r>
            <a:endParaRPr lang="es-US" sz="1800" dirty="0">
              <a:solidFill>
                <a:schemeClr val="tx1"/>
              </a:solidFill>
            </a:endParaRPr>
          </a:p>
          <a:p>
            <a:pPr marL="0" indent="0">
              <a:spcBef>
                <a:spcPts val="0"/>
              </a:spcBef>
              <a:buNone/>
            </a:pPr>
            <a:r>
              <a:rPr lang="es-US" sz="1800" dirty="0">
                <a:solidFill>
                  <a:schemeClr val="tx1"/>
                </a:solidFill>
              </a:rPr>
              <a:t>HERRERA, Gabriel</a:t>
            </a:r>
          </a:p>
          <a:p>
            <a:pPr marL="0" indent="0">
              <a:spcBef>
                <a:spcPts val="0"/>
              </a:spcBef>
              <a:buNone/>
            </a:pPr>
            <a:r>
              <a:rPr lang="es-US" sz="1800" dirty="0">
                <a:solidFill>
                  <a:schemeClr val="tx1"/>
                </a:solidFill>
              </a:rPr>
              <a:t>VILLANUEVA, Ariana</a:t>
            </a:r>
          </a:p>
          <a:p>
            <a:pPr marL="0" indent="0">
              <a:spcBef>
                <a:spcPts val="0"/>
              </a:spcBef>
              <a:buNone/>
            </a:pPr>
            <a:endParaRPr lang="es-US" sz="1800" dirty="0">
              <a:solidFill>
                <a:schemeClr val="tx1"/>
              </a:solidFill>
            </a:endParaRPr>
          </a:p>
          <a:p>
            <a:pPr marL="0" indent="0">
              <a:spcBef>
                <a:spcPts val="0"/>
              </a:spcBef>
              <a:buNone/>
            </a:pPr>
            <a:r>
              <a:rPr lang="es-US" sz="1800" b="1" u="sng" dirty="0" smtClean="0">
                <a:solidFill>
                  <a:schemeClr val="tx1"/>
                </a:solidFill>
              </a:rPr>
              <a:t>GROUP </a:t>
            </a:r>
            <a:r>
              <a:rPr lang="es-US" sz="1800" b="1" u="sng" dirty="0">
                <a:solidFill>
                  <a:schemeClr val="tx1"/>
                </a:solidFill>
              </a:rPr>
              <a:t>2:</a:t>
            </a:r>
          </a:p>
          <a:p>
            <a:pPr marL="0" indent="0">
              <a:spcBef>
                <a:spcPts val="0"/>
              </a:spcBef>
              <a:buNone/>
            </a:pPr>
            <a:r>
              <a:rPr lang="es-US" sz="1800" dirty="0">
                <a:solidFill>
                  <a:schemeClr val="tx1"/>
                </a:solidFill>
              </a:rPr>
              <a:t>ALBEDYLL, Andrew</a:t>
            </a:r>
          </a:p>
          <a:p>
            <a:pPr marL="0" indent="0">
              <a:spcBef>
                <a:spcPts val="0"/>
              </a:spcBef>
              <a:buNone/>
            </a:pPr>
            <a:r>
              <a:rPr lang="es-US" sz="1800" dirty="0">
                <a:solidFill>
                  <a:schemeClr val="tx1"/>
                </a:solidFill>
              </a:rPr>
              <a:t>ALVAREZ-PAGAN, </a:t>
            </a:r>
            <a:r>
              <a:rPr lang="es-US" sz="1800" dirty="0" err="1">
                <a:solidFill>
                  <a:schemeClr val="tx1"/>
                </a:solidFill>
              </a:rPr>
              <a:t>Nehemyah</a:t>
            </a:r>
            <a:endParaRPr lang="es-US" sz="1800" dirty="0">
              <a:solidFill>
                <a:schemeClr val="tx1"/>
              </a:solidFill>
            </a:endParaRPr>
          </a:p>
          <a:p>
            <a:pPr marL="0" indent="0">
              <a:spcBef>
                <a:spcPts val="0"/>
              </a:spcBef>
              <a:buNone/>
            </a:pPr>
            <a:r>
              <a:rPr lang="es-US" sz="1800" dirty="0">
                <a:solidFill>
                  <a:schemeClr val="tx1"/>
                </a:solidFill>
              </a:rPr>
              <a:t>ESPINOSA, Alexander</a:t>
            </a:r>
          </a:p>
          <a:p>
            <a:pPr marL="0" indent="0">
              <a:spcBef>
                <a:spcPts val="0"/>
              </a:spcBef>
              <a:buNone/>
            </a:pPr>
            <a:r>
              <a:rPr lang="es-US" sz="1800" dirty="0">
                <a:solidFill>
                  <a:schemeClr val="tx1"/>
                </a:solidFill>
              </a:rPr>
              <a:t>FERNANDEZ, </a:t>
            </a:r>
            <a:r>
              <a:rPr lang="es-US" sz="1800" dirty="0" err="1">
                <a:solidFill>
                  <a:schemeClr val="tx1"/>
                </a:solidFill>
              </a:rPr>
              <a:t>Saige</a:t>
            </a:r>
            <a:endParaRPr lang="es-US" sz="1800" dirty="0">
              <a:solidFill>
                <a:schemeClr val="tx1"/>
              </a:solidFill>
            </a:endParaRPr>
          </a:p>
          <a:p>
            <a:pPr marL="0" indent="0">
              <a:spcBef>
                <a:spcPts val="0"/>
              </a:spcBef>
              <a:buNone/>
            </a:pPr>
            <a:r>
              <a:rPr lang="es-US" sz="1800" dirty="0">
                <a:solidFill>
                  <a:schemeClr val="tx1"/>
                </a:solidFill>
              </a:rPr>
              <a:t>GARCIA, </a:t>
            </a:r>
            <a:r>
              <a:rPr lang="es-US" sz="1800" dirty="0" err="1">
                <a:solidFill>
                  <a:schemeClr val="tx1"/>
                </a:solidFill>
              </a:rPr>
              <a:t>Angel</a:t>
            </a:r>
            <a:endParaRPr lang="es-US" sz="1800" dirty="0">
              <a:solidFill>
                <a:schemeClr val="tx1"/>
              </a:solidFill>
            </a:endParaRPr>
          </a:p>
          <a:p>
            <a:pPr marL="0" indent="0">
              <a:spcBef>
                <a:spcPts val="0"/>
              </a:spcBef>
              <a:buNone/>
            </a:pPr>
            <a:r>
              <a:rPr lang="es-US" sz="1800" dirty="0">
                <a:solidFill>
                  <a:srgbClr val="FF0000"/>
                </a:solidFill>
              </a:rPr>
              <a:t>GONZALEZ, </a:t>
            </a:r>
            <a:r>
              <a:rPr lang="es-US" sz="1800" dirty="0" err="1">
                <a:solidFill>
                  <a:srgbClr val="FF0000"/>
                </a:solidFill>
              </a:rPr>
              <a:t>Yulian</a:t>
            </a:r>
            <a:endParaRPr lang="es-US" sz="1800" dirty="0">
              <a:solidFill>
                <a:srgbClr val="FF0000"/>
              </a:solidFill>
            </a:endParaRPr>
          </a:p>
          <a:p>
            <a:pPr marL="0" indent="0">
              <a:spcBef>
                <a:spcPts val="0"/>
              </a:spcBef>
              <a:buNone/>
            </a:pPr>
            <a:r>
              <a:rPr lang="es-US" sz="1800" dirty="0">
                <a:solidFill>
                  <a:schemeClr val="tx1"/>
                </a:solidFill>
              </a:rPr>
              <a:t>YANES, </a:t>
            </a:r>
            <a:r>
              <a:rPr lang="es-US" sz="1800" dirty="0" err="1">
                <a:solidFill>
                  <a:schemeClr val="tx1"/>
                </a:solidFill>
              </a:rPr>
              <a:t>Nayeli</a:t>
            </a:r>
            <a:endParaRPr lang="es-US" sz="1800" dirty="0">
              <a:solidFill>
                <a:schemeClr val="tx1"/>
              </a:solidFill>
            </a:endParaRPr>
          </a:p>
        </p:txBody>
      </p:sp>
      <p:sp>
        <p:nvSpPr>
          <p:cNvPr id="5" name="Rectangle 4"/>
          <p:cNvSpPr/>
          <p:nvPr/>
        </p:nvSpPr>
        <p:spPr>
          <a:xfrm>
            <a:off x="5486400" y="1447800"/>
            <a:ext cx="3200400" cy="4801314"/>
          </a:xfrm>
          <a:prstGeom prst="rect">
            <a:avLst/>
          </a:prstGeom>
        </p:spPr>
        <p:txBody>
          <a:bodyPr wrap="square">
            <a:spAutoFit/>
          </a:bodyPr>
          <a:lstStyle/>
          <a:p>
            <a:r>
              <a:rPr lang="en-US" b="1" u="sng" dirty="0">
                <a:latin typeface="Cambria" panose="02040503050406030204" pitchFamily="18" charset="0"/>
                <a:ea typeface="Cambria" panose="02040503050406030204" pitchFamily="18" charset="0"/>
              </a:rPr>
              <a:t>GROUP 3:</a:t>
            </a:r>
          </a:p>
          <a:p>
            <a:r>
              <a:rPr lang="en-US" dirty="0">
                <a:latin typeface="Cambria" panose="02040503050406030204" pitchFamily="18" charset="0"/>
                <a:ea typeface="Cambria" panose="02040503050406030204" pitchFamily="18" charset="0"/>
              </a:rPr>
              <a:t>JONES, Caleb</a:t>
            </a:r>
          </a:p>
          <a:p>
            <a:r>
              <a:rPr lang="en-US" dirty="0">
                <a:latin typeface="Cambria" panose="02040503050406030204" pitchFamily="18" charset="0"/>
                <a:ea typeface="Cambria" panose="02040503050406030204" pitchFamily="18" charset="0"/>
              </a:rPr>
              <a:t>JUAREZ, </a:t>
            </a:r>
            <a:r>
              <a:rPr lang="en-US" dirty="0" err="1">
                <a:latin typeface="Cambria" panose="02040503050406030204" pitchFamily="18" charset="0"/>
                <a:ea typeface="Cambria" panose="02040503050406030204" pitchFamily="18" charset="0"/>
              </a:rPr>
              <a:t>Sheyla</a:t>
            </a:r>
            <a:endParaRPr lang="en-US" dirty="0">
              <a:latin typeface="Cambria" panose="02040503050406030204" pitchFamily="18" charset="0"/>
              <a:ea typeface="Cambria" panose="02040503050406030204" pitchFamily="18" charset="0"/>
            </a:endParaRPr>
          </a:p>
          <a:p>
            <a:r>
              <a:rPr lang="en-US" dirty="0">
                <a:solidFill>
                  <a:srgbClr val="FF0000"/>
                </a:solidFill>
                <a:latin typeface="Cambria" panose="02040503050406030204" pitchFamily="18" charset="0"/>
                <a:ea typeface="Cambria" panose="02040503050406030204" pitchFamily="18" charset="0"/>
              </a:rPr>
              <a:t>KALOGERAS, Charley</a:t>
            </a:r>
          </a:p>
          <a:p>
            <a:r>
              <a:rPr lang="en-US" dirty="0">
                <a:latin typeface="Cambria" panose="02040503050406030204" pitchFamily="18" charset="0"/>
                <a:ea typeface="Cambria" panose="02040503050406030204" pitchFamily="18" charset="0"/>
              </a:rPr>
              <a:t>MARCANO, David</a:t>
            </a:r>
          </a:p>
          <a:p>
            <a:r>
              <a:rPr lang="en-US" dirty="0">
                <a:latin typeface="Cambria" panose="02040503050406030204" pitchFamily="18" charset="0"/>
                <a:ea typeface="Cambria" panose="02040503050406030204" pitchFamily="18" charset="0"/>
              </a:rPr>
              <a:t>MARIN, </a:t>
            </a:r>
            <a:r>
              <a:rPr lang="en-US" dirty="0" err="1">
                <a:latin typeface="Cambria" panose="02040503050406030204" pitchFamily="18" charset="0"/>
                <a:ea typeface="Cambria" panose="02040503050406030204" pitchFamily="18" charset="0"/>
              </a:rPr>
              <a:t>Chantell</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MORENO, Johnathan</a:t>
            </a:r>
          </a:p>
          <a:p>
            <a:r>
              <a:rPr lang="en-US" dirty="0">
                <a:latin typeface="Cambria" panose="02040503050406030204" pitchFamily="18" charset="0"/>
                <a:ea typeface="Cambria" panose="02040503050406030204" pitchFamily="18" charset="0"/>
              </a:rPr>
              <a:t>YANTANI, Luca</a:t>
            </a:r>
          </a:p>
          <a:p>
            <a:endParaRPr lang="en-US" dirty="0">
              <a:latin typeface="Cambria" panose="02040503050406030204" pitchFamily="18" charset="0"/>
              <a:ea typeface="Cambria" panose="02040503050406030204" pitchFamily="18" charset="0"/>
            </a:endParaRPr>
          </a:p>
          <a:p>
            <a:r>
              <a:rPr lang="en-US" b="1" u="sng" dirty="0">
                <a:latin typeface="Cambria" panose="02040503050406030204" pitchFamily="18" charset="0"/>
                <a:ea typeface="Cambria" panose="02040503050406030204" pitchFamily="18" charset="0"/>
              </a:rPr>
              <a:t>GROUP 4:</a:t>
            </a:r>
          </a:p>
          <a:p>
            <a:r>
              <a:rPr lang="en-US" dirty="0">
                <a:latin typeface="Cambria" panose="02040503050406030204" pitchFamily="18" charset="0"/>
                <a:ea typeface="Cambria" panose="02040503050406030204" pitchFamily="18" charset="0"/>
              </a:rPr>
              <a:t>QUINTANA, Mia</a:t>
            </a:r>
          </a:p>
          <a:p>
            <a:r>
              <a:rPr lang="en-US" dirty="0">
                <a:latin typeface="Cambria" panose="02040503050406030204" pitchFamily="18" charset="0"/>
                <a:ea typeface="Cambria" panose="02040503050406030204" pitchFamily="18" charset="0"/>
              </a:rPr>
              <a:t>RAMIREZ, Jordan</a:t>
            </a:r>
          </a:p>
          <a:p>
            <a:r>
              <a:rPr lang="en-US" dirty="0">
                <a:latin typeface="Cambria" panose="02040503050406030204" pitchFamily="18" charset="0"/>
                <a:ea typeface="Cambria" panose="02040503050406030204" pitchFamily="18" charset="0"/>
              </a:rPr>
              <a:t>RIVERA, </a:t>
            </a:r>
            <a:r>
              <a:rPr lang="en-US" dirty="0" err="1">
                <a:latin typeface="Cambria" panose="02040503050406030204" pitchFamily="18" charset="0"/>
                <a:ea typeface="Cambria" panose="02040503050406030204" pitchFamily="18" charset="0"/>
              </a:rPr>
              <a:t>Jaycelynn</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ROSADO RIVERA, </a:t>
            </a:r>
            <a:r>
              <a:rPr lang="en-US" dirty="0" err="1">
                <a:latin typeface="Cambria" panose="02040503050406030204" pitchFamily="18" charset="0"/>
                <a:ea typeface="Cambria" panose="02040503050406030204" pitchFamily="18" charset="0"/>
              </a:rPr>
              <a:t>Loriana</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RUBY, Daniel</a:t>
            </a:r>
          </a:p>
          <a:p>
            <a:r>
              <a:rPr lang="en-US" dirty="0">
                <a:latin typeface="Cambria" panose="02040503050406030204" pitchFamily="18" charset="0"/>
                <a:ea typeface="Cambria" panose="02040503050406030204" pitchFamily="18" charset="0"/>
              </a:rPr>
              <a:t>TINEO SANTO, </a:t>
            </a:r>
            <a:r>
              <a:rPr lang="en-US" dirty="0" err="1">
                <a:latin typeface="Cambria" panose="02040503050406030204" pitchFamily="18" charset="0"/>
                <a:ea typeface="Cambria" panose="02040503050406030204" pitchFamily="18" charset="0"/>
              </a:rPr>
              <a:t>Jarol</a:t>
            </a:r>
            <a:endParaRPr lang="en-US" dirty="0">
              <a:latin typeface="Cambria" panose="02040503050406030204" pitchFamily="18" charset="0"/>
              <a:ea typeface="Cambria" panose="02040503050406030204" pitchFamily="18" charset="0"/>
            </a:endParaRPr>
          </a:p>
          <a:p>
            <a:r>
              <a:rPr lang="en-US" dirty="0">
                <a:solidFill>
                  <a:srgbClr val="FF0000"/>
                </a:solidFill>
                <a:latin typeface="Cambria" panose="02040503050406030204" pitchFamily="18" charset="0"/>
                <a:ea typeface="Cambria" panose="02040503050406030204" pitchFamily="18" charset="0"/>
              </a:rPr>
              <a:t>VELASQUEZ, Genesis</a:t>
            </a:r>
          </a:p>
        </p:txBody>
      </p:sp>
    </p:spTree>
    <p:extLst>
      <p:ext uri="{BB962C8B-B14F-4D97-AF65-F5344CB8AC3E}">
        <p14:creationId xmlns:p14="http://schemas.microsoft.com/office/powerpoint/2010/main" val="2920718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Bill of Rights </a:t>
            </a:r>
            <a:endParaRPr lang="en-US" dirty="0"/>
          </a:p>
        </p:txBody>
      </p:sp>
      <p:sp>
        <p:nvSpPr>
          <p:cNvPr id="3" name="Content Placeholder 2"/>
          <p:cNvSpPr>
            <a:spLocks noGrp="1"/>
          </p:cNvSpPr>
          <p:nvPr>
            <p:ph idx="1"/>
          </p:nvPr>
        </p:nvSpPr>
        <p:spPr>
          <a:xfrm>
            <a:off x="381000" y="1981200"/>
            <a:ext cx="8229600" cy="4114800"/>
          </a:xfrm>
        </p:spPr>
        <p:txBody>
          <a:bodyPr/>
          <a:lstStyle/>
          <a:p>
            <a:r>
              <a:rPr lang="en-US" b="1" u="sng" dirty="0" smtClean="0"/>
              <a:t>Rights</a:t>
            </a:r>
            <a:r>
              <a:rPr lang="en-US" dirty="0" smtClean="0"/>
              <a:t>: guarantees or protections</a:t>
            </a:r>
          </a:p>
          <a:p>
            <a:endParaRPr lang="en-US" dirty="0"/>
          </a:p>
          <a:p>
            <a:r>
              <a:rPr lang="en-US" b="1" u="sng" dirty="0" smtClean="0"/>
              <a:t>Bill of Rights</a:t>
            </a:r>
            <a:r>
              <a:rPr lang="en-US" dirty="0" smtClean="0"/>
              <a:t>: The </a:t>
            </a:r>
            <a:r>
              <a:rPr lang="en-US" dirty="0"/>
              <a:t>first </a:t>
            </a:r>
            <a:r>
              <a:rPr lang="en-US" dirty="0" smtClean="0"/>
              <a:t>10 amendments </a:t>
            </a:r>
            <a:r>
              <a:rPr lang="en-US" dirty="0"/>
              <a:t>to the </a:t>
            </a:r>
            <a:r>
              <a:rPr lang="en-US" dirty="0" smtClean="0"/>
              <a:t>US Constitution </a:t>
            </a:r>
          </a:p>
          <a:p>
            <a:pPr marL="0" indent="0">
              <a:buNone/>
            </a:pPr>
            <a:endParaRPr lang="en-US" dirty="0"/>
          </a:p>
          <a:p>
            <a:pPr lvl="1">
              <a:buFont typeface="Wingdings" panose="05000000000000000000" pitchFamily="2" charset="2"/>
              <a:buChar char="Ø"/>
            </a:pPr>
            <a:r>
              <a:rPr lang="en-US" b="1" u="sng" dirty="0"/>
              <a:t>Amendments</a:t>
            </a:r>
            <a:r>
              <a:rPr lang="en-US" dirty="0"/>
              <a:t> are changes or additions to a document </a:t>
            </a:r>
          </a:p>
          <a:p>
            <a:endParaRPr lang="en-US" dirty="0" smtClean="0"/>
          </a:p>
        </p:txBody>
      </p:sp>
    </p:spTree>
    <p:extLst>
      <p:ext uri="{BB962C8B-B14F-4D97-AF65-F5344CB8AC3E}">
        <p14:creationId xmlns:p14="http://schemas.microsoft.com/office/powerpoint/2010/main" val="713212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DID WE GET THE BILL OF RIGHTS? </a:t>
            </a:r>
            <a:endParaRPr lang="en-US" b="0" dirty="0"/>
          </a:p>
        </p:txBody>
      </p:sp>
      <p:sp>
        <p:nvSpPr>
          <p:cNvPr id="3" name="Text Placeholder 2"/>
          <p:cNvSpPr>
            <a:spLocks noGrp="1"/>
          </p:cNvSpPr>
          <p:nvPr>
            <p:ph type="body" idx="1"/>
          </p:nvPr>
        </p:nvSpPr>
        <p:spPr/>
        <p:txBody>
          <a:bodyPr>
            <a:normAutofit/>
          </a:bodyPr>
          <a:lstStyle/>
          <a:p>
            <a:r>
              <a:rPr lang="en-US" sz="4000" b="1" dirty="0" smtClean="0"/>
              <a:t>Federalists vs. Anti-Federalists</a:t>
            </a:r>
            <a:endParaRPr lang="en-US" sz="4000" b="1" dirty="0"/>
          </a:p>
        </p:txBody>
      </p:sp>
    </p:spTree>
    <p:extLst>
      <p:ext uri="{BB962C8B-B14F-4D97-AF65-F5344CB8AC3E}">
        <p14:creationId xmlns:p14="http://schemas.microsoft.com/office/powerpoint/2010/main" val="597074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dirty="0" smtClean="0"/>
              <a:t>Difference of Opinion</a:t>
            </a:r>
            <a:endParaRPr dirty="0"/>
          </a:p>
        </p:txBody>
      </p:sp>
      <p:sp>
        <p:nvSpPr>
          <p:cNvPr id="3" name="Content Placeholder 2"/>
          <p:cNvSpPr>
            <a:spLocks noGrp="1"/>
          </p:cNvSpPr>
          <p:nvPr>
            <p:ph sz="half" idx="1"/>
          </p:nvPr>
        </p:nvSpPr>
        <p:spPr>
          <a:xfrm>
            <a:off x="304800" y="2286000"/>
            <a:ext cx="4038600" cy="4525963"/>
          </a:xfrm>
        </p:spPr>
        <p:txBody>
          <a:bodyPr/>
          <a:lstStyle/>
          <a:p>
            <a:pPr>
              <a:defRPr/>
            </a:pPr>
            <a:r>
              <a:rPr lang="en-US" sz="2400" dirty="0" smtClean="0"/>
              <a:t>Wanted the Constitution to be approved</a:t>
            </a:r>
          </a:p>
          <a:p>
            <a:pPr>
              <a:defRPr/>
            </a:pPr>
            <a:r>
              <a:rPr lang="en-US" sz="2400" dirty="0" smtClean="0"/>
              <a:t>Believed the Constitution in its original form would protect the rights of the people</a:t>
            </a:r>
          </a:p>
          <a:p>
            <a:pPr marL="0" indent="0">
              <a:buFont typeface="Wingdings 2" pitchFamily="18" charset="2"/>
              <a:buNone/>
              <a:defRPr/>
            </a:pPr>
            <a:endParaRPr lang="en-US" sz="2400" dirty="0"/>
          </a:p>
        </p:txBody>
      </p:sp>
      <p:sp>
        <p:nvSpPr>
          <p:cNvPr id="4" name="Content Placeholder 3"/>
          <p:cNvSpPr>
            <a:spLocks noGrp="1"/>
          </p:cNvSpPr>
          <p:nvPr>
            <p:ph sz="half" idx="2"/>
          </p:nvPr>
        </p:nvSpPr>
        <p:spPr>
          <a:xfrm>
            <a:off x="4800600" y="2133600"/>
            <a:ext cx="4191000" cy="4525963"/>
          </a:xfrm>
        </p:spPr>
        <p:txBody>
          <a:bodyPr/>
          <a:lstStyle/>
          <a:p>
            <a:r>
              <a:rPr lang="en-US" altLang="en-US" sz="2400" dirty="0" smtClean="0"/>
              <a:t>Were worried that the Constitution would bring </a:t>
            </a:r>
            <a:r>
              <a:rPr lang="en-US" altLang="en-US" sz="2400" b="1" u="sng" dirty="0" smtClean="0"/>
              <a:t>tyranny</a:t>
            </a:r>
          </a:p>
          <a:p>
            <a:r>
              <a:rPr lang="en-US" altLang="en-US" sz="2400" dirty="0" smtClean="0"/>
              <a:t>People should be protected from the power  of government by having clearly outlined rights in a “</a:t>
            </a:r>
            <a:r>
              <a:rPr lang="en-US" altLang="en-US" sz="2400" b="1" u="sng" dirty="0" smtClean="0"/>
              <a:t>Bill of Rights</a:t>
            </a:r>
            <a:r>
              <a:rPr lang="en-US" altLang="en-US" sz="2400" dirty="0" smtClean="0"/>
              <a:t>” in the Constitution </a:t>
            </a:r>
          </a:p>
        </p:txBody>
      </p:sp>
      <p:sp>
        <p:nvSpPr>
          <p:cNvPr id="2" name="Text Placeholder 1"/>
          <p:cNvSpPr>
            <a:spLocks noGrp="1"/>
          </p:cNvSpPr>
          <p:nvPr>
            <p:ph type="body" idx="4294967295"/>
          </p:nvPr>
        </p:nvSpPr>
        <p:spPr>
          <a:xfrm>
            <a:off x="381000" y="1447800"/>
            <a:ext cx="4040188" cy="762000"/>
          </a:xfrm>
          <a:ln>
            <a:miter lim="800000"/>
            <a:headEnd/>
            <a:tailEnd/>
          </a:ln>
          <a:extLst/>
        </p:spPr>
        <p:txBody>
          <a:bodyPr/>
          <a:lstStyle/>
          <a:p>
            <a:pPr marL="0" indent="0">
              <a:buNone/>
              <a:defRPr/>
            </a:pPr>
            <a:r>
              <a:rPr lang="en-US" u="sng" dirty="0" smtClean="0"/>
              <a:t>Federalists</a:t>
            </a:r>
            <a:endParaRPr lang="en-US" u="sng" dirty="0"/>
          </a:p>
        </p:txBody>
      </p:sp>
      <p:sp>
        <p:nvSpPr>
          <p:cNvPr id="6" name="Text Placeholder 5"/>
          <p:cNvSpPr>
            <a:spLocks noGrp="1"/>
          </p:cNvSpPr>
          <p:nvPr>
            <p:ph type="body" idx="4294967295"/>
          </p:nvPr>
        </p:nvSpPr>
        <p:spPr>
          <a:xfrm>
            <a:off x="4572000" y="1447800"/>
            <a:ext cx="4040187" cy="762000"/>
          </a:xfrm>
          <a:noFill/>
          <a:ln>
            <a:miter lim="800000"/>
            <a:headEnd/>
            <a:tailEnd/>
          </a:ln>
          <a:extLst/>
        </p:spPr>
        <p:txBody>
          <a:bodyPr/>
          <a:lstStyle/>
          <a:p>
            <a:pPr marL="0" indent="0">
              <a:buNone/>
              <a:defRPr/>
            </a:pPr>
            <a:r>
              <a:rPr lang="en-US" u="sng" dirty="0" smtClean="0"/>
              <a:t>Anti-Federalists</a:t>
            </a:r>
            <a:endParaRPr lang="en-US" u="sng" dirty="0"/>
          </a:p>
        </p:txBody>
      </p:sp>
    </p:spTree>
    <p:extLst>
      <p:ext uri="{BB962C8B-B14F-4D97-AF65-F5344CB8AC3E}">
        <p14:creationId xmlns:p14="http://schemas.microsoft.com/office/powerpoint/2010/main" val="155069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iterate type="lt">
                                    <p:tmPct val="0"/>
                                  </p:iterate>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iterate type="lt">
                                    <p:tmPct val="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4">
                                            <p:txEl>
                                              <p:pRg st="1" end="1"/>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lang="en-US" dirty="0" smtClean="0"/>
              <a:t>1</a:t>
            </a:r>
            <a:r>
              <a:rPr lang="en-US" baseline="30000" dirty="0" smtClean="0"/>
              <a:t>st</a:t>
            </a:r>
            <a:r>
              <a:rPr lang="en-US" dirty="0" smtClean="0"/>
              <a:t> Amendment</a:t>
            </a:r>
            <a:endParaRPr dirty="0"/>
          </a:p>
        </p:txBody>
      </p:sp>
      <p:pic>
        <p:nvPicPr>
          <p:cNvPr id="9" name="Picture 2" descr="ENO staff brings treats to lunch with 1st Amendment review Friday – Eagle  Nation Online"/>
          <p:cNvPicPr>
            <a:picLocks noChangeAspect="1" noChangeArrowheads="1"/>
          </p:cNvPicPr>
          <p:nvPr/>
        </p:nvPicPr>
        <p:blipFill rotWithShape="1">
          <a:blip r:embed="rId3">
            <a:extLst>
              <a:ext uri="{28A0092B-C50C-407E-A947-70E740481C1C}">
                <a14:useLocalDpi xmlns:a14="http://schemas.microsoft.com/office/drawing/2010/main" val="0"/>
              </a:ext>
            </a:extLst>
          </a:blip>
          <a:srcRect l="3133" t="20000" r="3533"/>
          <a:stretch/>
        </p:blipFill>
        <p:spPr bwMode="auto">
          <a:xfrm>
            <a:off x="304800" y="14478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628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Rights</a:t>
            </a:r>
            <a:endParaRPr lang="en-US" dirty="0"/>
          </a:p>
        </p:txBody>
      </p:sp>
      <p:graphicFrame>
        <p:nvGraphicFramePr>
          <p:cNvPr id="3" name="Table 2"/>
          <p:cNvGraphicFramePr>
            <a:graphicFrameLocks noGrp="1"/>
          </p:cNvGraphicFramePr>
          <p:nvPr>
            <p:extLst/>
          </p:nvPr>
        </p:nvGraphicFramePr>
        <p:xfrm>
          <a:off x="762000" y="2057400"/>
          <a:ext cx="7543800" cy="3870960"/>
        </p:xfrm>
        <a:graphic>
          <a:graphicData uri="http://schemas.openxmlformats.org/drawingml/2006/table">
            <a:tbl>
              <a:tblPr firstRow="1" bandRow="1">
                <a:tableStyleId>{5C22544A-7EE6-4342-B048-85BDC9FD1C3A}</a:tableStyleId>
              </a:tblPr>
              <a:tblGrid>
                <a:gridCol w="3771900"/>
                <a:gridCol w="3771900"/>
              </a:tblGrid>
              <a:tr h="762000">
                <a:tc>
                  <a:txBody>
                    <a:bodyPr/>
                    <a:lstStyle/>
                    <a:p>
                      <a:r>
                        <a:rPr lang="en-US" sz="2400" dirty="0" smtClean="0"/>
                        <a:t>Amendment</a:t>
                      </a:r>
                      <a:endParaRPr lang="en-US" sz="2400" dirty="0"/>
                    </a:p>
                  </a:txBody>
                  <a:tcPr/>
                </a:tc>
                <a:tc>
                  <a:txBody>
                    <a:bodyPr/>
                    <a:lstStyle/>
                    <a:p>
                      <a:r>
                        <a:rPr lang="en-US" sz="2400" dirty="0" smtClean="0"/>
                        <a:t>Rights/Guarantees</a:t>
                      </a:r>
                      <a:endParaRPr lang="en-US" sz="2400" dirty="0"/>
                    </a:p>
                  </a:txBody>
                  <a:tcPr/>
                </a:tc>
              </a:tr>
              <a:tr h="762000">
                <a:tc>
                  <a:txBody>
                    <a:bodyPr/>
                    <a:lstStyle/>
                    <a:p>
                      <a:r>
                        <a:rPr lang="en-US" sz="2400" dirty="0" smtClean="0"/>
                        <a:t>1</a:t>
                      </a:r>
                      <a:r>
                        <a:rPr lang="en-US" sz="2400" baseline="30000" dirty="0" smtClean="0"/>
                        <a:t>st</a:t>
                      </a:r>
                      <a:endParaRPr lang="en-US" sz="2400" dirty="0"/>
                    </a:p>
                  </a:txBody>
                  <a:tcPr/>
                </a:tc>
                <a:tc>
                  <a:txBody>
                    <a:bodyPr/>
                    <a:lstStyle/>
                    <a:p>
                      <a:r>
                        <a:rPr lang="en-US" sz="2400" dirty="0" smtClean="0"/>
                        <a:t>Freedom of expression</a:t>
                      </a:r>
                      <a:endParaRPr lang="en-US" sz="2400" dirty="0"/>
                    </a:p>
                  </a:txBody>
                  <a:tcPr/>
                </a:tc>
              </a:tr>
              <a:tr h="762000">
                <a:tc>
                  <a:txBody>
                    <a:bodyPr/>
                    <a:lstStyle/>
                    <a:p>
                      <a:r>
                        <a:rPr lang="en-US" sz="2400" dirty="0" smtClean="0"/>
                        <a:t>2</a:t>
                      </a:r>
                      <a:r>
                        <a:rPr lang="en-US" sz="2400" baseline="30000" dirty="0" smtClean="0"/>
                        <a:t>nd</a:t>
                      </a:r>
                      <a:r>
                        <a:rPr lang="en-US" sz="2400" dirty="0" smtClean="0"/>
                        <a:t>-3</a:t>
                      </a:r>
                      <a:r>
                        <a:rPr lang="en-US" sz="2400" baseline="30000" dirty="0" smtClean="0"/>
                        <a:t>rd</a:t>
                      </a:r>
                      <a:endParaRPr lang="en-US" sz="2400" dirty="0"/>
                    </a:p>
                  </a:txBody>
                  <a:tcPr/>
                </a:tc>
                <a:tc>
                  <a:txBody>
                    <a:bodyPr/>
                    <a:lstStyle/>
                    <a:p>
                      <a:r>
                        <a:rPr lang="en-US" sz="2400" dirty="0" smtClean="0"/>
                        <a:t>Protection</a:t>
                      </a:r>
                      <a:endParaRPr lang="en-US" sz="2400" dirty="0"/>
                    </a:p>
                  </a:txBody>
                  <a:tcPr/>
                </a:tc>
              </a:tr>
              <a:tr h="762000">
                <a:tc>
                  <a:txBody>
                    <a:bodyPr/>
                    <a:lstStyle/>
                    <a:p>
                      <a:r>
                        <a:rPr lang="en-US" sz="2400" dirty="0" smtClean="0"/>
                        <a:t>4</a:t>
                      </a:r>
                      <a:r>
                        <a:rPr lang="en-US" sz="2400" baseline="30000" dirty="0" smtClean="0"/>
                        <a:t>th</a:t>
                      </a:r>
                      <a:r>
                        <a:rPr lang="en-US" sz="2400" dirty="0" smtClean="0"/>
                        <a:t>-8</a:t>
                      </a:r>
                      <a:r>
                        <a:rPr lang="en-US" sz="2400" baseline="30000" dirty="0" smtClean="0"/>
                        <a:t>th</a:t>
                      </a:r>
                      <a:endParaRPr lang="en-US" sz="2400" dirty="0"/>
                    </a:p>
                  </a:txBody>
                  <a:tcPr/>
                </a:tc>
                <a:tc>
                  <a:txBody>
                    <a:bodyPr/>
                    <a:lstStyle/>
                    <a:p>
                      <a:r>
                        <a:rPr lang="en-US" sz="2400" dirty="0" smtClean="0"/>
                        <a:t>Rights of the accused</a:t>
                      </a:r>
                      <a:endParaRPr lang="en-US" sz="2400" dirty="0"/>
                    </a:p>
                  </a:txBody>
                  <a:tcPr/>
                </a:tc>
              </a:tr>
              <a:tr h="762000">
                <a:tc>
                  <a:txBody>
                    <a:bodyPr/>
                    <a:lstStyle/>
                    <a:p>
                      <a:r>
                        <a:rPr lang="en-US" sz="2400" dirty="0" smtClean="0"/>
                        <a:t>9</a:t>
                      </a:r>
                      <a:r>
                        <a:rPr lang="en-US" sz="2400" baseline="30000" dirty="0" smtClean="0"/>
                        <a:t>th</a:t>
                      </a:r>
                      <a:r>
                        <a:rPr lang="en-US" sz="2400" dirty="0" smtClean="0"/>
                        <a:t>-10</a:t>
                      </a:r>
                      <a:r>
                        <a:rPr lang="en-US" sz="2400" baseline="30000" dirty="0" smtClean="0"/>
                        <a:t>th</a:t>
                      </a:r>
                      <a:endParaRPr lang="en-US" sz="2400" dirty="0"/>
                    </a:p>
                  </a:txBody>
                  <a:tcPr/>
                </a:tc>
                <a:tc>
                  <a:txBody>
                    <a:bodyPr/>
                    <a:lstStyle/>
                    <a:p>
                      <a:r>
                        <a:rPr lang="en-US" sz="2400" dirty="0" smtClean="0"/>
                        <a:t>Rights of citizens</a:t>
                      </a:r>
                      <a:r>
                        <a:rPr lang="en-US" sz="2400" baseline="0" dirty="0" smtClean="0"/>
                        <a:t> and the states</a:t>
                      </a:r>
                      <a:endParaRPr lang="en-US" sz="2400" dirty="0"/>
                    </a:p>
                  </a:txBody>
                  <a:tcPr/>
                </a:tc>
              </a:tr>
            </a:tbl>
          </a:graphicData>
        </a:graphic>
      </p:graphicFrame>
    </p:spTree>
    <p:extLst>
      <p:ext uri="{BB962C8B-B14F-4D97-AF65-F5344CB8AC3E}">
        <p14:creationId xmlns:p14="http://schemas.microsoft.com/office/powerpoint/2010/main" val="9239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Amendment: Right to Bear Arms </a:t>
            </a:r>
            <a:endParaRPr lang="en-US" dirty="0"/>
          </a:p>
        </p:txBody>
      </p:sp>
      <p:sp>
        <p:nvSpPr>
          <p:cNvPr id="3" name="Content Placeholder 2"/>
          <p:cNvSpPr>
            <a:spLocks noGrp="1"/>
          </p:cNvSpPr>
          <p:nvPr>
            <p:ph idx="1"/>
          </p:nvPr>
        </p:nvSpPr>
        <p:spPr>
          <a:xfrm>
            <a:off x="381000" y="1752600"/>
            <a:ext cx="8229600" cy="2362200"/>
          </a:xfrm>
        </p:spPr>
        <p:txBody>
          <a:bodyPr/>
          <a:lstStyle/>
          <a:p>
            <a:pPr marL="0" indent="0">
              <a:buNone/>
            </a:pPr>
            <a:r>
              <a:rPr lang="en-US" dirty="0"/>
              <a:t>A well regulated Militia, being necessary to the security of a free State, </a:t>
            </a:r>
            <a:r>
              <a:rPr lang="en-US" b="1" dirty="0"/>
              <a:t>the right of the people to keep and bear Arms</a:t>
            </a:r>
            <a:r>
              <a:rPr lang="en-US" dirty="0"/>
              <a:t>, shall not be infringed.</a:t>
            </a:r>
          </a:p>
        </p:txBody>
      </p:sp>
    </p:spTree>
    <p:extLst>
      <p:ext uri="{BB962C8B-B14F-4D97-AF65-F5344CB8AC3E}">
        <p14:creationId xmlns:p14="http://schemas.microsoft.com/office/powerpoint/2010/main" val="4189264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US" baseline="30000" dirty="0" smtClean="0"/>
              <a:t>th</a:t>
            </a:r>
            <a:r>
              <a:rPr lang="en-US" dirty="0" smtClean="0"/>
              <a:t> Amendment: Protection from Unreasonable Search and Seizure </a:t>
            </a:r>
            <a:endParaRPr lang="en-US" dirty="0"/>
          </a:p>
        </p:txBody>
      </p:sp>
      <p:sp>
        <p:nvSpPr>
          <p:cNvPr id="3" name="Content Placeholder 2"/>
          <p:cNvSpPr>
            <a:spLocks noGrp="1"/>
          </p:cNvSpPr>
          <p:nvPr>
            <p:ph idx="1"/>
          </p:nvPr>
        </p:nvSpPr>
        <p:spPr/>
        <p:txBody>
          <a:bodyPr/>
          <a:lstStyle/>
          <a:p>
            <a:r>
              <a:rPr lang="en-US" dirty="0"/>
              <a:t>The right of the people to be </a:t>
            </a:r>
            <a:r>
              <a:rPr lang="en-US" dirty="0" smtClean="0"/>
              <a:t>secure…</a:t>
            </a:r>
            <a:r>
              <a:rPr lang="en-US" dirty="0"/>
              <a:t>against unreasonable searches and seizures, shall not be violated, and no Warrants shall issue, but upon probable </a:t>
            </a:r>
            <a:r>
              <a:rPr lang="en-US" dirty="0" smtClean="0"/>
              <a:t>cause…</a:t>
            </a:r>
            <a:endParaRPr lang="en-US" dirty="0"/>
          </a:p>
        </p:txBody>
      </p:sp>
    </p:spTree>
    <p:extLst>
      <p:ext uri="{BB962C8B-B14F-4D97-AF65-F5344CB8AC3E}">
        <p14:creationId xmlns:p14="http://schemas.microsoft.com/office/powerpoint/2010/main" val="2904183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 </a:t>
            </a:r>
            <a:br>
              <a:rPr lang="en-US" dirty="0" smtClean="0"/>
            </a:br>
            <a:r>
              <a:rPr lang="en-US" dirty="0" smtClean="0"/>
              <a:t>Protection from Double Jeopardy </a:t>
            </a:r>
            <a:endParaRPr lang="en-US" dirty="0"/>
          </a:p>
        </p:txBody>
      </p:sp>
      <p:sp>
        <p:nvSpPr>
          <p:cNvPr id="3" name="Content Placeholder 2"/>
          <p:cNvSpPr>
            <a:spLocks noGrp="1"/>
          </p:cNvSpPr>
          <p:nvPr>
            <p:ph idx="1"/>
          </p:nvPr>
        </p:nvSpPr>
        <p:spPr/>
        <p:txBody>
          <a:bodyPr/>
          <a:lstStyle/>
          <a:p>
            <a:r>
              <a:rPr lang="en-US" dirty="0"/>
              <a:t>No person </a:t>
            </a:r>
            <a:r>
              <a:rPr lang="en-US" dirty="0" smtClean="0"/>
              <a:t>shall…</a:t>
            </a:r>
            <a:r>
              <a:rPr lang="en-US" dirty="0"/>
              <a:t>be subject for the same offence to be twice put in jeopardy of life or </a:t>
            </a:r>
            <a:r>
              <a:rPr lang="en-US" dirty="0" smtClean="0"/>
              <a:t>limb…</a:t>
            </a:r>
            <a:endParaRPr lang="en-US" dirty="0"/>
          </a:p>
          <a:p>
            <a:endParaRPr lang="en-US" dirty="0"/>
          </a:p>
        </p:txBody>
      </p:sp>
    </p:spTree>
    <p:extLst>
      <p:ext uri="{BB962C8B-B14F-4D97-AF65-F5344CB8AC3E}">
        <p14:creationId xmlns:p14="http://schemas.microsoft.com/office/powerpoint/2010/main" val="1632132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 </a:t>
            </a:r>
            <a:br>
              <a:rPr lang="en-US" dirty="0" smtClean="0"/>
            </a:br>
            <a:r>
              <a:rPr lang="en-US" dirty="0" smtClean="0"/>
              <a:t>Protection from self-incrimination</a:t>
            </a:r>
            <a:endParaRPr lang="en-US" dirty="0"/>
          </a:p>
        </p:txBody>
      </p:sp>
      <p:sp>
        <p:nvSpPr>
          <p:cNvPr id="3" name="Content Placeholder 2"/>
          <p:cNvSpPr>
            <a:spLocks noGrp="1"/>
          </p:cNvSpPr>
          <p:nvPr>
            <p:ph idx="1"/>
          </p:nvPr>
        </p:nvSpPr>
        <p:spPr/>
        <p:txBody>
          <a:bodyPr/>
          <a:lstStyle/>
          <a:p>
            <a:r>
              <a:rPr lang="en-US" dirty="0"/>
              <a:t>No person </a:t>
            </a:r>
            <a:r>
              <a:rPr lang="en-US" dirty="0" smtClean="0"/>
              <a:t>shall…</a:t>
            </a:r>
            <a:r>
              <a:rPr lang="en-US" dirty="0"/>
              <a:t>be compelled in any criminal case to be a witness against </a:t>
            </a:r>
            <a:r>
              <a:rPr lang="en-US" dirty="0" smtClean="0"/>
              <a:t>himself…</a:t>
            </a:r>
            <a:endParaRPr lang="en-US" dirty="0"/>
          </a:p>
        </p:txBody>
      </p:sp>
    </p:spTree>
    <p:extLst>
      <p:ext uri="{BB962C8B-B14F-4D97-AF65-F5344CB8AC3E}">
        <p14:creationId xmlns:p14="http://schemas.microsoft.com/office/powerpoint/2010/main" val="1416096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 </a:t>
            </a:r>
            <a:br>
              <a:rPr lang="en-US" dirty="0" smtClean="0"/>
            </a:br>
            <a:r>
              <a:rPr lang="en-US" dirty="0" smtClean="0"/>
              <a:t>Due Process </a:t>
            </a:r>
            <a:endParaRPr lang="en-US" dirty="0"/>
          </a:p>
        </p:txBody>
      </p:sp>
      <p:sp>
        <p:nvSpPr>
          <p:cNvPr id="3" name="Content Placeholder 2"/>
          <p:cNvSpPr>
            <a:spLocks noGrp="1"/>
          </p:cNvSpPr>
          <p:nvPr>
            <p:ph idx="1"/>
          </p:nvPr>
        </p:nvSpPr>
        <p:spPr/>
        <p:txBody>
          <a:bodyPr/>
          <a:lstStyle/>
          <a:p>
            <a:r>
              <a:rPr lang="en-US" dirty="0"/>
              <a:t>No person </a:t>
            </a:r>
            <a:r>
              <a:rPr lang="en-US" dirty="0" smtClean="0"/>
              <a:t>shall…</a:t>
            </a:r>
            <a:r>
              <a:rPr lang="en-US" dirty="0"/>
              <a:t>be deprived of life, liberty, or property, without due process of </a:t>
            </a:r>
            <a:r>
              <a:rPr lang="en-US" dirty="0" smtClean="0"/>
              <a:t>law…</a:t>
            </a:r>
            <a:endParaRPr lang="en-US" dirty="0"/>
          </a:p>
        </p:txBody>
      </p:sp>
    </p:spTree>
    <p:extLst>
      <p:ext uri="{BB962C8B-B14F-4D97-AF65-F5344CB8AC3E}">
        <p14:creationId xmlns:p14="http://schemas.microsoft.com/office/powerpoint/2010/main" val="137374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Period </a:t>
            </a:r>
            <a:r>
              <a:rPr lang="en-US" dirty="0" smtClean="0"/>
              <a:t>7 </a:t>
            </a:r>
            <a:r>
              <a:rPr lang="en-US" dirty="0" smtClean="0"/>
              <a:t>- Groups</a:t>
            </a:r>
            <a:endParaRPr lang="en-US" dirty="0"/>
          </a:p>
        </p:txBody>
      </p:sp>
      <p:sp>
        <p:nvSpPr>
          <p:cNvPr id="4" name="Content Placeholder 3"/>
          <p:cNvSpPr>
            <a:spLocks noGrp="1"/>
          </p:cNvSpPr>
          <p:nvPr>
            <p:ph idx="1"/>
          </p:nvPr>
        </p:nvSpPr>
        <p:spPr>
          <a:xfrm>
            <a:off x="990600" y="1785257"/>
            <a:ext cx="3429000" cy="4343400"/>
          </a:xfrm>
        </p:spPr>
        <p:txBody>
          <a:bodyPr>
            <a:noAutofit/>
          </a:bodyPr>
          <a:lstStyle/>
          <a:p>
            <a:pPr marL="0" indent="0">
              <a:spcBef>
                <a:spcPts val="0"/>
              </a:spcBef>
              <a:buNone/>
            </a:pPr>
            <a:r>
              <a:rPr lang="es-US" sz="1800" b="1" u="sng" dirty="0">
                <a:solidFill>
                  <a:schemeClr val="tx1"/>
                </a:solidFill>
              </a:rPr>
              <a:t>GROUP 1:</a:t>
            </a:r>
          </a:p>
          <a:p>
            <a:pPr marL="0" indent="0">
              <a:spcBef>
                <a:spcPts val="0"/>
              </a:spcBef>
              <a:buNone/>
            </a:pPr>
            <a:r>
              <a:rPr lang="es-US" sz="1800" dirty="0">
                <a:solidFill>
                  <a:schemeClr val="tx1"/>
                </a:solidFill>
              </a:rPr>
              <a:t>AGUIAR, Lucas</a:t>
            </a:r>
          </a:p>
          <a:p>
            <a:pPr marL="0" indent="0">
              <a:spcBef>
                <a:spcPts val="0"/>
              </a:spcBef>
              <a:buNone/>
            </a:pPr>
            <a:r>
              <a:rPr lang="es-US" sz="1800" dirty="0">
                <a:solidFill>
                  <a:schemeClr val="tx1"/>
                </a:solidFill>
              </a:rPr>
              <a:t>CARBONELL, Abigail</a:t>
            </a:r>
          </a:p>
          <a:p>
            <a:pPr marL="0" indent="0">
              <a:spcBef>
                <a:spcPts val="0"/>
              </a:spcBef>
              <a:buNone/>
            </a:pPr>
            <a:r>
              <a:rPr lang="es-US" sz="1800" dirty="0">
                <a:solidFill>
                  <a:srgbClr val="FF0000"/>
                </a:solidFill>
              </a:rPr>
              <a:t>DIAZ, </a:t>
            </a:r>
            <a:r>
              <a:rPr lang="es-US" sz="1800" dirty="0" err="1">
                <a:solidFill>
                  <a:srgbClr val="FF0000"/>
                </a:solidFill>
              </a:rPr>
              <a:t>Kelin</a:t>
            </a:r>
            <a:endParaRPr lang="es-US" sz="1800" dirty="0">
              <a:solidFill>
                <a:srgbClr val="FF0000"/>
              </a:solidFill>
            </a:endParaRPr>
          </a:p>
          <a:p>
            <a:pPr marL="0" indent="0">
              <a:spcBef>
                <a:spcPts val="0"/>
              </a:spcBef>
              <a:buNone/>
            </a:pPr>
            <a:r>
              <a:rPr lang="es-US" sz="1800" dirty="0">
                <a:solidFill>
                  <a:schemeClr val="tx1"/>
                </a:solidFill>
              </a:rPr>
              <a:t>FLINT, Terry</a:t>
            </a:r>
          </a:p>
          <a:p>
            <a:pPr marL="0" indent="0">
              <a:spcBef>
                <a:spcPts val="0"/>
              </a:spcBef>
              <a:buNone/>
            </a:pPr>
            <a:r>
              <a:rPr lang="es-US" sz="1800" dirty="0">
                <a:solidFill>
                  <a:schemeClr val="tx1"/>
                </a:solidFill>
              </a:rPr>
              <a:t>MONTERO, Giancarlo</a:t>
            </a:r>
          </a:p>
          <a:p>
            <a:pPr marL="0" indent="0">
              <a:spcBef>
                <a:spcPts val="0"/>
              </a:spcBef>
              <a:buNone/>
            </a:pPr>
            <a:r>
              <a:rPr lang="es-US" sz="1800" dirty="0">
                <a:solidFill>
                  <a:schemeClr val="tx1"/>
                </a:solidFill>
              </a:rPr>
              <a:t>LOPEZ, </a:t>
            </a:r>
            <a:r>
              <a:rPr lang="es-US" sz="1800" dirty="0" err="1">
                <a:solidFill>
                  <a:schemeClr val="tx1"/>
                </a:solidFill>
              </a:rPr>
              <a:t>Mei</a:t>
            </a:r>
            <a:r>
              <a:rPr lang="es-US" sz="1800" dirty="0">
                <a:solidFill>
                  <a:schemeClr val="tx1"/>
                </a:solidFill>
              </a:rPr>
              <a:t> </a:t>
            </a:r>
          </a:p>
          <a:p>
            <a:pPr marL="0" indent="0">
              <a:spcBef>
                <a:spcPts val="0"/>
              </a:spcBef>
              <a:buNone/>
            </a:pPr>
            <a:endParaRPr lang="es-US" sz="1800" dirty="0">
              <a:solidFill>
                <a:schemeClr val="tx1"/>
              </a:solidFill>
            </a:endParaRPr>
          </a:p>
          <a:p>
            <a:pPr marL="0" indent="0">
              <a:spcBef>
                <a:spcPts val="0"/>
              </a:spcBef>
              <a:buNone/>
            </a:pPr>
            <a:r>
              <a:rPr lang="es-US" sz="1800" b="1" u="sng" dirty="0">
                <a:solidFill>
                  <a:schemeClr val="tx1"/>
                </a:solidFill>
              </a:rPr>
              <a:t>GROUP 2:</a:t>
            </a:r>
          </a:p>
          <a:p>
            <a:pPr marL="0" indent="0">
              <a:spcBef>
                <a:spcPts val="0"/>
              </a:spcBef>
              <a:buNone/>
            </a:pPr>
            <a:r>
              <a:rPr lang="es-US" sz="1800" dirty="0">
                <a:solidFill>
                  <a:schemeClr val="tx1"/>
                </a:solidFill>
              </a:rPr>
              <a:t>ARRIAGA, </a:t>
            </a:r>
            <a:r>
              <a:rPr lang="es-US" sz="1800" dirty="0" err="1">
                <a:solidFill>
                  <a:schemeClr val="tx1"/>
                </a:solidFill>
              </a:rPr>
              <a:t>Keren</a:t>
            </a:r>
            <a:endParaRPr lang="es-US" sz="1800" dirty="0">
              <a:solidFill>
                <a:schemeClr val="tx1"/>
              </a:solidFill>
            </a:endParaRPr>
          </a:p>
          <a:p>
            <a:pPr marL="0" indent="0">
              <a:spcBef>
                <a:spcPts val="0"/>
              </a:spcBef>
              <a:buNone/>
            </a:pPr>
            <a:r>
              <a:rPr lang="es-US" sz="1800" dirty="0">
                <a:solidFill>
                  <a:schemeClr val="tx1"/>
                </a:solidFill>
              </a:rPr>
              <a:t>ARTEAGA-PELAEZ, Daniela</a:t>
            </a:r>
          </a:p>
          <a:p>
            <a:pPr marL="0" indent="0">
              <a:spcBef>
                <a:spcPts val="0"/>
              </a:spcBef>
              <a:buNone/>
            </a:pPr>
            <a:r>
              <a:rPr lang="es-US" sz="1800" dirty="0">
                <a:solidFill>
                  <a:schemeClr val="tx1"/>
                </a:solidFill>
              </a:rPr>
              <a:t>BENNETT, Thomas</a:t>
            </a:r>
          </a:p>
          <a:p>
            <a:pPr marL="0" indent="0">
              <a:spcBef>
                <a:spcPts val="0"/>
              </a:spcBef>
              <a:buNone/>
            </a:pPr>
            <a:r>
              <a:rPr lang="es-US" sz="1800" dirty="0">
                <a:solidFill>
                  <a:schemeClr val="tx1"/>
                </a:solidFill>
              </a:rPr>
              <a:t>BRYANT, </a:t>
            </a:r>
            <a:r>
              <a:rPr lang="es-US" sz="1800" dirty="0" err="1">
                <a:solidFill>
                  <a:schemeClr val="tx1"/>
                </a:solidFill>
              </a:rPr>
              <a:t>Skyler</a:t>
            </a:r>
            <a:endParaRPr lang="es-US" sz="1800" dirty="0">
              <a:solidFill>
                <a:schemeClr val="tx1"/>
              </a:solidFill>
            </a:endParaRPr>
          </a:p>
          <a:p>
            <a:pPr marL="0" indent="0">
              <a:spcBef>
                <a:spcPts val="0"/>
              </a:spcBef>
              <a:buNone/>
            </a:pPr>
            <a:r>
              <a:rPr lang="es-US" sz="1800" dirty="0">
                <a:solidFill>
                  <a:srgbClr val="FF0000"/>
                </a:solidFill>
              </a:rPr>
              <a:t>HUBMAN, Cole</a:t>
            </a:r>
          </a:p>
        </p:txBody>
      </p:sp>
      <p:sp>
        <p:nvSpPr>
          <p:cNvPr id="5" name="Rectangle 4"/>
          <p:cNvSpPr/>
          <p:nvPr/>
        </p:nvSpPr>
        <p:spPr>
          <a:xfrm>
            <a:off x="5410200" y="1752600"/>
            <a:ext cx="2590800" cy="4247317"/>
          </a:xfrm>
          <a:prstGeom prst="rect">
            <a:avLst/>
          </a:prstGeom>
        </p:spPr>
        <p:txBody>
          <a:bodyPr wrap="square">
            <a:spAutoFit/>
          </a:bodyPr>
          <a:lstStyle/>
          <a:p>
            <a:r>
              <a:rPr lang="es-US" b="1" u="sng" dirty="0">
                <a:latin typeface="Cambria" panose="02040503050406030204" pitchFamily="18" charset="0"/>
                <a:ea typeface="Cambria" panose="02040503050406030204" pitchFamily="18" charset="0"/>
              </a:rPr>
              <a:t>GROUP 3:</a:t>
            </a:r>
          </a:p>
          <a:p>
            <a:r>
              <a:rPr lang="es-US" dirty="0">
                <a:latin typeface="Cambria" panose="02040503050406030204" pitchFamily="18" charset="0"/>
                <a:ea typeface="Cambria" panose="02040503050406030204" pitchFamily="18" charset="0"/>
              </a:rPr>
              <a:t>GARCIA, Jonathan</a:t>
            </a:r>
          </a:p>
          <a:p>
            <a:r>
              <a:rPr lang="es-US" dirty="0">
                <a:latin typeface="Cambria" panose="02040503050406030204" pitchFamily="18" charset="0"/>
                <a:ea typeface="Cambria" panose="02040503050406030204" pitchFamily="18" charset="0"/>
              </a:rPr>
              <a:t>GARCIA, Nicholas</a:t>
            </a:r>
          </a:p>
          <a:p>
            <a:r>
              <a:rPr lang="es-US" dirty="0">
                <a:latin typeface="Cambria" panose="02040503050406030204" pitchFamily="18" charset="0"/>
                <a:ea typeface="Cambria" panose="02040503050406030204" pitchFamily="18" charset="0"/>
              </a:rPr>
              <a:t>GOIZUETA, Melanie</a:t>
            </a:r>
          </a:p>
          <a:p>
            <a:r>
              <a:rPr lang="es-US" dirty="0">
                <a:solidFill>
                  <a:srgbClr val="FF0000"/>
                </a:solidFill>
                <a:latin typeface="Cambria" panose="02040503050406030204" pitchFamily="18" charset="0"/>
                <a:ea typeface="Cambria" panose="02040503050406030204" pitchFamily="18" charset="0"/>
              </a:rPr>
              <a:t>LEE, </a:t>
            </a:r>
            <a:r>
              <a:rPr lang="es-US" dirty="0" err="1">
                <a:solidFill>
                  <a:srgbClr val="FF0000"/>
                </a:solidFill>
                <a:latin typeface="Cambria" panose="02040503050406030204" pitchFamily="18" charset="0"/>
                <a:ea typeface="Cambria" panose="02040503050406030204" pitchFamily="18" charset="0"/>
              </a:rPr>
              <a:t>Ethan</a:t>
            </a:r>
            <a:endParaRPr lang="es-US" dirty="0">
              <a:solidFill>
                <a:srgbClr val="FF0000"/>
              </a:solidFill>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ORTA, Andrew</a:t>
            </a:r>
          </a:p>
          <a:p>
            <a:r>
              <a:rPr lang="es-US" dirty="0">
                <a:latin typeface="Cambria" panose="02040503050406030204" pitchFamily="18" charset="0"/>
                <a:ea typeface="Cambria" panose="02040503050406030204" pitchFamily="18" charset="0"/>
              </a:rPr>
              <a:t>SALGADO, Ronald</a:t>
            </a:r>
          </a:p>
          <a:p>
            <a:endParaRPr lang="es-US" dirty="0">
              <a:latin typeface="Cambria" panose="02040503050406030204" pitchFamily="18" charset="0"/>
              <a:ea typeface="Cambria" panose="02040503050406030204" pitchFamily="18" charset="0"/>
            </a:endParaRPr>
          </a:p>
          <a:p>
            <a:r>
              <a:rPr lang="es-US" b="1" u="sng" dirty="0">
                <a:latin typeface="Cambria" panose="02040503050406030204" pitchFamily="18" charset="0"/>
                <a:ea typeface="Cambria" panose="02040503050406030204" pitchFamily="18" charset="0"/>
              </a:rPr>
              <a:t>GROUP 4:</a:t>
            </a:r>
          </a:p>
          <a:p>
            <a:r>
              <a:rPr lang="es-US" dirty="0">
                <a:latin typeface="Cambria" panose="02040503050406030204" pitchFamily="18" charset="0"/>
                <a:ea typeface="Cambria" panose="02040503050406030204" pitchFamily="18" charset="0"/>
              </a:rPr>
              <a:t>CLARK, </a:t>
            </a:r>
            <a:r>
              <a:rPr lang="es-US" dirty="0" err="1">
                <a:latin typeface="Cambria" panose="02040503050406030204" pitchFamily="18" charset="0"/>
                <a:ea typeface="Cambria" panose="02040503050406030204" pitchFamily="18" charset="0"/>
              </a:rPr>
              <a:t>Derric</a:t>
            </a:r>
            <a:endParaRPr lang="es-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DUSSAN, Santiago</a:t>
            </a:r>
          </a:p>
          <a:p>
            <a:r>
              <a:rPr lang="es-US" dirty="0">
                <a:latin typeface="Cambria" panose="02040503050406030204" pitchFamily="18" charset="0"/>
                <a:ea typeface="Cambria" panose="02040503050406030204" pitchFamily="18" charset="0"/>
              </a:rPr>
              <a:t>GOMEZ, Armando</a:t>
            </a:r>
          </a:p>
          <a:p>
            <a:r>
              <a:rPr lang="es-US" dirty="0">
                <a:latin typeface="Cambria" panose="02040503050406030204" pitchFamily="18" charset="0"/>
                <a:ea typeface="Cambria" panose="02040503050406030204" pitchFamily="18" charset="0"/>
              </a:rPr>
              <a:t>LEZCANO, Elizabeth</a:t>
            </a:r>
          </a:p>
          <a:p>
            <a:r>
              <a:rPr lang="es-US" dirty="0">
                <a:latin typeface="Cambria" panose="02040503050406030204" pitchFamily="18" charset="0"/>
                <a:ea typeface="Cambria" panose="02040503050406030204" pitchFamily="18" charset="0"/>
              </a:rPr>
              <a:t>VIEYRA, Ashley</a:t>
            </a:r>
          </a:p>
          <a:p>
            <a:r>
              <a:rPr lang="es-US" dirty="0">
                <a:solidFill>
                  <a:srgbClr val="FF0000"/>
                </a:solidFill>
                <a:latin typeface="Cambria" panose="02040503050406030204" pitchFamily="18" charset="0"/>
                <a:ea typeface="Cambria" panose="02040503050406030204" pitchFamily="18" charset="0"/>
              </a:rPr>
              <a:t>YANES, </a:t>
            </a:r>
            <a:r>
              <a:rPr lang="es-US" dirty="0" err="1">
                <a:solidFill>
                  <a:srgbClr val="FF0000"/>
                </a:solidFill>
                <a:latin typeface="Cambria" panose="02040503050406030204" pitchFamily="18" charset="0"/>
                <a:ea typeface="Cambria" panose="02040503050406030204" pitchFamily="18" charset="0"/>
              </a:rPr>
              <a:t>Daraimis</a:t>
            </a:r>
            <a:endParaRPr lang="es-US"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7895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baseline="30000" dirty="0" smtClean="0"/>
              <a:t>th</a:t>
            </a:r>
            <a:r>
              <a:rPr lang="en-US" dirty="0" smtClean="0"/>
              <a:t> Amendment:</a:t>
            </a:r>
            <a:br>
              <a:rPr lang="en-US" dirty="0" smtClean="0"/>
            </a:br>
            <a:r>
              <a:rPr lang="en-US" dirty="0" smtClean="0"/>
              <a:t>Eminent Domain </a:t>
            </a:r>
            <a:endParaRPr lang="en-US" dirty="0"/>
          </a:p>
        </p:txBody>
      </p:sp>
      <p:sp>
        <p:nvSpPr>
          <p:cNvPr id="3" name="Content Placeholder 2"/>
          <p:cNvSpPr>
            <a:spLocks noGrp="1"/>
          </p:cNvSpPr>
          <p:nvPr>
            <p:ph idx="1"/>
          </p:nvPr>
        </p:nvSpPr>
        <p:spPr/>
        <p:txBody>
          <a:bodyPr/>
          <a:lstStyle/>
          <a:p>
            <a:r>
              <a:rPr lang="en-US" dirty="0" smtClean="0"/>
              <a:t>…Nor shall </a:t>
            </a:r>
            <a:r>
              <a:rPr lang="en-US" dirty="0"/>
              <a:t>private property be taken for public use, without just </a:t>
            </a:r>
            <a:r>
              <a:rPr lang="en-US" dirty="0" smtClean="0"/>
              <a:t>compensation. </a:t>
            </a:r>
            <a:endParaRPr lang="en-US" dirty="0"/>
          </a:p>
        </p:txBody>
      </p:sp>
    </p:spTree>
    <p:extLst>
      <p:ext uri="{BB962C8B-B14F-4D97-AF65-F5344CB8AC3E}">
        <p14:creationId xmlns:p14="http://schemas.microsoft.com/office/powerpoint/2010/main" val="13903750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US" baseline="30000" dirty="0" smtClean="0"/>
              <a:t>th</a:t>
            </a:r>
            <a:r>
              <a:rPr lang="en-US" dirty="0" smtClean="0"/>
              <a:t> Amendment: </a:t>
            </a:r>
            <a:br>
              <a:rPr lang="en-US" dirty="0" smtClean="0"/>
            </a:br>
            <a:r>
              <a:rPr lang="en-US" dirty="0" smtClean="0"/>
              <a:t>Right to Legal Counsel </a:t>
            </a:r>
            <a:endParaRPr lang="en-US" dirty="0"/>
          </a:p>
        </p:txBody>
      </p:sp>
      <p:sp>
        <p:nvSpPr>
          <p:cNvPr id="3" name="Content Placeholder 2"/>
          <p:cNvSpPr>
            <a:spLocks noGrp="1"/>
          </p:cNvSpPr>
          <p:nvPr>
            <p:ph idx="1"/>
          </p:nvPr>
        </p:nvSpPr>
        <p:spPr/>
        <p:txBody>
          <a:bodyPr/>
          <a:lstStyle/>
          <a:p>
            <a:r>
              <a:rPr lang="en-US" dirty="0"/>
              <a:t>In all criminal </a:t>
            </a:r>
            <a:r>
              <a:rPr lang="en-US" dirty="0" smtClean="0"/>
              <a:t>prosecutions</a:t>
            </a:r>
            <a:r>
              <a:rPr lang="en-US" dirty="0"/>
              <a:t> the accused </a:t>
            </a:r>
            <a:r>
              <a:rPr lang="en-US" dirty="0" smtClean="0"/>
              <a:t>shall…</a:t>
            </a:r>
            <a:r>
              <a:rPr lang="en-US" dirty="0"/>
              <a:t>have the Assistance of Counsel for his </a:t>
            </a:r>
            <a:r>
              <a:rPr lang="en-US" dirty="0" err="1" smtClean="0"/>
              <a:t>defence</a:t>
            </a:r>
            <a:r>
              <a:rPr lang="en-US" dirty="0" smtClean="0"/>
              <a:t>. </a:t>
            </a:r>
            <a:endParaRPr lang="en-US" dirty="0"/>
          </a:p>
        </p:txBody>
      </p:sp>
    </p:spTree>
    <p:extLst>
      <p:ext uri="{BB962C8B-B14F-4D97-AF65-F5344CB8AC3E}">
        <p14:creationId xmlns:p14="http://schemas.microsoft.com/office/powerpoint/2010/main" val="3813328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US" baseline="30000" dirty="0" smtClean="0"/>
              <a:t>th</a:t>
            </a:r>
            <a:r>
              <a:rPr lang="en-US" dirty="0" smtClean="0"/>
              <a:t> Amendment:</a:t>
            </a:r>
            <a:br>
              <a:rPr lang="en-US" dirty="0" smtClean="0"/>
            </a:br>
            <a:r>
              <a:rPr lang="en-US" dirty="0" smtClean="0"/>
              <a:t>Right to Trial by Jury </a:t>
            </a:r>
            <a:endParaRPr lang="en-US" dirty="0"/>
          </a:p>
        </p:txBody>
      </p:sp>
      <p:sp>
        <p:nvSpPr>
          <p:cNvPr id="3" name="Content Placeholder 2"/>
          <p:cNvSpPr>
            <a:spLocks noGrp="1"/>
          </p:cNvSpPr>
          <p:nvPr>
            <p:ph idx="1"/>
          </p:nvPr>
        </p:nvSpPr>
        <p:spPr/>
        <p:txBody>
          <a:bodyPr/>
          <a:lstStyle/>
          <a:p>
            <a:r>
              <a:rPr lang="en-US" dirty="0"/>
              <a:t>In all criminal prosecutions, the accused shall enjoy the right to a speedy and public trial, by an impartial jury of the State and district wherein the crime shall have been </a:t>
            </a:r>
            <a:r>
              <a:rPr lang="en-US" dirty="0" smtClean="0"/>
              <a:t>committed…</a:t>
            </a:r>
          </a:p>
          <a:p>
            <a:r>
              <a:rPr lang="en-US" dirty="0"/>
              <a:t>In suits at common law, where the value in controversy shall exceed twenty dollars, the right of trial by jury shall be </a:t>
            </a:r>
            <a:r>
              <a:rPr lang="en-US" dirty="0" smtClean="0"/>
              <a:t>preserved…</a:t>
            </a:r>
            <a:endParaRPr lang="en-US" dirty="0"/>
          </a:p>
        </p:txBody>
      </p:sp>
    </p:spTree>
    <p:extLst>
      <p:ext uri="{BB962C8B-B14F-4D97-AF65-F5344CB8AC3E}">
        <p14:creationId xmlns:p14="http://schemas.microsoft.com/office/powerpoint/2010/main" val="614403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a:t>
            </a:r>
            <a:r>
              <a:rPr lang="en-US" baseline="30000" dirty="0" smtClean="0"/>
              <a:t>th</a:t>
            </a:r>
            <a:r>
              <a:rPr lang="en-US" dirty="0" smtClean="0"/>
              <a:t> Amendment: Protection from Cruel and Unusual Punishment </a:t>
            </a:r>
            <a:endParaRPr lang="en-US" dirty="0"/>
          </a:p>
        </p:txBody>
      </p:sp>
      <p:sp>
        <p:nvSpPr>
          <p:cNvPr id="3" name="Content Placeholder 2"/>
          <p:cNvSpPr>
            <a:spLocks noGrp="1"/>
          </p:cNvSpPr>
          <p:nvPr>
            <p:ph idx="1"/>
          </p:nvPr>
        </p:nvSpPr>
        <p:spPr/>
        <p:txBody>
          <a:bodyPr/>
          <a:lstStyle/>
          <a:p>
            <a:r>
              <a:rPr lang="en-US" dirty="0"/>
              <a:t>Excessive bail shall not be required, nor excessive fines imposed, nor cruel and unusual punishments inflicted.</a:t>
            </a:r>
          </a:p>
        </p:txBody>
      </p:sp>
    </p:spTree>
    <p:extLst>
      <p:ext uri="{BB962C8B-B14F-4D97-AF65-F5344CB8AC3E}">
        <p14:creationId xmlns:p14="http://schemas.microsoft.com/office/powerpoint/2010/main" val="110784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2209800"/>
          </a:xfrm>
        </p:spPr>
        <p:txBody>
          <a:bodyPr>
            <a:normAutofit fontScale="92500" lnSpcReduction="20000"/>
          </a:bodyPr>
          <a:lstStyle/>
          <a:p>
            <a:pPr marL="502920" indent="-457200">
              <a:buFont typeface="+mj-lt"/>
              <a:buAutoNum type="arabicPeriod"/>
            </a:pPr>
            <a:r>
              <a:rPr lang="en-US" dirty="0" smtClean="0"/>
              <a:t>Read the situation on the slide.</a:t>
            </a:r>
          </a:p>
          <a:p>
            <a:pPr marL="502920" indent="-457200">
              <a:buFont typeface="+mj-lt"/>
              <a:buAutoNum type="arabicPeriod"/>
            </a:pPr>
            <a:r>
              <a:rPr lang="en-US" dirty="0" smtClean="0"/>
              <a:t>If you think it is a responsibility, you will go to the right side of the room. </a:t>
            </a:r>
          </a:p>
          <a:p>
            <a:pPr marL="502920" indent="-457200">
              <a:buFont typeface="+mj-lt"/>
              <a:buAutoNum type="arabicPeriod"/>
            </a:pPr>
            <a:r>
              <a:rPr lang="en-US" dirty="0" smtClean="0"/>
              <a:t>If you think it is an obligation, go to the left side of the room. </a:t>
            </a:r>
          </a:p>
        </p:txBody>
      </p:sp>
      <p:sp>
        <p:nvSpPr>
          <p:cNvPr id="3" name="Title 2"/>
          <p:cNvSpPr>
            <a:spLocks noGrp="1"/>
          </p:cNvSpPr>
          <p:nvPr>
            <p:ph type="title"/>
          </p:nvPr>
        </p:nvSpPr>
        <p:spPr/>
        <p:txBody>
          <a:bodyPr/>
          <a:lstStyle/>
          <a:p>
            <a:r>
              <a:rPr lang="en-US" dirty="0" smtClean="0"/>
              <a:t>Test your knowledge…</a:t>
            </a:r>
            <a:endParaRPr lang="en-US" dirty="0"/>
          </a:p>
        </p:txBody>
      </p:sp>
      <p:sp>
        <p:nvSpPr>
          <p:cNvPr id="4" name="Right Arrow 3"/>
          <p:cNvSpPr/>
          <p:nvPr/>
        </p:nvSpPr>
        <p:spPr>
          <a:xfrm>
            <a:off x="5257800" y="3886200"/>
            <a:ext cx="3429000" cy="187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81001" y="3886200"/>
            <a:ext cx="3581400" cy="1857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10200" y="4641523"/>
            <a:ext cx="2667000"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7" name="TextBox 6"/>
          <p:cNvSpPr txBox="1"/>
          <p:nvPr/>
        </p:nvSpPr>
        <p:spPr>
          <a:xfrm>
            <a:off x="1257870" y="4630150"/>
            <a:ext cx="2667000"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8" name="Footer Placeholder 7"/>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6421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19071"/>
            <a:ext cx="4638128" cy="4407408"/>
          </a:xfrm>
        </p:spPr>
        <p:txBody>
          <a:bodyPr>
            <a:normAutofit/>
          </a:bodyPr>
          <a:lstStyle/>
          <a:p>
            <a:pPr marL="45720" indent="0">
              <a:buNone/>
            </a:pPr>
            <a:r>
              <a:rPr lang="en-US" sz="2800" dirty="0" smtClean="0"/>
              <a:t>Mark receives a </a:t>
            </a:r>
            <a:r>
              <a:rPr lang="en-US" sz="2800" b="1" dirty="0" smtClean="0"/>
              <a:t>summons</a:t>
            </a:r>
            <a:r>
              <a:rPr lang="en-US" sz="2800" dirty="0" smtClean="0"/>
              <a:t> for jury duty. He serves on a jury for two weeks listening to testimony about a robbery that took place and determining the verdict for the case along with his fellow jurors.</a:t>
            </a:r>
          </a:p>
          <a:p>
            <a:pPr marL="45720" indent="0">
              <a:buNone/>
            </a:pPr>
            <a:r>
              <a:rPr lang="en-US" sz="2800" dirty="0" smtClean="0"/>
              <a:t> </a:t>
            </a:r>
            <a:endParaRPr lang="en-US" sz="2800" dirty="0"/>
          </a:p>
        </p:txBody>
      </p:sp>
      <p:sp>
        <p:nvSpPr>
          <p:cNvPr id="3" name="Title 2"/>
          <p:cNvSpPr>
            <a:spLocks noGrp="1"/>
          </p:cNvSpPr>
          <p:nvPr>
            <p:ph type="title"/>
          </p:nvPr>
        </p:nvSpPr>
        <p:spPr/>
        <p:txBody>
          <a:bodyPr/>
          <a:lstStyle/>
          <a:p>
            <a:r>
              <a:rPr lang="en-US" sz="4400" dirty="0" smtClean="0"/>
              <a:t>Scenario 1</a:t>
            </a:r>
            <a:endParaRPr lang="en-US" sz="4400" dirty="0"/>
          </a:p>
        </p:txBody>
      </p:sp>
      <p:sp>
        <p:nvSpPr>
          <p:cNvPr id="4" name="TextBox 3"/>
          <p:cNvSpPr txBox="1"/>
          <p:nvPr/>
        </p:nvSpPr>
        <p:spPr>
          <a:xfrm>
            <a:off x="457200" y="5226674"/>
            <a:ext cx="7391400" cy="1077218"/>
          </a:xfrm>
          <a:prstGeom prst="rect">
            <a:avLst/>
          </a:prstGeom>
          <a:noFill/>
        </p:spPr>
        <p:txBody>
          <a:bodyPr wrap="square" rtlCol="0">
            <a:spAutoFit/>
          </a:bodyPr>
          <a:lstStyle/>
          <a:p>
            <a:pPr algn="ctr"/>
            <a:r>
              <a:rPr lang="en-US" sz="3200" b="1" dirty="0" smtClean="0">
                <a:solidFill>
                  <a:srgbClr val="0A89E0"/>
                </a:solidFill>
              </a:rPr>
              <a:t>Is Mark’s service on a jury a responsibility or an obligation? </a:t>
            </a:r>
            <a:endParaRPr lang="en-US" sz="3200" b="1" dirty="0">
              <a:solidFill>
                <a:srgbClr val="0A89E0"/>
              </a:solidFill>
            </a:endParaRPr>
          </a:p>
        </p:txBody>
      </p:sp>
      <p:sp>
        <p:nvSpPr>
          <p:cNvPr id="5" name="Footer Placeholder 4"/>
          <p:cNvSpPr>
            <a:spLocks noGrp="1"/>
          </p:cNvSpPr>
          <p:nvPr>
            <p:ph type="ftr" sz="quarter" idx="11"/>
          </p:nvPr>
        </p:nvSpPr>
        <p:spPr/>
        <p:txBody>
          <a:bodyPr/>
          <a:lstStyle/>
          <a:p>
            <a:r>
              <a:rPr lang="en-US" smtClean="0"/>
              <a:t>The Florida Law Related Education Association, Inc. Copyright 2011</a:t>
            </a:r>
            <a:endParaRPr lang="en-US"/>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5405" t="9553" b="9934"/>
          <a:stretch/>
        </p:blipFill>
        <p:spPr>
          <a:xfrm>
            <a:off x="5019127" y="1981200"/>
            <a:ext cx="3744366" cy="2640367"/>
          </a:xfrm>
          <a:prstGeom prst="rect">
            <a:avLst/>
          </a:prstGeom>
        </p:spPr>
      </p:pic>
    </p:spTree>
    <p:extLst>
      <p:ext uri="{BB962C8B-B14F-4D97-AF65-F5344CB8AC3E}">
        <p14:creationId xmlns:p14="http://schemas.microsoft.com/office/powerpoint/2010/main" val="24366752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
            </a:r>
            <a:br>
              <a:rPr lang="en-US" sz="3600" dirty="0" smtClean="0"/>
            </a:br>
            <a:r>
              <a:rPr lang="en-US" sz="3600" dirty="0" smtClean="0"/>
              <a:t>Is Mark’s </a:t>
            </a:r>
            <a:r>
              <a:rPr lang="en-US" sz="3600" dirty="0"/>
              <a:t>service on a jury a </a:t>
            </a:r>
            <a:r>
              <a:rPr lang="en-US" sz="3600" dirty="0" smtClean="0"/>
              <a:t>responsibility or </a:t>
            </a:r>
            <a:r>
              <a:rPr lang="en-US" sz="3600" dirty="0"/>
              <a:t>an obligation? </a:t>
            </a:r>
            <a:r>
              <a:rPr lang="en-US" sz="5400" dirty="0">
                <a:solidFill>
                  <a:schemeClr val="tx2"/>
                </a:solidFill>
              </a:rPr>
              <a:t/>
            </a:r>
            <a:br>
              <a:rPr lang="en-US" sz="5400" dirty="0">
                <a:solidFill>
                  <a:schemeClr val="tx2"/>
                </a:solidFill>
              </a:rPr>
            </a:br>
            <a:endParaRPr lang="en-US" sz="5400" dirty="0"/>
          </a:p>
        </p:txBody>
      </p:sp>
      <p:sp>
        <p:nvSpPr>
          <p:cNvPr id="4" name="Right Arrow 3"/>
          <p:cNvSpPr/>
          <p:nvPr/>
        </p:nvSpPr>
        <p:spPr>
          <a:xfrm>
            <a:off x="5515774" y="431881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658428" y="431518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70896" y="4772386"/>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7" name="TextBox 6"/>
          <p:cNvSpPr txBox="1"/>
          <p:nvPr/>
        </p:nvSpPr>
        <p:spPr>
          <a:xfrm>
            <a:off x="1418566" y="4821823"/>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2" name="TextBox 1"/>
          <p:cNvSpPr txBox="1"/>
          <p:nvPr/>
        </p:nvSpPr>
        <p:spPr>
          <a:xfrm>
            <a:off x="381000" y="2133600"/>
            <a:ext cx="8305800" cy="2185214"/>
          </a:xfrm>
          <a:prstGeom prst="rect">
            <a:avLst/>
          </a:prstGeom>
          <a:noFill/>
        </p:spPr>
        <p:txBody>
          <a:bodyPr wrap="square" rtlCol="0">
            <a:spAutoFit/>
          </a:bodyPr>
          <a:lstStyle/>
          <a:p>
            <a:pPr algn="ctr"/>
            <a:r>
              <a:rPr lang="en-US" sz="4400" b="1" dirty="0" smtClean="0">
                <a:solidFill>
                  <a:srgbClr val="0A89E0"/>
                </a:solidFill>
              </a:rPr>
              <a:t>Obligation!</a:t>
            </a:r>
          </a:p>
          <a:p>
            <a:pPr algn="ctr"/>
            <a:r>
              <a:rPr lang="en-US" sz="4400" dirty="0"/>
              <a:t> </a:t>
            </a:r>
            <a:r>
              <a:rPr lang="en-US" sz="2400" dirty="0" smtClean="0">
                <a:solidFill>
                  <a:schemeClr val="tx2"/>
                </a:solidFill>
              </a:rPr>
              <a:t>Florida law states that any </a:t>
            </a:r>
            <a:r>
              <a:rPr lang="en-US" sz="2400" dirty="0">
                <a:solidFill>
                  <a:schemeClr val="tx2"/>
                </a:solidFill>
              </a:rPr>
              <a:t>person who is </a:t>
            </a:r>
            <a:r>
              <a:rPr lang="en-US" sz="2400" dirty="0" smtClean="0">
                <a:solidFill>
                  <a:schemeClr val="tx2"/>
                </a:solidFill>
              </a:rPr>
              <a:t>summoned </a:t>
            </a:r>
            <a:r>
              <a:rPr lang="en-US" sz="2400" dirty="0">
                <a:solidFill>
                  <a:schemeClr val="tx2"/>
                </a:solidFill>
              </a:rPr>
              <a:t>to attend as a juror in any court and who fails to attend without any sufficient excuse shall pay a fine not to exceed $</a:t>
            </a:r>
            <a:r>
              <a:rPr lang="en-US" sz="2400" dirty="0" smtClean="0">
                <a:solidFill>
                  <a:schemeClr val="tx2"/>
                </a:solidFill>
              </a:rPr>
              <a:t>100.</a:t>
            </a:r>
            <a:endParaRPr lang="en-US" sz="2400" dirty="0">
              <a:solidFill>
                <a:schemeClr val="tx2"/>
              </a:solidFill>
            </a:endParaRPr>
          </a:p>
        </p:txBody>
      </p:sp>
      <p:sp>
        <p:nvSpPr>
          <p:cNvPr id="8" name="Footer Placeholder 7"/>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37304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additive="base">
                                        <p:cTn id="3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p:bldP spid="6" grpId="1"/>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8546"/>
          </a:xfrm>
        </p:spPr>
        <p:txBody>
          <a:bodyPr>
            <a:normAutofit lnSpcReduction="10000"/>
          </a:bodyPr>
          <a:lstStyle/>
          <a:p>
            <a:pPr marL="45720" indent="0" algn="ctr">
              <a:buNone/>
            </a:pPr>
            <a:r>
              <a:rPr lang="en-US" sz="3600" dirty="0" smtClean="0">
                <a:solidFill>
                  <a:schemeClr val="bg2">
                    <a:lumMod val="25000"/>
                  </a:schemeClr>
                </a:solidFill>
              </a:rPr>
              <a:t>On his 18</a:t>
            </a:r>
            <a:r>
              <a:rPr lang="en-US" sz="3600" baseline="30000" dirty="0" smtClean="0">
                <a:solidFill>
                  <a:schemeClr val="bg2">
                    <a:lumMod val="25000"/>
                  </a:schemeClr>
                </a:solidFill>
              </a:rPr>
              <a:t>th</a:t>
            </a:r>
            <a:r>
              <a:rPr lang="en-US" sz="3600" dirty="0" smtClean="0">
                <a:solidFill>
                  <a:schemeClr val="bg2">
                    <a:lumMod val="25000"/>
                  </a:schemeClr>
                </a:solidFill>
              </a:rPr>
              <a:t> birthday, Marshall went online and registered for the selective service. This means that in </a:t>
            </a:r>
            <a:r>
              <a:rPr lang="en-US" sz="3600" dirty="0">
                <a:solidFill>
                  <a:schemeClr val="bg2">
                    <a:lumMod val="25000"/>
                  </a:schemeClr>
                </a:solidFill>
              </a:rPr>
              <a:t>a crisis requiring a draft, men would be called in sequence determined by random lottery number and year of birth. </a:t>
            </a:r>
            <a:endParaRPr lang="en-US" sz="3600" dirty="0" smtClean="0">
              <a:solidFill>
                <a:schemeClr val="bg2">
                  <a:lumMod val="25000"/>
                </a:schemeClr>
              </a:solidFill>
            </a:endParaRPr>
          </a:p>
          <a:p>
            <a:pPr marL="45720" indent="0" algn="ctr">
              <a:buNone/>
            </a:pPr>
            <a:r>
              <a:rPr lang="en-US" sz="3600" b="1" dirty="0" smtClean="0">
                <a:solidFill>
                  <a:srgbClr val="0A89E0"/>
                </a:solidFill>
              </a:rPr>
              <a:t>Is Marshall’s registering the selective service a responsibility or an obligation?</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2 </a:t>
            </a:r>
            <a:endParaRPr lang="en-US" sz="4400" dirty="0"/>
          </a:p>
        </p:txBody>
      </p:sp>
    </p:spTree>
    <p:extLst>
      <p:ext uri="{BB962C8B-B14F-4D97-AF65-F5344CB8AC3E}">
        <p14:creationId xmlns:p14="http://schemas.microsoft.com/office/powerpoint/2010/main" val="5173148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407893" cy="4407408"/>
          </a:xfrm>
        </p:spPr>
        <p:txBody>
          <a:bodyPr>
            <a:normAutofit/>
          </a:bodyPr>
          <a:lstStyle/>
          <a:p>
            <a:pPr marL="45720" indent="0" algn="ctr">
              <a:buNone/>
            </a:pPr>
            <a:r>
              <a:rPr lang="en-US" sz="3600" b="1" dirty="0" smtClean="0">
                <a:solidFill>
                  <a:srgbClr val="0A89E0"/>
                </a:solidFill>
              </a:rPr>
              <a:t>Obligation!</a:t>
            </a:r>
          </a:p>
          <a:p>
            <a:pPr marL="45720" indent="0">
              <a:buNone/>
            </a:pPr>
            <a:endParaRPr lang="en-US" sz="1800" dirty="0" smtClean="0"/>
          </a:p>
          <a:p>
            <a:pPr marL="45720" indent="0">
              <a:buNone/>
            </a:pPr>
            <a:r>
              <a:rPr lang="en-US" sz="1800" dirty="0" smtClean="0"/>
              <a:t>The </a:t>
            </a:r>
            <a:r>
              <a:rPr lang="en-US" sz="1800" b="1" u="sng" dirty="0" smtClean="0"/>
              <a:t>Military Selective Service Act</a:t>
            </a:r>
            <a:r>
              <a:rPr lang="en-US" sz="1800" dirty="0"/>
              <a:t> </a:t>
            </a:r>
            <a:r>
              <a:rPr lang="en-US" sz="1800" dirty="0" smtClean="0"/>
              <a:t>states that “it is </a:t>
            </a:r>
            <a:r>
              <a:rPr lang="en-US" sz="1800" b="1" dirty="0" smtClean="0"/>
              <a:t>the </a:t>
            </a:r>
            <a:r>
              <a:rPr lang="en-US" sz="1800" b="1" dirty="0"/>
              <a:t>duty of every male citizen of the United States</a:t>
            </a:r>
            <a:r>
              <a:rPr lang="en-US" sz="1800" dirty="0"/>
              <a:t>, and every other </a:t>
            </a:r>
            <a:r>
              <a:rPr lang="en-US" sz="1800" dirty="0" smtClean="0"/>
              <a:t>male person </a:t>
            </a:r>
            <a:r>
              <a:rPr lang="en-US" sz="1800" dirty="0"/>
              <a:t>residing in the United States, who, on the day or days fixed for the first </a:t>
            </a:r>
            <a:r>
              <a:rPr lang="en-US" sz="1800" dirty="0" smtClean="0"/>
              <a:t>or any </a:t>
            </a:r>
            <a:r>
              <a:rPr lang="en-US" sz="1800" dirty="0"/>
              <a:t>subsequent registration, </a:t>
            </a:r>
            <a:r>
              <a:rPr lang="en-US" sz="1800" b="1" dirty="0"/>
              <a:t>is between the ages of eighteen and twenty-six, </a:t>
            </a:r>
            <a:r>
              <a:rPr lang="en-US" sz="1800" b="1" dirty="0" smtClean="0"/>
              <a:t>to present </a:t>
            </a:r>
            <a:r>
              <a:rPr lang="en-US" sz="1800" b="1" dirty="0"/>
              <a:t>himself for and submit to </a:t>
            </a:r>
            <a:r>
              <a:rPr lang="en-US" sz="1800" b="1" dirty="0" smtClean="0"/>
              <a:t>registration</a:t>
            </a:r>
            <a:r>
              <a:rPr lang="en-US" sz="1800" dirty="0" smtClean="0"/>
              <a:t>.” </a:t>
            </a:r>
            <a:endParaRPr lang="en-US" sz="1800" dirty="0"/>
          </a:p>
          <a:p>
            <a:pPr marL="45720" indent="0" algn="ctr">
              <a:buNone/>
            </a:pPr>
            <a:endParaRPr lang="en-US" sz="3600" dirty="0">
              <a:solidFill>
                <a:schemeClr val="accent1"/>
              </a:solidFill>
            </a:endParaRPr>
          </a:p>
        </p:txBody>
      </p:sp>
      <p:sp>
        <p:nvSpPr>
          <p:cNvPr id="3" name="Title 2"/>
          <p:cNvSpPr>
            <a:spLocks noGrp="1"/>
          </p:cNvSpPr>
          <p:nvPr>
            <p:ph type="title"/>
          </p:nvPr>
        </p:nvSpPr>
        <p:spPr/>
        <p:txBody>
          <a:bodyPr>
            <a:noAutofit/>
          </a:bodyPr>
          <a:lstStyle/>
          <a:p>
            <a:r>
              <a:rPr lang="en-US" sz="3200" dirty="0" smtClean="0">
                <a:solidFill>
                  <a:schemeClr val="bg2">
                    <a:lumMod val="25000"/>
                  </a:schemeClr>
                </a:solidFill>
              </a:rPr>
              <a:t/>
            </a:r>
            <a:br>
              <a:rPr lang="en-US" sz="3200" dirty="0" smtClean="0">
                <a:solidFill>
                  <a:schemeClr val="bg2">
                    <a:lumMod val="25000"/>
                  </a:schemeClr>
                </a:solidFill>
              </a:rPr>
            </a:br>
            <a:r>
              <a:rPr lang="en-US" sz="3200" dirty="0" smtClean="0"/>
              <a:t>Is </a:t>
            </a:r>
            <a:r>
              <a:rPr lang="en-US" sz="3200" dirty="0"/>
              <a:t>Marshall’s </a:t>
            </a:r>
            <a:r>
              <a:rPr lang="en-US" sz="3200" dirty="0" smtClean="0"/>
              <a:t>registering for </a:t>
            </a:r>
            <a:r>
              <a:rPr lang="en-US" sz="3200" dirty="0"/>
              <a:t>the selective service a responsibility or an obligation?</a:t>
            </a:r>
            <a:r>
              <a:rPr lang="en-US" sz="5400" dirty="0"/>
              <a:t/>
            </a:r>
            <a:br>
              <a:rPr lang="en-US" sz="5400" dirty="0"/>
            </a:br>
            <a:endParaRPr lang="en-US" sz="5400" dirty="0"/>
          </a:p>
        </p:txBody>
      </p:sp>
      <p:sp>
        <p:nvSpPr>
          <p:cNvPr id="8" name="Right Arrow 7"/>
          <p:cNvSpPr/>
          <p:nvPr/>
        </p:nvSpPr>
        <p:spPr>
          <a:xfrm>
            <a:off x="5515583" y="4745771"/>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58237" y="4742142"/>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95544" y="5275543"/>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18375" y="5248780"/>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28570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2"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1+ppt_w/2"/>
                                          </p:val>
                                        </p:tav>
                                      </p:tavLst>
                                    </p:anim>
                                    <p:anim calcmode="lin" valueType="num">
                                      <p:cBhvr additive="base">
                                        <p:cTn id="39" dur="500"/>
                                        <p:tgtEl>
                                          <p:spTgt spid="8"/>
                                        </p:tgtEl>
                                        <p:attrNameLst>
                                          <p:attrName>ppt_y</p:attrName>
                                        </p:attrNameLst>
                                      </p:cBhvr>
                                      <p:tavLst>
                                        <p:tav tm="0">
                                          <p:val>
                                            <p:strVal val="ppt_y"/>
                                          </p:val>
                                        </p:tav>
                                        <p:tav tm="100000">
                                          <p:val>
                                            <p:strVal val="ppt_y"/>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pPr marL="45720" indent="0" algn="ctr">
              <a:buNone/>
            </a:pPr>
            <a:r>
              <a:rPr lang="en-US" dirty="0" smtClean="0"/>
              <a:t>Shauna did not like a policy that was recently passed by the state legislature. She decided to create a petition supported by members of her community and included a copy of the petition in a letter to her Representative.</a:t>
            </a:r>
          </a:p>
          <a:p>
            <a:pPr marL="45720" indent="0" algn="ctr">
              <a:buNone/>
            </a:pPr>
            <a:r>
              <a:rPr lang="en-US" sz="3600" b="1" dirty="0" smtClean="0">
                <a:solidFill>
                  <a:srgbClr val="0A89E0"/>
                </a:solidFill>
              </a:rPr>
              <a:t>Is petitioning the government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3 </a:t>
            </a:r>
            <a:endParaRPr lang="en-US" sz="4400" dirty="0"/>
          </a:p>
        </p:txBody>
      </p:sp>
      <p:pic>
        <p:nvPicPr>
          <p:cNvPr id="4098" name="Picture 2" descr="C:\Documents and Settings\flrea\Local Settings\Temporary Internet Files\Content.IE5\6QWJWNTB\MC9003013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012" y="4898866"/>
            <a:ext cx="1150844" cy="156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58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Period </a:t>
            </a:r>
            <a:r>
              <a:rPr lang="en-US" dirty="0" smtClean="0"/>
              <a:t>8 </a:t>
            </a:r>
            <a:r>
              <a:rPr lang="en-US" dirty="0" smtClean="0"/>
              <a:t>- Groups</a:t>
            </a:r>
            <a:endParaRPr lang="en-US" dirty="0"/>
          </a:p>
        </p:txBody>
      </p:sp>
      <p:sp>
        <p:nvSpPr>
          <p:cNvPr id="4" name="Content Placeholder 3"/>
          <p:cNvSpPr>
            <a:spLocks noGrp="1"/>
          </p:cNvSpPr>
          <p:nvPr>
            <p:ph idx="1"/>
          </p:nvPr>
        </p:nvSpPr>
        <p:spPr>
          <a:xfrm>
            <a:off x="990600" y="1785257"/>
            <a:ext cx="3429000" cy="4343400"/>
          </a:xfrm>
        </p:spPr>
        <p:txBody>
          <a:bodyPr>
            <a:noAutofit/>
          </a:bodyPr>
          <a:lstStyle/>
          <a:p>
            <a:pPr marL="0" indent="0">
              <a:spcBef>
                <a:spcPts val="0"/>
              </a:spcBef>
              <a:buNone/>
            </a:pPr>
            <a:r>
              <a:rPr lang="es-US" sz="1800" b="1" u="sng" dirty="0">
                <a:solidFill>
                  <a:schemeClr val="tx1"/>
                </a:solidFill>
              </a:rPr>
              <a:t>GROUP 1:</a:t>
            </a:r>
          </a:p>
          <a:p>
            <a:pPr marL="0" indent="0">
              <a:spcBef>
                <a:spcPts val="0"/>
              </a:spcBef>
              <a:buNone/>
            </a:pPr>
            <a:r>
              <a:rPr lang="es-US" sz="1800" dirty="0">
                <a:solidFill>
                  <a:schemeClr val="tx1"/>
                </a:solidFill>
              </a:rPr>
              <a:t>BANDA, </a:t>
            </a:r>
            <a:r>
              <a:rPr lang="es-US" sz="1800" dirty="0" err="1">
                <a:solidFill>
                  <a:schemeClr val="tx1"/>
                </a:solidFill>
              </a:rPr>
              <a:t>Saul</a:t>
            </a:r>
            <a:endParaRPr lang="es-US" sz="1800" dirty="0">
              <a:solidFill>
                <a:schemeClr val="tx1"/>
              </a:solidFill>
            </a:endParaRPr>
          </a:p>
          <a:p>
            <a:pPr marL="0" indent="0">
              <a:spcBef>
                <a:spcPts val="0"/>
              </a:spcBef>
              <a:buNone/>
            </a:pPr>
            <a:r>
              <a:rPr lang="es-US" sz="1800" dirty="0">
                <a:solidFill>
                  <a:schemeClr val="tx1"/>
                </a:solidFill>
              </a:rPr>
              <a:t>DAVIS, </a:t>
            </a:r>
            <a:r>
              <a:rPr lang="es-US" sz="1800" dirty="0" err="1">
                <a:solidFill>
                  <a:schemeClr val="tx1"/>
                </a:solidFill>
              </a:rPr>
              <a:t>Makayla</a:t>
            </a:r>
            <a:endParaRPr lang="es-US" sz="1800" dirty="0">
              <a:solidFill>
                <a:schemeClr val="tx1"/>
              </a:solidFill>
            </a:endParaRPr>
          </a:p>
          <a:p>
            <a:pPr marL="0" indent="0">
              <a:spcBef>
                <a:spcPts val="0"/>
              </a:spcBef>
              <a:buNone/>
            </a:pPr>
            <a:r>
              <a:rPr lang="es-US" sz="1800" dirty="0">
                <a:solidFill>
                  <a:schemeClr val="tx1"/>
                </a:solidFill>
              </a:rPr>
              <a:t>JACKSON, Melvin</a:t>
            </a:r>
          </a:p>
          <a:p>
            <a:pPr marL="0" indent="0">
              <a:spcBef>
                <a:spcPts val="0"/>
              </a:spcBef>
              <a:buNone/>
            </a:pPr>
            <a:r>
              <a:rPr lang="es-US" sz="1800" dirty="0">
                <a:solidFill>
                  <a:schemeClr val="tx1"/>
                </a:solidFill>
              </a:rPr>
              <a:t>FEUILLEBOIS, Emily</a:t>
            </a:r>
          </a:p>
          <a:p>
            <a:pPr marL="0" indent="0">
              <a:spcBef>
                <a:spcPts val="0"/>
              </a:spcBef>
              <a:buNone/>
            </a:pPr>
            <a:r>
              <a:rPr lang="es-US" sz="1800" dirty="0">
                <a:solidFill>
                  <a:srgbClr val="FF0000"/>
                </a:solidFill>
              </a:rPr>
              <a:t>PEREZ, Christian</a:t>
            </a:r>
          </a:p>
          <a:p>
            <a:pPr marL="0" indent="0">
              <a:spcBef>
                <a:spcPts val="0"/>
              </a:spcBef>
              <a:buNone/>
            </a:pPr>
            <a:endParaRPr lang="es-US" sz="1800" dirty="0">
              <a:solidFill>
                <a:schemeClr val="tx1"/>
              </a:solidFill>
            </a:endParaRPr>
          </a:p>
          <a:p>
            <a:pPr marL="0" indent="0">
              <a:spcBef>
                <a:spcPts val="0"/>
              </a:spcBef>
              <a:buNone/>
            </a:pPr>
            <a:r>
              <a:rPr lang="es-US" sz="1800" b="1" u="sng" dirty="0">
                <a:solidFill>
                  <a:schemeClr val="tx1"/>
                </a:solidFill>
              </a:rPr>
              <a:t>GROUP 2:</a:t>
            </a:r>
          </a:p>
          <a:p>
            <a:pPr marL="0" indent="0">
              <a:spcBef>
                <a:spcPts val="0"/>
              </a:spcBef>
              <a:buNone/>
            </a:pPr>
            <a:r>
              <a:rPr lang="es-US" sz="1800" dirty="0">
                <a:solidFill>
                  <a:schemeClr val="tx1"/>
                </a:solidFill>
              </a:rPr>
              <a:t>ALEMAN, </a:t>
            </a:r>
            <a:r>
              <a:rPr lang="es-US" sz="1800" dirty="0" err="1">
                <a:solidFill>
                  <a:schemeClr val="tx1"/>
                </a:solidFill>
              </a:rPr>
              <a:t>Efren</a:t>
            </a:r>
            <a:endParaRPr lang="es-US" sz="1800" dirty="0">
              <a:solidFill>
                <a:schemeClr val="tx1"/>
              </a:solidFill>
            </a:endParaRPr>
          </a:p>
          <a:p>
            <a:pPr marL="0" indent="0">
              <a:spcBef>
                <a:spcPts val="0"/>
              </a:spcBef>
              <a:buNone/>
            </a:pPr>
            <a:r>
              <a:rPr lang="es-US" sz="1800" dirty="0">
                <a:solidFill>
                  <a:schemeClr val="tx1"/>
                </a:solidFill>
              </a:rPr>
              <a:t>BLANCO VALLECILLO, Diana </a:t>
            </a:r>
          </a:p>
          <a:p>
            <a:pPr marL="0" indent="0">
              <a:spcBef>
                <a:spcPts val="0"/>
              </a:spcBef>
              <a:buNone/>
            </a:pPr>
            <a:r>
              <a:rPr lang="es-US" sz="1800" dirty="0">
                <a:solidFill>
                  <a:srgbClr val="FF0000"/>
                </a:solidFill>
              </a:rPr>
              <a:t>DOMINGUEZ, Emily</a:t>
            </a:r>
          </a:p>
          <a:p>
            <a:pPr marL="0" indent="0">
              <a:spcBef>
                <a:spcPts val="0"/>
              </a:spcBef>
              <a:buNone/>
            </a:pPr>
            <a:r>
              <a:rPr lang="es-US" sz="1800" dirty="0">
                <a:solidFill>
                  <a:schemeClr val="tx1"/>
                </a:solidFill>
              </a:rPr>
              <a:t>DUARTE, </a:t>
            </a:r>
            <a:r>
              <a:rPr lang="es-US" sz="1800" dirty="0" err="1">
                <a:solidFill>
                  <a:schemeClr val="tx1"/>
                </a:solidFill>
              </a:rPr>
              <a:t>Sebastian</a:t>
            </a:r>
            <a:endParaRPr lang="es-US" sz="1800" dirty="0">
              <a:solidFill>
                <a:schemeClr val="tx1"/>
              </a:solidFill>
            </a:endParaRPr>
          </a:p>
          <a:p>
            <a:pPr marL="0" indent="0">
              <a:spcBef>
                <a:spcPts val="0"/>
              </a:spcBef>
              <a:buNone/>
            </a:pPr>
            <a:r>
              <a:rPr lang="es-US" sz="1800" dirty="0">
                <a:solidFill>
                  <a:schemeClr val="tx1"/>
                </a:solidFill>
              </a:rPr>
              <a:t>JIMENEZ, Juan</a:t>
            </a:r>
          </a:p>
          <a:p>
            <a:pPr marL="0" indent="0">
              <a:spcBef>
                <a:spcPts val="0"/>
              </a:spcBef>
              <a:buNone/>
            </a:pPr>
            <a:r>
              <a:rPr lang="es-US" sz="1800" dirty="0">
                <a:solidFill>
                  <a:schemeClr val="tx1"/>
                </a:solidFill>
              </a:rPr>
              <a:t>PEREZ, Britney</a:t>
            </a:r>
          </a:p>
        </p:txBody>
      </p:sp>
      <p:sp>
        <p:nvSpPr>
          <p:cNvPr id="5" name="Rectangle 4"/>
          <p:cNvSpPr/>
          <p:nvPr/>
        </p:nvSpPr>
        <p:spPr>
          <a:xfrm>
            <a:off x="5410200" y="1752600"/>
            <a:ext cx="2590800" cy="3970318"/>
          </a:xfrm>
          <a:prstGeom prst="rect">
            <a:avLst/>
          </a:prstGeom>
        </p:spPr>
        <p:txBody>
          <a:bodyPr wrap="square">
            <a:spAutoFit/>
          </a:bodyPr>
          <a:lstStyle/>
          <a:p>
            <a:r>
              <a:rPr lang="es-US" b="1" u="sng" dirty="0">
                <a:latin typeface="Cambria" panose="02040503050406030204" pitchFamily="18" charset="0"/>
                <a:ea typeface="Cambria" panose="02040503050406030204" pitchFamily="18" charset="0"/>
              </a:rPr>
              <a:t>GROUP 3:</a:t>
            </a:r>
          </a:p>
          <a:p>
            <a:r>
              <a:rPr lang="es-US" dirty="0">
                <a:latin typeface="Cambria" panose="02040503050406030204" pitchFamily="18" charset="0"/>
                <a:ea typeface="Cambria" panose="02040503050406030204" pitchFamily="18" charset="0"/>
              </a:rPr>
              <a:t>MARTINEZ, Bryce</a:t>
            </a:r>
          </a:p>
          <a:p>
            <a:r>
              <a:rPr lang="es-US" dirty="0">
                <a:latin typeface="Cambria" panose="02040503050406030204" pitchFamily="18" charset="0"/>
                <a:ea typeface="Cambria" panose="02040503050406030204" pitchFamily="18" charset="0"/>
              </a:rPr>
              <a:t>PERERA, Michelle</a:t>
            </a:r>
          </a:p>
          <a:p>
            <a:r>
              <a:rPr lang="es-US" dirty="0">
                <a:latin typeface="Cambria" panose="02040503050406030204" pitchFamily="18" charset="0"/>
                <a:ea typeface="Cambria" panose="02040503050406030204" pitchFamily="18" charset="0"/>
              </a:rPr>
              <a:t>PEREZ, </a:t>
            </a:r>
            <a:r>
              <a:rPr lang="es-US" dirty="0" err="1">
                <a:latin typeface="Cambria" panose="02040503050406030204" pitchFamily="18" charset="0"/>
                <a:ea typeface="Cambria" panose="02040503050406030204" pitchFamily="18" charset="0"/>
              </a:rPr>
              <a:t>Yarely</a:t>
            </a:r>
            <a:endParaRPr lang="es-US" dirty="0">
              <a:latin typeface="Cambria" panose="02040503050406030204" pitchFamily="18" charset="0"/>
              <a:ea typeface="Cambria" panose="02040503050406030204" pitchFamily="18" charset="0"/>
            </a:endParaRPr>
          </a:p>
          <a:p>
            <a:r>
              <a:rPr lang="es-US" dirty="0">
                <a:solidFill>
                  <a:srgbClr val="FF0000"/>
                </a:solidFill>
                <a:latin typeface="Cambria" panose="02040503050406030204" pitchFamily="18" charset="0"/>
                <a:ea typeface="Cambria" panose="02040503050406030204" pitchFamily="18" charset="0"/>
              </a:rPr>
              <a:t>RODRIGUEZ, </a:t>
            </a:r>
            <a:r>
              <a:rPr lang="es-US" dirty="0" err="1">
                <a:solidFill>
                  <a:srgbClr val="FF0000"/>
                </a:solidFill>
                <a:latin typeface="Cambria" panose="02040503050406030204" pitchFamily="18" charset="0"/>
                <a:ea typeface="Cambria" panose="02040503050406030204" pitchFamily="18" charset="0"/>
              </a:rPr>
              <a:t>Geovanni</a:t>
            </a:r>
            <a:endParaRPr lang="es-US" dirty="0">
              <a:solidFill>
                <a:srgbClr val="FF0000"/>
              </a:solidFill>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SURUJBALLI, </a:t>
            </a:r>
            <a:r>
              <a:rPr lang="es-US" dirty="0" err="1">
                <a:latin typeface="Cambria" panose="02040503050406030204" pitchFamily="18" charset="0"/>
                <a:ea typeface="Cambria" panose="02040503050406030204" pitchFamily="18" charset="0"/>
              </a:rPr>
              <a:t>Ethan</a:t>
            </a:r>
            <a:endParaRPr lang="es-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VINAS, Juan</a:t>
            </a:r>
          </a:p>
          <a:p>
            <a:endParaRPr lang="es-US" dirty="0">
              <a:latin typeface="Cambria" panose="02040503050406030204" pitchFamily="18" charset="0"/>
              <a:ea typeface="Cambria" panose="02040503050406030204" pitchFamily="18" charset="0"/>
            </a:endParaRPr>
          </a:p>
          <a:p>
            <a:r>
              <a:rPr lang="es-US" b="1" u="sng" dirty="0">
                <a:latin typeface="Cambria" panose="02040503050406030204" pitchFamily="18" charset="0"/>
                <a:ea typeface="Cambria" panose="02040503050406030204" pitchFamily="18" charset="0"/>
              </a:rPr>
              <a:t>GROUP 4:</a:t>
            </a:r>
          </a:p>
          <a:p>
            <a:r>
              <a:rPr lang="es-US" dirty="0">
                <a:solidFill>
                  <a:srgbClr val="FF0000"/>
                </a:solidFill>
                <a:latin typeface="Cambria" panose="02040503050406030204" pitchFamily="18" charset="0"/>
                <a:ea typeface="Cambria" panose="02040503050406030204" pitchFamily="18" charset="0"/>
              </a:rPr>
              <a:t>ACOSTA, Diana</a:t>
            </a:r>
          </a:p>
          <a:p>
            <a:r>
              <a:rPr lang="es-US" dirty="0">
                <a:latin typeface="Cambria" panose="02040503050406030204" pitchFamily="18" charset="0"/>
                <a:ea typeface="Cambria" panose="02040503050406030204" pitchFamily="18" charset="0"/>
              </a:rPr>
              <a:t>MOAHAMED, Jocelyn</a:t>
            </a:r>
          </a:p>
          <a:p>
            <a:r>
              <a:rPr lang="es-US" dirty="0">
                <a:latin typeface="Cambria" panose="02040503050406030204" pitchFamily="18" charset="0"/>
                <a:ea typeface="Cambria" panose="02040503050406030204" pitchFamily="18" charset="0"/>
              </a:rPr>
              <a:t>RALLS, </a:t>
            </a:r>
            <a:r>
              <a:rPr lang="es-US" dirty="0" err="1">
                <a:latin typeface="Cambria" panose="02040503050406030204" pitchFamily="18" charset="0"/>
                <a:ea typeface="Cambria" panose="02040503050406030204" pitchFamily="18" charset="0"/>
              </a:rPr>
              <a:t>Kailee</a:t>
            </a:r>
            <a:endParaRPr lang="es-US" dirty="0">
              <a:latin typeface="Cambria" panose="02040503050406030204" pitchFamily="18" charset="0"/>
              <a:ea typeface="Cambria" panose="02040503050406030204" pitchFamily="18" charset="0"/>
            </a:endParaRPr>
          </a:p>
          <a:p>
            <a:r>
              <a:rPr lang="es-US" dirty="0">
                <a:latin typeface="Cambria" panose="02040503050406030204" pitchFamily="18" charset="0"/>
                <a:ea typeface="Cambria" panose="02040503050406030204" pitchFamily="18" charset="0"/>
              </a:rPr>
              <a:t>RAUDA-VIDAL, Carlos</a:t>
            </a:r>
          </a:p>
          <a:p>
            <a:r>
              <a:rPr lang="es-US" dirty="0">
                <a:latin typeface="Cambria" panose="02040503050406030204" pitchFamily="18" charset="0"/>
                <a:ea typeface="Cambria" panose="02040503050406030204" pitchFamily="18" charset="0"/>
              </a:rPr>
              <a:t>VAZQUEZ, </a:t>
            </a:r>
            <a:r>
              <a:rPr lang="es-US" dirty="0" err="1">
                <a:latin typeface="Cambria" panose="02040503050406030204" pitchFamily="18" charset="0"/>
                <a:ea typeface="Cambria" panose="02040503050406030204" pitchFamily="18" charset="0"/>
              </a:rPr>
              <a:t>Katelyn</a:t>
            </a:r>
            <a:endParaRPr lang="es-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6921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77979"/>
            <a:ext cx="8407893" cy="4407408"/>
          </a:xfrm>
        </p:spPr>
        <p:txBody>
          <a:bodyPr>
            <a:normAutofit/>
          </a:bodyPr>
          <a:lstStyle/>
          <a:p>
            <a:pPr marL="45720" indent="0" algn="ctr">
              <a:buNone/>
            </a:pPr>
            <a:r>
              <a:rPr lang="en-US" sz="4800" dirty="0" smtClean="0">
                <a:solidFill>
                  <a:srgbClr val="0A89E0"/>
                </a:solidFill>
              </a:rPr>
              <a:t>Responsibility!</a:t>
            </a:r>
          </a:p>
          <a:p>
            <a:pPr marL="45720" indent="0" algn="ctr">
              <a:buNone/>
            </a:pPr>
            <a:r>
              <a:rPr lang="en-US" sz="3600" dirty="0" smtClean="0">
                <a:solidFill>
                  <a:schemeClr val="tx1">
                    <a:lumMod val="75000"/>
                    <a:lumOff val="25000"/>
                  </a:schemeClr>
                </a:solidFill>
              </a:rPr>
              <a:t>Why is petitioning the government an important civic responsibility? </a:t>
            </a:r>
          </a:p>
          <a:p>
            <a:pPr marL="45720" indent="0" algn="ctr">
              <a:buNone/>
            </a:pPr>
            <a:endParaRPr lang="en-US" sz="3600" dirty="0" smtClean="0">
              <a:solidFill>
                <a:schemeClr val="accent2"/>
              </a:solidFill>
            </a:endParaRPr>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t>Is </a:t>
            </a:r>
            <a:r>
              <a:rPr lang="en-US" sz="3200" dirty="0"/>
              <a:t>petitioning the government a </a:t>
            </a:r>
            <a:r>
              <a:rPr lang="en-US" sz="3200" dirty="0" smtClean="0"/>
              <a:t>responsibility or </a:t>
            </a:r>
            <a:r>
              <a:rPr lang="en-US" sz="3200" dirty="0"/>
              <a:t>an obligation? </a:t>
            </a:r>
            <a:r>
              <a:rPr lang="en-US" sz="4800" dirty="0"/>
              <a:t/>
            </a:r>
            <a:br>
              <a:rPr lang="en-US" sz="4800" dirty="0"/>
            </a:br>
            <a:endParaRPr lang="en-US" sz="4800" dirty="0"/>
          </a:p>
        </p:txBody>
      </p:sp>
      <p:sp>
        <p:nvSpPr>
          <p:cNvPr id="13" name="Right Arrow 12"/>
          <p:cNvSpPr/>
          <p:nvPr/>
        </p:nvSpPr>
        <p:spPr>
          <a:xfrm>
            <a:off x="5570705" y="3957924"/>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713359" y="3954295"/>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25827" y="4575564"/>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6" name="TextBox 15"/>
          <p:cNvSpPr txBox="1"/>
          <p:nvPr/>
        </p:nvSpPr>
        <p:spPr>
          <a:xfrm>
            <a:off x="1473497" y="4460933"/>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Tree>
    <p:extLst>
      <p:ext uri="{BB962C8B-B14F-4D97-AF65-F5344CB8AC3E}">
        <p14:creationId xmlns:p14="http://schemas.microsoft.com/office/powerpoint/2010/main" val="122849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0-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0-ppt_w/2"/>
                                          </p:val>
                                        </p:tav>
                                      </p:tavLst>
                                    </p:anim>
                                    <p:anim calcmode="lin" valueType="num">
                                      <p:cBhvr additive="base">
                                        <p:cTn id="35" dur="500"/>
                                        <p:tgtEl>
                                          <p:spTgt spid="16"/>
                                        </p:tgtEl>
                                        <p:attrNameLst>
                                          <p:attrName>ppt_y</p:attrName>
                                        </p:attrNameLst>
                                      </p:cBhvr>
                                      <p:tavLst>
                                        <p:tav tm="0">
                                          <p:val>
                                            <p:strVal val="ppt_y"/>
                                          </p:val>
                                        </p:tav>
                                        <p:tav tm="100000">
                                          <p:val>
                                            <p:strVal val="ppt_y"/>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 calcmode="lin" valueType="num">
                                      <p:cBhvr additive="base">
                                        <p:cTn id="3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p:bldP spid="1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smtClean="0"/>
              <a:t>Tax returns are due by midnight April 15</a:t>
            </a:r>
            <a:r>
              <a:rPr lang="en-US" sz="3600" baseline="30000" dirty="0" smtClean="0"/>
              <a:t>th</a:t>
            </a:r>
            <a:r>
              <a:rPr lang="en-US" sz="3600" dirty="0" smtClean="0"/>
              <a:t>, so long as April 15</a:t>
            </a:r>
            <a:r>
              <a:rPr lang="en-US" sz="3600" baseline="30000" dirty="0" smtClean="0"/>
              <a:t>th</a:t>
            </a:r>
            <a:r>
              <a:rPr lang="en-US" sz="3600" dirty="0" smtClean="0"/>
              <a:t> is not a weekend. John forgot to complete a tax return and thought it really was not a big deal – he could just wait until next year.</a:t>
            </a:r>
          </a:p>
          <a:p>
            <a:pPr marL="45720" indent="0" algn="ctr">
              <a:buNone/>
            </a:pPr>
            <a:endParaRPr lang="en-US" sz="3600" dirty="0"/>
          </a:p>
          <a:p>
            <a:pPr marL="45720" indent="0" algn="ctr">
              <a:buNone/>
            </a:pPr>
            <a:r>
              <a:rPr lang="en-US" sz="3600" b="1" dirty="0" smtClean="0">
                <a:solidFill>
                  <a:srgbClr val="0A89E0"/>
                </a:solidFill>
              </a:rPr>
              <a:t>Is the filing of a federal tax return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4 </a:t>
            </a:r>
            <a:endParaRPr lang="en-US" sz="4400" dirty="0"/>
          </a:p>
        </p:txBody>
      </p:sp>
    </p:spTree>
    <p:extLst>
      <p:ext uri="{BB962C8B-B14F-4D97-AF65-F5344CB8AC3E}">
        <p14:creationId xmlns:p14="http://schemas.microsoft.com/office/powerpoint/2010/main" val="4122950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229600" cy="1828800"/>
          </a:xfrm>
        </p:spPr>
        <p:txBody>
          <a:bodyPr>
            <a:normAutofit/>
          </a:bodyPr>
          <a:lstStyle/>
          <a:p>
            <a:pPr marL="45720" indent="0" algn="ctr">
              <a:buNone/>
            </a:pPr>
            <a:r>
              <a:rPr lang="en-US" sz="4400" b="1" dirty="0" smtClean="0">
                <a:solidFill>
                  <a:srgbClr val="0A89E0"/>
                </a:solidFill>
              </a:rPr>
              <a:t>Obligation!</a:t>
            </a:r>
          </a:p>
          <a:p>
            <a:r>
              <a:rPr lang="en-US" sz="2800" dirty="0" smtClean="0"/>
              <a:t>Federal law requires people to pay taxes. </a:t>
            </a:r>
            <a:endParaRPr lang="en-US" sz="2800" dirty="0"/>
          </a:p>
        </p:txBody>
      </p:sp>
      <p:sp>
        <p:nvSpPr>
          <p:cNvPr id="3" name="Title 2"/>
          <p:cNvSpPr>
            <a:spLocks noGrp="1"/>
          </p:cNvSpPr>
          <p:nvPr>
            <p:ph type="title"/>
          </p:nvPr>
        </p:nvSpPr>
        <p:spPr/>
        <p:txBody>
          <a:bodyPr/>
          <a:lstStyle/>
          <a:p>
            <a:pPr marL="45720" indent="0"/>
            <a:r>
              <a:rPr lang="en-US" sz="2800" dirty="0"/>
              <a:t>Is the filing of a federal tax return a </a:t>
            </a:r>
            <a:r>
              <a:rPr lang="en-US" sz="2800" dirty="0" smtClean="0"/>
              <a:t>responsibility </a:t>
            </a:r>
            <a:r>
              <a:rPr lang="en-US" sz="2800" dirty="0"/>
              <a:t>or an obligation? </a:t>
            </a:r>
          </a:p>
        </p:txBody>
      </p:sp>
      <p:sp>
        <p:nvSpPr>
          <p:cNvPr id="8" name="Right Arrow 7"/>
          <p:cNvSpPr/>
          <p:nvPr/>
        </p:nvSpPr>
        <p:spPr>
          <a:xfrm>
            <a:off x="5570705" y="395570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9" name="Right Arrow 8"/>
          <p:cNvSpPr/>
          <p:nvPr/>
        </p:nvSpPr>
        <p:spPr>
          <a:xfrm rot="10800000">
            <a:off x="713359" y="395207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mbria" panose="02040503050406030204" pitchFamily="18" charset="0"/>
            </a:endParaRPr>
          </a:p>
        </p:txBody>
      </p:sp>
      <p:sp>
        <p:nvSpPr>
          <p:cNvPr id="10" name="TextBox 9"/>
          <p:cNvSpPr txBox="1"/>
          <p:nvPr/>
        </p:nvSpPr>
        <p:spPr>
          <a:xfrm>
            <a:off x="5625827" y="457334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73497" y="445871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3449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smtClean="0"/>
              <a:t>Sarah attends her city commission meetings each month so she can be informed about the issues impacting her community. </a:t>
            </a:r>
          </a:p>
          <a:p>
            <a:pPr marL="45720" indent="0" algn="ctr">
              <a:buNone/>
            </a:pPr>
            <a:r>
              <a:rPr lang="en-US" sz="3600" b="1" dirty="0" smtClean="0">
                <a:solidFill>
                  <a:srgbClr val="0A89E0"/>
                </a:solidFill>
              </a:rPr>
              <a:t>Is attending civic meetings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5 </a:t>
            </a:r>
            <a:endParaRPr lang="en-US" sz="4400" dirty="0"/>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27277111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smtClean="0">
                <a:solidFill>
                  <a:srgbClr val="0A89E0"/>
                </a:solidFill>
              </a:rPr>
              <a:t>Responsibility</a:t>
            </a:r>
            <a:r>
              <a:rPr lang="en-US" sz="4400" b="1" dirty="0">
                <a:solidFill>
                  <a:srgbClr val="0A89E0"/>
                </a:solidFill>
              </a:rPr>
              <a:t>!</a:t>
            </a:r>
          </a:p>
          <a:p>
            <a:pPr marL="45720" indent="0" algn="ctr">
              <a:buNone/>
            </a:pPr>
            <a:endParaRPr lang="en-US" dirty="0"/>
          </a:p>
          <a:p>
            <a:pPr marL="45720" indent="0" algn="ctr">
              <a:buNone/>
            </a:pPr>
            <a:r>
              <a:rPr lang="en-US" sz="3200" dirty="0">
                <a:solidFill>
                  <a:schemeClr val="tx1">
                    <a:lumMod val="75000"/>
                    <a:lumOff val="25000"/>
                  </a:schemeClr>
                </a:solidFill>
              </a:rPr>
              <a:t>Why </a:t>
            </a:r>
            <a:r>
              <a:rPr lang="en-US" sz="3200" dirty="0" smtClean="0">
                <a:solidFill>
                  <a:schemeClr val="tx1">
                    <a:lumMod val="75000"/>
                    <a:lumOff val="25000"/>
                  </a:schemeClr>
                </a:solidFill>
              </a:rPr>
              <a:t>is attending civic meetings an important part of civic participation?</a:t>
            </a:r>
            <a:endParaRPr lang="en-US" sz="3200" dirty="0">
              <a:solidFill>
                <a:schemeClr val="tx1">
                  <a:lumMod val="75000"/>
                  <a:lumOff val="25000"/>
                </a:schemeClr>
              </a:solidFill>
            </a:endParaRPr>
          </a:p>
          <a:p>
            <a:pPr marL="45720" indent="0">
              <a:buNone/>
            </a:pPr>
            <a:endParaRPr lang="en-US" dirty="0"/>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4000" dirty="0"/>
              <a:t>Is attending civic meetings a responsibility or an obligation? </a:t>
            </a:r>
            <a:r>
              <a:rPr lang="en-US" sz="3200" b="1" dirty="0"/>
              <a:t/>
            </a:r>
            <a:br>
              <a:rPr lang="en-US" sz="3200" b="1"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38455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07893" cy="4407408"/>
          </a:xfrm>
        </p:spPr>
        <p:txBody>
          <a:bodyPr>
            <a:normAutofit/>
          </a:bodyPr>
          <a:lstStyle/>
          <a:p>
            <a:pPr marL="45720" indent="0" algn="ctr">
              <a:buNone/>
            </a:pPr>
            <a:r>
              <a:rPr lang="en-US" sz="3600" dirty="0" err="1" smtClean="0"/>
              <a:t>Mariselle</a:t>
            </a:r>
            <a:r>
              <a:rPr lang="en-US" sz="3600" dirty="0" smtClean="0"/>
              <a:t> wakes up at 5:00am to go to the polls for the national elections so she can vote before she has to go to work. </a:t>
            </a:r>
          </a:p>
          <a:p>
            <a:pPr marL="45720" indent="0" algn="ctr">
              <a:buNone/>
            </a:pPr>
            <a:r>
              <a:rPr lang="en-US" sz="3600" b="1" dirty="0" smtClean="0">
                <a:solidFill>
                  <a:srgbClr val="0A89E0"/>
                </a:solidFill>
              </a:rPr>
              <a:t>Is voting in an election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6</a:t>
            </a:r>
            <a:r>
              <a:rPr lang="en-US" dirty="0" smtClean="0"/>
              <a:t> </a:t>
            </a:r>
            <a:endParaRPr lang="en-US" dirty="0"/>
          </a:p>
        </p:txBody>
      </p:sp>
      <p:pic>
        <p:nvPicPr>
          <p:cNvPr id="7170" name="Picture 2" descr="C:\Documents and Settings\flrea\Local Settings\Temporary Internet Files\Content.IE5\FH0Z1Q3L\MP900384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38345">
            <a:off x="687181" y="4422848"/>
            <a:ext cx="1684397" cy="167477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Documents and Settings\flrea\Local Settings\Temporary Internet Files\Content.IE5\7OTE7IS6\MM900173989[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0"/>
            <a:ext cx="1371600"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22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7812" y="1582822"/>
            <a:ext cx="8407893" cy="4407408"/>
          </a:xfrm>
        </p:spPr>
        <p:txBody>
          <a:bodyPr/>
          <a:lstStyle/>
          <a:p>
            <a:pPr marL="45720" indent="0" algn="ctr">
              <a:buNone/>
            </a:pPr>
            <a:r>
              <a:rPr lang="en-US" sz="4800" dirty="0" smtClean="0">
                <a:solidFill>
                  <a:schemeClr val="accent1"/>
                </a:solidFill>
              </a:rPr>
              <a:t>Responsibility</a:t>
            </a:r>
            <a:r>
              <a:rPr lang="en-US" sz="4800" dirty="0">
                <a:solidFill>
                  <a:schemeClr val="accent1"/>
                </a:solidFill>
              </a:rPr>
              <a:t>!</a:t>
            </a:r>
          </a:p>
          <a:p>
            <a:pPr marL="45720" indent="0" algn="ctr">
              <a:buNone/>
            </a:pPr>
            <a:endParaRPr lang="en-US" dirty="0"/>
          </a:p>
          <a:p>
            <a:pPr marL="45720" indent="0" algn="ctr">
              <a:buNone/>
            </a:pPr>
            <a:r>
              <a:rPr lang="en-US" sz="3600" dirty="0">
                <a:solidFill>
                  <a:schemeClr val="tx1">
                    <a:lumMod val="75000"/>
                    <a:lumOff val="25000"/>
                  </a:schemeClr>
                </a:solidFill>
              </a:rPr>
              <a:t>Why </a:t>
            </a:r>
            <a:r>
              <a:rPr lang="en-US" sz="3600" dirty="0" smtClean="0">
                <a:solidFill>
                  <a:schemeClr val="tx1">
                    <a:lumMod val="75000"/>
                    <a:lumOff val="25000"/>
                  </a:schemeClr>
                </a:solidFill>
              </a:rPr>
              <a:t>is voting an important form of civic participation?</a:t>
            </a:r>
            <a:endParaRPr lang="en-US" sz="3600" dirty="0">
              <a:solidFill>
                <a:schemeClr val="tx1">
                  <a:lumMod val="75000"/>
                  <a:lumOff val="25000"/>
                </a:schemeClr>
              </a:solidFill>
            </a:endParaRPr>
          </a:p>
          <a:p>
            <a:endParaRPr lang="en-US" sz="3600" dirty="0"/>
          </a:p>
        </p:txBody>
      </p:sp>
      <p:sp>
        <p:nvSpPr>
          <p:cNvPr id="3" name="Title 2"/>
          <p:cNvSpPr>
            <a:spLocks noGrp="1"/>
          </p:cNvSpPr>
          <p:nvPr>
            <p:ph type="title"/>
          </p:nvPr>
        </p:nvSpPr>
        <p:spPr/>
        <p:txBody>
          <a:bodyPr>
            <a:noAutofit/>
          </a:bodyPr>
          <a:lstStyle/>
          <a:p>
            <a:r>
              <a:rPr lang="en-US" sz="3600" dirty="0" smtClean="0"/>
              <a:t/>
            </a:r>
            <a:br>
              <a:rPr lang="en-US" sz="3600" dirty="0" smtClean="0"/>
            </a:br>
            <a:r>
              <a:rPr lang="en-US" sz="3600" dirty="0" smtClean="0"/>
              <a:t>Is </a:t>
            </a:r>
            <a:r>
              <a:rPr lang="en-US" sz="3600" dirty="0"/>
              <a:t>voting in an election a </a:t>
            </a:r>
            <a:r>
              <a:rPr lang="en-US" sz="3600" dirty="0" smtClean="0"/>
              <a:t>responsibility or </a:t>
            </a:r>
            <a:r>
              <a:rPr lang="en-US" sz="3600" dirty="0"/>
              <a:t>an obligation? </a:t>
            </a:r>
            <a:r>
              <a:rPr lang="en-US" sz="5400" dirty="0"/>
              <a:t/>
            </a:r>
            <a:br>
              <a:rPr lang="en-US" sz="5400" dirty="0"/>
            </a:br>
            <a:endParaRPr lang="en-US" sz="5400" dirty="0"/>
          </a:p>
        </p:txBody>
      </p:sp>
      <p:sp>
        <p:nvSpPr>
          <p:cNvPr id="9" name="Right Arrow 8"/>
          <p:cNvSpPr/>
          <p:nvPr/>
        </p:nvSpPr>
        <p:spPr>
          <a:xfrm>
            <a:off x="5570705" y="4070336"/>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713359" y="4066707"/>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5827" y="4687976"/>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2" name="TextBox 11"/>
          <p:cNvSpPr txBox="1"/>
          <p:nvPr/>
        </p:nvSpPr>
        <p:spPr>
          <a:xfrm>
            <a:off x="1473497" y="4573345"/>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Tree>
    <p:extLst>
      <p:ext uri="{BB962C8B-B14F-4D97-AF65-F5344CB8AC3E}">
        <p14:creationId xmlns:p14="http://schemas.microsoft.com/office/powerpoint/2010/main" val="23439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xit" presetSubtype="8" fill="hold" grpId="1" nodeType="with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0-ppt_w/2"/>
                                          </p:val>
                                        </p:tav>
                                      </p:tavLst>
                                    </p:anim>
                                    <p:anim calcmode="lin" valueType="num">
                                      <p:cBhvr additive="base">
                                        <p:cTn id="31" dur="500"/>
                                        <p:tgtEl>
                                          <p:spTgt spid="10"/>
                                        </p:tgtEl>
                                        <p:attrNameLst>
                                          <p:attrName>ppt_y</p:attrName>
                                        </p:attrNameLst>
                                      </p:cBhvr>
                                      <p:tavLst>
                                        <p:tav tm="0">
                                          <p:val>
                                            <p:strVal val="ppt_y"/>
                                          </p:val>
                                        </p:tav>
                                        <p:tav tm="100000">
                                          <p:val>
                                            <p:strVal val="ppt_y"/>
                                          </p:val>
                                        </p:tav>
                                      </p:tavLst>
                                    </p:anim>
                                    <p:set>
                                      <p:cBhvr>
                                        <p:cTn id="32" dur="1" fill="hold">
                                          <p:stCondLst>
                                            <p:cond delay="499"/>
                                          </p:stCondLst>
                                        </p:cTn>
                                        <p:tgtEl>
                                          <p:spTgt spid="10"/>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 calcmode="lin" valueType="num">
                                      <p:cBhvr additive="base">
                                        <p:cTn id="3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p:bldP spid="12" grpId="0"/>
      <p:bldP spid="1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US" sz="3600" dirty="0" smtClean="0"/>
              <a:t>Jackie is going to the grocery store and puts her 2 year old in a car seat in the back seat of the car. </a:t>
            </a:r>
          </a:p>
          <a:p>
            <a:pPr marL="45720" indent="0">
              <a:buNone/>
            </a:pPr>
            <a:endParaRPr lang="en-US" sz="3600" dirty="0" smtClean="0"/>
          </a:p>
          <a:p>
            <a:pPr marL="45720" indent="0">
              <a:buNone/>
            </a:pPr>
            <a:endParaRPr lang="en-US" sz="3600" dirty="0"/>
          </a:p>
          <a:p>
            <a:pPr marL="45720" indent="0" algn="ctr">
              <a:buNone/>
            </a:pPr>
            <a:r>
              <a:rPr lang="en-US" sz="3600" b="1" dirty="0" smtClean="0">
                <a:solidFill>
                  <a:srgbClr val="0A89E0"/>
                </a:solidFill>
              </a:rPr>
              <a:t>Is using a car seat for a child a responsibility or an obligation?</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7</a:t>
            </a:r>
            <a:endParaRPr lang="en-US" sz="4400" dirty="0"/>
          </a:p>
        </p:txBody>
      </p:sp>
      <p:pic>
        <p:nvPicPr>
          <p:cNvPr id="6" name="Picture 2" descr="C:\Documents and Settings\flrea\Local Settings\Temporary Internet Files\Content.IE5\J53TWFJT\MP9004228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00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000" b="1" dirty="0" smtClean="0">
                <a:solidFill>
                  <a:srgbClr val="0A89E0"/>
                </a:solidFill>
              </a:rPr>
              <a:t>Obligation!</a:t>
            </a:r>
          </a:p>
          <a:p>
            <a:pPr marL="45720" indent="0" algn="ctr">
              <a:buNone/>
            </a:pPr>
            <a:r>
              <a:rPr lang="en-US" sz="2400" dirty="0" smtClean="0"/>
              <a:t>Florida law </a:t>
            </a:r>
            <a:r>
              <a:rPr lang="en-US" sz="2400" dirty="0"/>
              <a:t>requires…children through age 3 must be secured in a separate carrier (child safety seat) or in a vehicle manufacturer's integrated child safety seat…Infants must ride rear-facing until they are at least one year old </a:t>
            </a:r>
            <a:r>
              <a:rPr lang="en-US" sz="2400" i="1" dirty="0"/>
              <a:t>and</a:t>
            </a:r>
            <a:r>
              <a:rPr lang="en-US" sz="2400" dirty="0"/>
              <a:t> weigh </a:t>
            </a:r>
            <a:r>
              <a:rPr lang="en-US" sz="2400" dirty="0" smtClean="0"/>
              <a:t>20 pounds</a:t>
            </a:r>
            <a:endParaRPr lang="en-US" sz="2400" dirty="0" smtClean="0">
              <a:solidFill>
                <a:schemeClr val="accent1"/>
              </a:solidFill>
            </a:endParaRPr>
          </a:p>
        </p:txBody>
      </p:sp>
      <p:sp>
        <p:nvSpPr>
          <p:cNvPr id="3" name="Title 2"/>
          <p:cNvSpPr>
            <a:spLocks noGrp="1"/>
          </p:cNvSpPr>
          <p:nvPr>
            <p:ph type="title"/>
          </p:nvPr>
        </p:nvSpPr>
        <p:spPr/>
        <p:txBody>
          <a:bodyPr>
            <a:normAutofit fontScale="90000"/>
          </a:bodyPr>
          <a:lstStyle/>
          <a:p>
            <a:r>
              <a:rPr lang="en-US" sz="2400" b="1" dirty="0" smtClean="0"/>
              <a:t/>
            </a:r>
            <a:br>
              <a:rPr lang="en-US" sz="2400" b="1" dirty="0" smtClean="0"/>
            </a:br>
            <a:r>
              <a:rPr lang="en-US" sz="4000" dirty="0" smtClean="0"/>
              <a:t>Is </a:t>
            </a:r>
            <a:r>
              <a:rPr lang="en-US" sz="4000" dirty="0"/>
              <a:t>using a car seat for a child a </a:t>
            </a:r>
            <a:r>
              <a:rPr lang="en-US" sz="4000" dirty="0" smtClean="0"/>
              <a:t>responsibility or </a:t>
            </a:r>
            <a:r>
              <a:rPr lang="en-US" sz="4000" dirty="0"/>
              <a:t>an obligation</a:t>
            </a:r>
            <a:r>
              <a:rPr lang="en-US" sz="4000" dirty="0" smtClean="0"/>
              <a:t>?</a:t>
            </a:r>
            <a:endParaRPr lang="en-US" sz="6700" dirty="0"/>
          </a:p>
        </p:txBody>
      </p:sp>
      <p:sp>
        <p:nvSpPr>
          <p:cNvPr id="8" name="Right Arrow 7"/>
          <p:cNvSpPr/>
          <p:nvPr/>
        </p:nvSpPr>
        <p:spPr>
          <a:xfrm>
            <a:off x="5570705" y="4255002"/>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713359" y="4251373"/>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5827" y="4872642"/>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473497" y="4758011"/>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183685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additive="base">
                                        <p:cTn id="3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5" presetID="2" presetClass="exit" presetSubtype="2" fill="hold" grpId="1"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1+ppt_w/2"/>
                                          </p:val>
                                        </p:tav>
                                      </p:tavLst>
                                    </p:anim>
                                    <p:anim calcmode="lin" valueType="num">
                                      <p:cBhvr additive="base">
                                        <p:cTn id="37" dur="500"/>
                                        <p:tgtEl>
                                          <p:spTgt spid="10"/>
                                        </p:tgtEl>
                                        <p:attrNameLst>
                                          <p:attrName>ppt_y</p:attrName>
                                        </p:attrNameLst>
                                      </p:cBhvr>
                                      <p:tavLst>
                                        <p:tav tm="0">
                                          <p:val>
                                            <p:strVal val="ppt_y"/>
                                          </p:val>
                                        </p:tav>
                                        <p:tav tm="100000">
                                          <p:val>
                                            <p:strVal val="ppt_y"/>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1+ppt_w/2"/>
                                          </p:val>
                                        </p:tav>
                                      </p:tavLst>
                                    </p:anim>
                                    <p:anim calcmode="lin" valueType="num">
                                      <p:cBhvr additive="base">
                                        <p:cTn id="41" dur="500"/>
                                        <p:tgtEl>
                                          <p:spTgt spid="8"/>
                                        </p:tgtEl>
                                        <p:attrNameLst>
                                          <p:attrName>ppt_y</p:attrName>
                                        </p:attrNameLst>
                                      </p:cBhvr>
                                      <p:tavLst>
                                        <p:tav tm="0">
                                          <p:val>
                                            <p:strVal val="ppt_y"/>
                                          </p:val>
                                        </p:tav>
                                        <p:tav tm="100000">
                                          <p:val>
                                            <p:strVal val="ppt_y"/>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p:bldP spid="10" grpId="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ctr">
              <a:buNone/>
            </a:pPr>
            <a:r>
              <a:rPr lang="en-US" sz="3600" dirty="0" smtClean="0"/>
              <a:t>Juan doesn’t think his neighborhood association is running efficiently. He decides to run for president of the association in order to correct problems in his neighborhood. </a:t>
            </a:r>
          </a:p>
          <a:p>
            <a:pPr marL="45720" indent="0" algn="ctr">
              <a:buNone/>
            </a:pPr>
            <a:r>
              <a:rPr lang="en-US" sz="3600" b="1" dirty="0" smtClean="0">
                <a:solidFill>
                  <a:srgbClr val="0A89E0"/>
                </a:solidFill>
              </a:rPr>
              <a:t>Is running for an office in civic organization a responsibility or an obligation? </a:t>
            </a:r>
            <a:endParaRPr lang="en-US" sz="3600" b="1" dirty="0">
              <a:solidFill>
                <a:srgbClr val="0A89E0"/>
              </a:solidFill>
            </a:endParaRPr>
          </a:p>
        </p:txBody>
      </p:sp>
      <p:sp>
        <p:nvSpPr>
          <p:cNvPr id="3" name="Title 2"/>
          <p:cNvSpPr>
            <a:spLocks noGrp="1"/>
          </p:cNvSpPr>
          <p:nvPr>
            <p:ph type="title"/>
          </p:nvPr>
        </p:nvSpPr>
        <p:spPr/>
        <p:txBody>
          <a:bodyPr/>
          <a:lstStyle/>
          <a:p>
            <a:r>
              <a:rPr lang="en-US" sz="4400" dirty="0" smtClean="0"/>
              <a:t>Scenario 8 </a:t>
            </a:r>
            <a:endParaRPr lang="en-US" sz="4400" dirty="0"/>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1581890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273377" y="1775191"/>
            <a:ext cx="8663233" cy="4625609"/>
          </a:xfrm>
        </p:spPr>
        <p:txBody>
          <a:bodyPr>
            <a:normAutofit/>
          </a:bodyPr>
          <a:lstStyle/>
          <a:p>
            <a:r>
              <a:rPr lang="en-US" sz="4400" dirty="0"/>
              <a:t>A </a:t>
            </a:r>
            <a:r>
              <a:rPr lang="en-US" sz="4400" u="sng" dirty="0"/>
              <a:t>law</a:t>
            </a:r>
            <a:r>
              <a:rPr lang="en-US" sz="4400" dirty="0"/>
              <a:t> is a </a:t>
            </a:r>
            <a:r>
              <a:rPr lang="en-US" sz="4400"/>
              <a:t>rule for</a:t>
            </a:r>
          </a:p>
          <a:p>
            <a:pPr marL="118872" indent="0">
              <a:buNone/>
            </a:pPr>
            <a:r>
              <a:rPr lang="en-US" sz="4400"/>
              <a:t>society</a:t>
            </a:r>
            <a:r>
              <a:rPr lang="en-US" sz="4400" dirty="0"/>
              <a:t>.</a:t>
            </a:r>
          </a:p>
        </p:txBody>
      </p:sp>
      <p:pic>
        <p:nvPicPr>
          <p:cNvPr id="1026" name="Picture 2" descr="Code of Hammurabi - Wikiwand">
            <a:extLst>
              <a:ext uri="{FF2B5EF4-FFF2-40B4-BE49-F238E27FC236}">
                <a16:creationId xmlns="" xmlns:a16="http://schemas.microsoft.com/office/drawing/2014/main" id="{6F0F1B14-9B8F-472D-A378-E069EC434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91459"/>
            <a:ext cx="3308023" cy="4393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is a law?</a:t>
            </a:r>
            <a:endParaRPr lang="en-US" dirty="0"/>
          </a:p>
        </p:txBody>
      </p:sp>
    </p:spTree>
    <p:extLst>
      <p:ext uri="{BB962C8B-B14F-4D97-AF65-F5344CB8AC3E}">
        <p14:creationId xmlns:p14="http://schemas.microsoft.com/office/powerpoint/2010/main" val="296686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r>
              <a:rPr lang="en-US" sz="4400" b="1" dirty="0" smtClean="0">
                <a:solidFill>
                  <a:srgbClr val="0A89E0"/>
                </a:solidFill>
              </a:rPr>
              <a:t>Responsibility</a:t>
            </a:r>
            <a:r>
              <a:rPr lang="en-US" sz="4400" b="1" dirty="0">
                <a:solidFill>
                  <a:srgbClr val="0A89E0"/>
                </a:solidFill>
              </a:rPr>
              <a:t>!</a:t>
            </a:r>
          </a:p>
          <a:p>
            <a:pPr marL="45720" indent="0" algn="ctr">
              <a:buNone/>
            </a:pPr>
            <a:endParaRPr lang="en-US" dirty="0"/>
          </a:p>
          <a:p>
            <a:pPr marL="45720" indent="0" algn="ctr">
              <a:buNone/>
            </a:pPr>
            <a:r>
              <a:rPr lang="en-US" sz="3200" dirty="0">
                <a:solidFill>
                  <a:schemeClr val="tx1">
                    <a:lumMod val="75000"/>
                    <a:lumOff val="25000"/>
                  </a:schemeClr>
                </a:solidFill>
              </a:rPr>
              <a:t>Why </a:t>
            </a:r>
            <a:r>
              <a:rPr lang="en-US" sz="3200" dirty="0" smtClean="0">
                <a:solidFill>
                  <a:schemeClr val="tx1">
                    <a:lumMod val="75000"/>
                    <a:lumOff val="25000"/>
                  </a:schemeClr>
                </a:solidFill>
              </a:rPr>
              <a:t>is running for office an important part of civic participation?</a:t>
            </a:r>
            <a:endParaRPr lang="en-US" sz="3200" dirty="0">
              <a:solidFill>
                <a:schemeClr val="tx1">
                  <a:lumMod val="75000"/>
                  <a:lumOff val="25000"/>
                </a:schemeClr>
              </a:solidFill>
            </a:endParaRPr>
          </a:p>
          <a:p>
            <a:pPr marL="45720" indent="0">
              <a:buNone/>
            </a:pPr>
            <a:endParaRPr lang="en-US" dirty="0"/>
          </a:p>
        </p:txBody>
      </p:sp>
      <p:sp>
        <p:nvSpPr>
          <p:cNvPr id="3" name="Title 2"/>
          <p:cNvSpPr>
            <a:spLocks noGrp="1"/>
          </p:cNvSpPr>
          <p:nvPr>
            <p:ph type="title"/>
          </p:nvPr>
        </p:nvSpPr>
        <p:spPr>
          <a:xfrm>
            <a:off x="381000" y="496056"/>
            <a:ext cx="8229600" cy="1143000"/>
          </a:xfrm>
        </p:spPr>
        <p:txBody>
          <a:bodyPr>
            <a:noAutofit/>
          </a:bodyPr>
          <a:lstStyle/>
          <a:p>
            <a:r>
              <a:rPr lang="en-US" sz="3200" dirty="0" smtClean="0"/>
              <a:t/>
            </a:r>
            <a:br>
              <a:rPr lang="en-US" sz="3200" dirty="0" smtClean="0"/>
            </a:br>
            <a:r>
              <a:rPr lang="en-US" sz="3200" dirty="0" smtClean="0"/>
              <a:t>Is </a:t>
            </a:r>
            <a:r>
              <a:rPr lang="en-US" sz="3200" dirty="0"/>
              <a:t>running for an office in civic organization a </a:t>
            </a:r>
            <a:r>
              <a:rPr lang="en-US" sz="3200" dirty="0" smtClean="0"/>
              <a:t>responsibility or </a:t>
            </a:r>
            <a:r>
              <a:rPr lang="en-US" sz="3200" dirty="0"/>
              <a:t>an obligation? </a:t>
            </a:r>
            <a:r>
              <a:rPr lang="en-US" sz="5400" dirty="0"/>
              <a:t/>
            </a:r>
            <a:br>
              <a:rPr lang="en-US" sz="5400" dirty="0"/>
            </a:br>
            <a:endParaRPr lang="en-US" sz="5400" dirty="0"/>
          </a:p>
        </p:txBody>
      </p:sp>
      <p:sp>
        <p:nvSpPr>
          <p:cNvPr id="8" name="Right Arrow 7"/>
          <p:cNvSpPr/>
          <p:nvPr/>
        </p:nvSpPr>
        <p:spPr>
          <a:xfrm>
            <a:off x="5491358" y="4322615"/>
            <a:ext cx="2991256" cy="158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634012" y="4318986"/>
            <a:ext cx="3124201" cy="1561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46480" y="4940255"/>
            <a:ext cx="2631334" cy="369332"/>
          </a:xfrm>
          <a:prstGeom prst="rect">
            <a:avLst/>
          </a:prstGeom>
          <a:noFill/>
        </p:spPr>
        <p:txBody>
          <a:bodyPr wrap="square" rtlCol="0">
            <a:spAutoFit/>
          </a:bodyPr>
          <a:lstStyle/>
          <a:p>
            <a:pPr algn="ctr"/>
            <a:r>
              <a:rPr lang="en-US" b="1" dirty="0" smtClean="0">
                <a:latin typeface="Cambria" panose="02040503050406030204" pitchFamily="18" charset="0"/>
              </a:rPr>
              <a:t>Responsibility</a:t>
            </a:r>
            <a:endParaRPr lang="en-US" b="1" dirty="0">
              <a:latin typeface="Cambria" panose="02040503050406030204" pitchFamily="18" charset="0"/>
            </a:endParaRPr>
          </a:p>
        </p:txBody>
      </p:sp>
      <p:sp>
        <p:nvSpPr>
          <p:cNvPr id="11" name="TextBox 10"/>
          <p:cNvSpPr txBox="1"/>
          <p:nvPr/>
        </p:nvSpPr>
        <p:spPr>
          <a:xfrm>
            <a:off x="1394150" y="4825624"/>
            <a:ext cx="2326533" cy="369332"/>
          </a:xfrm>
          <a:prstGeom prst="rect">
            <a:avLst/>
          </a:prstGeom>
          <a:noFill/>
        </p:spPr>
        <p:txBody>
          <a:bodyPr wrap="square" rtlCol="0">
            <a:spAutoFit/>
          </a:bodyPr>
          <a:lstStyle/>
          <a:p>
            <a:pPr algn="ctr"/>
            <a:r>
              <a:rPr lang="en-US" b="1" dirty="0" smtClean="0">
                <a:latin typeface="Cambria" panose="02040503050406030204" pitchFamily="18" charset="0"/>
              </a:rPr>
              <a:t>Obligation</a:t>
            </a:r>
            <a:endParaRPr lang="en-US" b="1" dirty="0">
              <a:latin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The Florida Law Related Education Association, Inc. Copyright 2011</a:t>
            </a:r>
            <a:endParaRPr lang="en-US"/>
          </a:p>
        </p:txBody>
      </p:sp>
    </p:spTree>
    <p:extLst>
      <p:ext uri="{BB962C8B-B14F-4D97-AF65-F5344CB8AC3E}">
        <p14:creationId xmlns:p14="http://schemas.microsoft.com/office/powerpoint/2010/main" val="41448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3" presetID="2" presetClass="exit" presetSubtype="8" fill="hold" grpId="1"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0-ppt_w/2"/>
                                          </p:val>
                                        </p:tav>
                                      </p:tavLst>
                                    </p:anim>
                                    <p:anim calcmode="lin" valueType="num">
                                      <p:cBhvr additive="base">
                                        <p:cTn id="35" dur="500"/>
                                        <p:tgtEl>
                                          <p:spTgt spid="9"/>
                                        </p:tgtEl>
                                        <p:attrNameLst>
                                          <p:attrName>ppt_y</p:attrName>
                                        </p:attrNameLst>
                                      </p:cBhvr>
                                      <p:tavLst>
                                        <p:tav tm="0">
                                          <p:val>
                                            <p:strVal val="ppt_y"/>
                                          </p:val>
                                        </p:tav>
                                        <p:tav tm="100000">
                                          <p:val>
                                            <p:strVal val="ppt_y"/>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0-ppt_w/2"/>
                                          </p:val>
                                        </p:tav>
                                      </p:tavLst>
                                    </p:anim>
                                    <p:anim calcmode="lin" valueType="num">
                                      <p:cBhvr additive="base">
                                        <p:cTn id="39" dur="500"/>
                                        <p:tgtEl>
                                          <p:spTgt spid="11"/>
                                        </p:tgtEl>
                                        <p:attrNameLst>
                                          <p:attrName>ppt_y</p:attrName>
                                        </p:attrNameLst>
                                      </p:cBhvr>
                                      <p:tavLst>
                                        <p:tav tm="0">
                                          <p:val>
                                            <p:strVal val="ppt_y"/>
                                          </p:val>
                                        </p:tav>
                                        <p:tav tm="100000">
                                          <p:val>
                                            <p:strVal val="ppt_y"/>
                                          </p:val>
                                        </p:tav>
                                      </p:tavLst>
                                    </p:anim>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1" grpId="0"/>
      <p:bldP spid="11"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Participation </a:t>
            </a:r>
            <a:endParaRPr lang="en-US" dirty="0"/>
          </a:p>
        </p:txBody>
      </p:sp>
      <p:sp>
        <p:nvSpPr>
          <p:cNvPr id="4" name="Content Placeholder 2"/>
          <p:cNvSpPr>
            <a:spLocks noGrp="1"/>
          </p:cNvSpPr>
          <p:nvPr>
            <p:ph idx="1"/>
          </p:nvPr>
        </p:nvSpPr>
        <p:spPr>
          <a:xfrm>
            <a:off x="457200" y="2133600"/>
            <a:ext cx="8229600" cy="4343400"/>
          </a:xfrm>
        </p:spPr>
        <p:txBody>
          <a:bodyPr/>
          <a:lstStyle/>
          <a:p>
            <a:r>
              <a:rPr lang="en-US" dirty="0" smtClean="0"/>
              <a:t>Why is civic participation, both required and voluntary, so important?</a:t>
            </a:r>
          </a:p>
          <a:p>
            <a:pPr lvl="1"/>
            <a:r>
              <a:rPr lang="en-US" dirty="0" smtClean="0"/>
              <a:t>In society? </a:t>
            </a:r>
          </a:p>
          <a:p>
            <a:pPr lvl="1"/>
            <a:r>
              <a:rPr lang="en-US" dirty="0" smtClean="0"/>
              <a:t>In government?</a:t>
            </a:r>
          </a:p>
          <a:p>
            <a:pPr lvl="1"/>
            <a:r>
              <a:rPr lang="en-US" dirty="0" smtClean="0"/>
              <a:t>In the political process?  </a:t>
            </a:r>
            <a:endParaRPr lang="en-US" dirty="0"/>
          </a:p>
        </p:txBody>
      </p:sp>
    </p:spTree>
    <p:extLst>
      <p:ext uri="{BB962C8B-B14F-4D97-AF65-F5344CB8AC3E}">
        <p14:creationId xmlns:p14="http://schemas.microsoft.com/office/powerpoint/2010/main" val="13690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226243" y="1775191"/>
            <a:ext cx="8710367" cy="4625609"/>
          </a:xfrm>
        </p:spPr>
        <p:txBody>
          <a:bodyPr>
            <a:normAutofit/>
          </a:bodyPr>
          <a:lstStyle/>
          <a:p>
            <a:pPr marL="118872" indent="0">
              <a:buNone/>
            </a:pPr>
            <a:r>
              <a:rPr lang="en-US" sz="3600" u="sng" dirty="0">
                <a:latin typeface="Calibri" panose="020F0502020204030204" pitchFamily="34" charset="0"/>
                <a:cs typeface="Calibri" panose="020F0502020204030204" pitchFamily="34" charset="0"/>
              </a:rPr>
              <a:t>RULE OF LAW </a:t>
            </a:r>
            <a:r>
              <a:rPr lang="en-US" sz="3600" dirty="0">
                <a:latin typeface="Calibri" panose="020F0502020204030204" pitchFamily="34" charset="0"/>
                <a:cs typeface="Calibri" panose="020F0502020204030204" pitchFamily="34" charset="0"/>
              </a:rPr>
              <a:t>means that:</a:t>
            </a:r>
          </a:p>
          <a:p>
            <a:r>
              <a:rPr lang="en-US" sz="3600" dirty="0">
                <a:latin typeface="Calibri" panose="020F0502020204030204" pitchFamily="34" charset="0"/>
                <a:cs typeface="Calibri" panose="020F0502020204030204" pitchFamily="34" charset="0"/>
              </a:rPr>
              <a:t>No one is above the law</a:t>
            </a:r>
          </a:p>
          <a:p>
            <a:r>
              <a:rPr lang="en-US" sz="3600" dirty="0">
                <a:latin typeface="Calibri" panose="020F0502020204030204" pitchFamily="34" charset="0"/>
                <a:cs typeface="Calibri" panose="020F0502020204030204" pitchFamily="34" charset="0"/>
              </a:rPr>
              <a:t>Everyone must follow the law</a:t>
            </a:r>
          </a:p>
          <a:p>
            <a:r>
              <a:rPr lang="en-US" sz="3600" dirty="0">
                <a:latin typeface="Calibri" panose="020F0502020204030204" pitchFamily="34" charset="0"/>
                <a:cs typeface="Calibri" panose="020F0502020204030204" pitchFamily="34" charset="0"/>
              </a:rPr>
              <a:t>The law applies </a:t>
            </a:r>
            <a:r>
              <a:rPr lang="en-US" sz="3600" u="sng" dirty="0">
                <a:latin typeface="Calibri" panose="020F0502020204030204" pitchFamily="34" charset="0"/>
                <a:cs typeface="Calibri" panose="020F0502020204030204" pitchFamily="34" charset="0"/>
              </a:rPr>
              <a:t>equally</a:t>
            </a:r>
            <a:r>
              <a:rPr lang="en-US" sz="3600" dirty="0">
                <a:latin typeface="Calibri" panose="020F0502020204030204" pitchFamily="34" charset="0"/>
                <a:cs typeface="Calibri" panose="020F0502020204030204" pitchFamily="34" charset="0"/>
              </a:rPr>
              <a:t> to everyone </a:t>
            </a:r>
          </a:p>
          <a:p>
            <a:r>
              <a:rPr lang="en-US" sz="3600" dirty="0">
                <a:latin typeface="Calibri" panose="020F0502020204030204" pitchFamily="34" charset="0"/>
                <a:cs typeface="Calibri" panose="020F0502020204030204" pitchFamily="34" charset="0"/>
              </a:rPr>
              <a:t>We are a country of laws, not of men</a:t>
            </a:r>
          </a:p>
          <a:p>
            <a:r>
              <a:rPr lang="en-US" sz="3600" dirty="0">
                <a:latin typeface="Calibri" panose="020F0502020204030204" pitchFamily="34" charset="0"/>
                <a:cs typeface="Calibri" panose="020F0502020204030204" pitchFamily="34" charset="0"/>
              </a:rPr>
              <a:t>Laws and procedures are </a:t>
            </a:r>
            <a:r>
              <a:rPr lang="en-US" sz="3600" u="sng" dirty="0">
                <a:latin typeface="Calibri" panose="020F0502020204030204" pitchFamily="34" charset="0"/>
                <a:cs typeface="Calibri" panose="020F0502020204030204" pitchFamily="34" charset="0"/>
              </a:rPr>
              <a:t>transparent</a:t>
            </a:r>
            <a:r>
              <a:rPr lang="en-US" sz="3600" dirty="0">
                <a:latin typeface="Calibri" panose="020F0502020204030204" pitchFamily="34" charset="0"/>
                <a:cs typeface="Calibri" panose="020F0502020204030204" pitchFamily="34" charset="0"/>
              </a:rPr>
              <a:t> and </a:t>
            </a:r>
            <a:r>
              <a:rPr lang="en-US" sz="3600" u="sng" dirty="0">
                <a:latin typeface="Calibri" panose="020F0502020204030204" pitchFamily="34" charset="0"/>
                <a:cs typeface="Calibri" panose="020F0502020204030204" pitchFamily="34" charset="0"/>
              </a:rPr>
              <a:t>fair</a:t>
            </a:r>
          </a:p>
          <a:p>
            <a:pPr marL="118872" indent="0">
              <a:buNone/>
            </a:pPr>
            <a:endParaRPr lang="en-US" sz="4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 xmlns:a16="http://schemas.microsoft.com/office/drawing/2014/main" id="{26A5788C-485E-4816-9282-C002314EBA5B}"/>
              </a:ext>
            </a:extLst>
          </p:cNvPr>
          <p:cNvPicPr>
            <a:picLocks noChangeAspect="1"/>
          </p:cNvPicPr>
          <p:nvPr/>
        </p:nvPicPr>
        <p:blipFill>
          <a:blip r:embed="rId3"/>
          <a:stretch>
            <a:fillRect/>
          </a:stretch>
        </p:blipFill>
        <p:spPr>
          <a:xfrm>
            <a:off x="1542025" y="-2171445"/>
            <a:ext cx="6059949" cy="6053853"/>
          </a:xfrm>
          <a:prstGeom prst="rect">
            <a:avLst/>
          </a:prstGeom>
        </p:spPr>
      </p:pic>
      <p:sp>
        <p:nvSpPr>
          <p:cNvPr id="8" name="TextBox 7">
            <a:extLst>
              <a:ext uri="{FF2B5EF4-FFF2-40B4-BE49-F238E27FC236}">
                <a16:creationId xmlns="" xmlns:a16="http://schemas.microsoft.com/office/drawing/2014/main" id="{29687A19-F253-4490-8B78-12B7586A08E7}"/>
              </a:ext>
            </a:extLst>
          </p:cNvPr>
          <p:cNvSpPr txBox="1"/>
          <p:nvPr/>
        </p:nvSpPr>
        <p:spPr>
          <a:xfrm>
            <a:off x="3110474" y="739685"/>
            <a:ext cx="3352800" cy="523220"/>
          </a:xfrm>
          <a:prstGeom prst="rect">
            <a:avLst/>
          </a:prstGeom>
          <a:solidFill>
            <a:srgbClr val="F9BB1F"/>
          </a:solidFill>
        </p:spPr>
        <p:txBody>
          <a:bodyPr wrap="square" rtlCol="0">
            <a:spAutoFit/>
          </a:bodyPr>
          <a:lstStyle/>
          <a:p>
            <a:pPr algn="ctr"/>
            <a:r>
              <a:rPr lang="en-US" sz="2800" b="1" dirty="0"/>
              <a:t>RULE OF LAW </a:t>
            </a:r>
          </a:p>
        </p:txBody>
      </p:sp>
    </p:spTree>
    <p:extLst>
      <p:ext uri="{BB962C8B-B14F-4D97-AF65-F5344CB8AC3E}">
        <p14:creationId xmlns:p14="http://schemas.microsoft.com/office/powerpoint/2010/main" val="288609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F762294C-5713-49BF-9307-F302A85156DF}"/>
              </a:ext>
            </a:extLst>
          </p:cNvPr>
          <p:cNvSpPr>
            <a:spLocks noGrp="1"/>
          </p:cNvSpPr>
          <p:nvPr>
            <p:ph idx="1"/>
          </p:nvPr>
        </p:nvSpPr>
        <p:spPr>
          <a:xfrm>
            <a:off x="381000" y="1905000"/>
            <a:ext cx="6096000" cy="4343400"/>
          </a:xfrm>
        </p:spPr>
        <p:txBody>
          <a:bodyPr/>
          <a:lstStyle/>
          <a:p>
            <a:r>
              <a:rPr lang="en-US" dirty="0"/>
              <a:t>The Rule of Law was first found in </a:t>
            </a:r>
            <a:r>
              <a:rPr lang="en-US" b="1" dirty="0"/>
              <a:t>Magna Carta</a:t>
            </a:r>
            <a:r>
              <a:rPr lang="en-US" dirty="0"/>
              <a:t>, 1215</a:t>
            </a:r>
          </a:p>
          <a:p>
            <a:endParaRPr lang="en-US" dirty="0"/>
          </a:p>
          <a:p>
            <a:r>
              <a:rPr lang="en-US" dirty="0"/>
              <a:t>This document, signed by King John, stated that even the king had to follow the laws. </a:t>
            </a:r>
          </a:p>
        </p:txBody>
      </p:sp>
      <p:pic>
        <p:nvPicPr>
          <p:cNvPr id="10" name="Picture 2">
            <a:extLst>
              <a:ext uri="{FF2B5EF4-FFF2-40B4-BE49-F238E27FC236}">
                <a16:creationId xmlns="" xmlns:a16="http://schemas.microsoft.com/office/drawing/2014/main" id="{AE32C18F-8464-4338-8D0F-31F3D8A1CB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905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Where did the Rule of Law originate?</a:t>
            </a:r>
            <a:endParaRPr lang="en-US" dirty="0"/>
          </a:p>
        </p:txBody>
      </p:sp>
    </p:spTree>
    <p:extLst>
      <p:ext uri="{BB962C8B-B14F-4D97-AF65-F5344CB8AC3E}">
        <p14:creationId xmlns:p14="http://schemas.microsoft.com/office/powerpoint/2010/main" val="357317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F7100BF-47A4-4190-BD9E-549F322E2456}"/>
              </a:ext>
            </a:extLst>
          </p:cNvPr>
          <p:cNvSpPr txBox="1"/>
          <p:nvPr/>
        </p:nvSpPr>
        <p:spPr>
          <a:xfrm>
            <a:off x="239973" y="4193626"/>
            <a:ext cx="2133600" cy="400110"/>
          </a:xfrm>
          <a:prstGeom prst="rect">
            <a:avLst/>
          </a:prstGeom>
          <a:solidFill>
            <a:srgbClr val="0A89E0"/>
          </a:solidFill>
        </p:spPr>
        <p:txBody>
          <a:bodyPr wrap="square" rtlCol="0">
            <a:spAutoFit/>
          </a:bodyPr>
          <a:lstStyle/>
          <a:p>
            <a:pPr algn="ctr"/>
            <a:r>
              <a:rPr lang="en-US" sz="2000" b="1" dirty="0">
                <a:latin typeface="Cambria" panose="02040503050406030204" pitchFamily="18" charset="0"/>
              </a:rPr>
              <a:t>Principle 1</a:t>
            </a:r>
          </a:p>
        </p:txBody>
      </p:sp>
      <p:sp>
        <p:nvSpPr>
          <p:cNvPr id="7" name="TextBox 6">
            <a:extLst>
              <a:ext uri="{FF2B5EF4-FFF2-40B4-BE49-F238E27FC236}">
                <a16:creationId xmlns="" xmlns:a16="http://schemas.microsoft.com/office/drawing/2014/main" id="{5CA0E1C5-F228-4A3E-B3AE-17F71F247F1A}"/>
              </a:ext>
            </a:extLst>
          </p:cNvPr>
          <p:cNvSpPr txBox="1"/>
          <p:nvPr/>
        </p:nvSpPr>
        <p:spPr>
          <a:xfrm>
            <a:off x="2373573" y="4196813"/>
            <a:ext cx="2133600" cy="400110"/>
          </a:xfrm>
          <a:prstGeom prst="rect">
            <a:avLst/>
          </a:prstGeom>
          <a:solidFill>
            <a:srgbClr val="5EBAF8"/>
          </a:solidFill>
        </p:spPr>
        <p:txBody>
          <a:bodyPr wrap="square" rtlCol="0">
            <a:spAutoFit/>
          </a:bodyPr>
          <a:lstStyle/>
          <a:p>
            <a:pPr algn="ctr"/>
            <a:r>
              <a:rPr lang="en-US" sz="2000" b="1" dirty="0">
                <a:latin typeface="Cambria" panose="02040503050406030204" pitchFamily="18" charset="0"/>
              </a:rPr>
              <a:t>Principle 2</a:t>
            </a:r>
          </a:p>
        </p:txBody>
      </p:sp>
      <p:sp>
        <p:nvSpPr>
          <p:cNvPr id="8" name="TextBox 7">
            <a:extLst>
              <a:ext uri="{FF2B5EF4-FFF2-40B4-BE49-F238E27FC236}">
                <a16:creationId xmlns="" xmlns:a16="http://schemas.microsoft.com/office/drawing/2014/main" id="{CA2CED47-3C3C-4141-9FF0-B45C2590173E}"/>
              </a:ext>
            </a:extLst>
          </p:cNvPr>
          <p:cNvSpPr txBox="1"/>
          <p:nvPr/>
        </p:nvSpPr>
        <p:spPr>
          <a:xfrm>
            <a:off x="4507173" y="4196813"/>
            <a:ext cx="2133600" cy="400110"/>
          </a:xfrm>
          <a:prstGeom prst="rect">
            <a:avLst/>
          </a:prstGeom>
          <a:solidFill>
            <a:srgbClr val="0A89E0"/>
          </a:solidFill>
        </p:spPr>
        <p:txBody>
          <a:bodyPr wrap="square" rtlCol="0">
            <a:spAutoFit/>
          </a:bodyPr>
          <a:lstStyle/>
          <a:p>
            <a:pPr algn="ctr"/>
            <a:r>
              <a:rPr lang="en-US" sz="2000" b="1" dirty="0">
                <a:latin typeface="Cambria" panose="02040503050406030204" pitchFamily="18" charset="0"/>
              </a:rPr>
              <a:t>Principle 3</a:t>
            </a:r>
          </a:p>
        </p:txBody>
      </p:sp>
      <p:sp>
        <p:nvSpPr>
          <p:cNvPr id="11" name="TextBox 10">
            <a:extLst>
              <a:ext uri="{FF2B5EF4-FFF2-40B4-BE49-F238E27FC236}">
                <a16:creationId xmlns="" xmlns:a16="http://schemas.microsoft.com/office/drawing/2014/main" id="{ABAABCFD-DB92-4BE9-B471-56BB459B0503}"/>
              </a:ext>
            </a:extLst>
          </p:cNvPr>
          <p:cNvSpPr txBox="1"/>
          <p:nvPr/>
        </p:nvSpPr>
        <p:spPr>
          <a:xfrm>
            <a:off x="6640773" y="4196813"/>
            <a:ext cx="2209800" cy="400110"/>
          </a:xfrm>
          <a:prstGeom prst="rect">
            <a:avLst/>
          </a:prstGeom>
          <a:solidFill>
            <a:srgbClr val="5EBAF8"/>
          </a:solidFill>
        </p:spPr>
        <p:txBody>
          <a:bodyPr wrap="square" rtlCol="0">
            <a:spAutoFit/>
          </a:bodyPr>
          <a:lstStyle/>
          <a:p>
            <a:pPr algn="ctr"/>
            <a:r>
              <a:rPr lang="en-US" sz="2000" b="1" dirty="0">
                <a:latin typeface="Cambria" panose="02040503050406030204" pitchFamily="18" charset="0"/>
              </a:rPr>
              <a:t>Principle 4</a:t>
            </a:r>
          </a:p>
        </p:txBody>
      </p:sp>
      <p:sp>
        <p:nvSpPr>
          <p:cNvPr id="12" name="TextBox 11">
            <a:extLst>
              <a:ext uri="{FF2B5EF4-FFF2-40B4-BE49-F238E27FC236}">
                <a16:creationId xmlns="" xmlns:a16="http://schemas.microsoft.com/office/drawing/2014/main" id="{15BF2EEC-CC1D-4DA6-BDD9-D858650E9C41}"/>
              </a:ext>
            </a:extLst>
          </p:cNvPr>
          <p:cNvSpPr txBox="1"/>
          <p:nvPr/>
        </p:nvSpPr>
        <p:spPr>
          <a:xfrm>
            <a:off x="239973" y="4583149"/>
            <a:ext cx="2133600"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Accountability to the law </a:t>
            </a:r>
          </a:p>
        </p:txBody>
      </p:sp>
      <p:sp>
        <p:nvSpPr>
          <p:cNvPr id="13" name="TextBox 12">
            <a:extLst>
              <a:ext uri="{FF2B5EF4-FFF2-40B4-BE49-F238E27FC236}">
                <a16:creationId xmlns="" xmlns:a16="http://schemas.microsoft.com/office/drawing/2014/main" id="{68506CBA-61BC-4117-B4AF-899F8419DF0B}"/>
              </a:ext>
            </a:extLst>
          </p:cNvPr>
          <p:cNvSpPr txBox="1"/>
          <p:nvPr/>
        </p:nvSpPr>
        <p:spPr>
          <a:xfrm>
            <a:off x="4511722" y="4592576"/>
            <a:ext cx="2133600" cy="338554"/>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Fair procedures </a:t>
            </a:r>
          </a:p>
        </p:txBody>
      </p:sp>
      <p:sp>
        <p:nvSpPr>
          <p:cNvPr id="14" name="TextBox 13">
            <a:extLst>
              <a:ext uri="{FF2B5EF4-FFF2-40B4-BE49-F238E27FC236}">
                <a16:creationId xmlns="" xmlns:a16="http://schemas.microsoft.com/office/drawing/2014/main" id="{FB9D57CF-FCCF-47FC-8AB4-014897E1E001}"/>
              </a:ext>
            </a:extLst>
          </p:cNvPr>
          <p:cNvSpPr txBox="1"/>
          <p:nvPr/>
        </p:nvSpPr>
        <p:spPr>
          <a:xfrm>
            <a:off x="2373573" y="4584806"/>
            <a:ext cx="2133600"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Decisions based on the law </a:t>
            </a:r>
          </a:p>
        </p:txBody>
      </p:sp>
      <p:sp>
        <p:nvSpPr>
          <p:cNvPr id="15" name="TextBox 14">
            <a:extLst>
              <a:ext uri="{FF2B5EF4-FFF2-40B4-BE49-F238E27FC236}">
                <a16:creationId xmlns="" xmlns:a16="http://schemas.microsoft.com/office/drawing/2014/main" id="{C9BA2D39-8C38-4095-B4F0-B6F76164C003}"/>
              </a:ext>
            </a:extLst>
          </p:cNvPr>
          <p:cNvSpPr txBox="1"/>
          <p:nvPr/>
        </p:nvSpPr>
        <p:spPr>
          <a:xfrm>
            <a:off x="6645322" y="4583149"/>
            <a:ext cx="2205251" cy="584775"/>
          </a:xfrm>
          <a:prstGeom prst="rect">
            <a:avLst/>
          </a:prstGeom>
          <a:noFill/>
          <a:ln>
            <a:solidFill>
              <a:srgbClr val="5EBAF8"/>
            </a:solidFill>
          </a:ln>
        </p:spPr>
        <p:txBody>
          <a:bodyPr wrap="square" rtlCol="0">
            <a:spAutoFit/>
          </a:bodyPr>
          <a:lstStyle/>
          <a:p>
            <a:r>
              <a:rPr lang="en-US" sz="2000" b="1" dirty="0">
                <a:latin typeface="Cambria" panose="02040503050406030204" pitchFamily="18" charset="0"/>
              </a:rPr>
              <a:t>Consistent application </a:t>
            </a:r>
          </a:p>
        </p:txBody>
      </p:sp>
      <p:sp>
        <p:nvSpPr>
          <p:cNvPr id="16" name="TextBox 15">
            <a:extLst>
              <a:ext uri="{FF2B5EF4-FFF2-40B4-BE49-F238E27FC236}">
                <a16:creationId xmlns="" xmlns:a16="http://schemas.microsoft.com/office/drawing/2014/main" id="{A9365863-831F-493E-BCDC-A46A1BCD4E21}"/>
              </a:ext>
            </a:extLst>
          </p:cNvPr>
          <p:cNvSpPr txBox="1"/>
          <p:nvPr/>
        </p:nvSpPr>
        <p:spPr>
          <a:xfrm>
            <a:off x="457200" y="1859340"/>
            <a:ext cx="8305800" cy="1569660"/>
          </a:xfrm>
          <a:prstGeom prst="rect">
            <a:avLst/>
          </a:prstGeom>
          <a:noFill/>
        </p:spPr>
        <p:txBody>
          <a:bodyPr wrap="square" rtlCol="0">
            <a:spAutoFit/>
          </a:bodyPr>
          <a:lstStyle/>
          <a:p>
            <a:r>
              <a:rPr lang="en-US" sz="2400" b="1" dirty="0">
                <a:latin typeface="Cambria" panose="02040503050406030204" pitchFamily="18" charset="0"/>
              </a:rPr>
              <a:t>The Rule of Law has a huge impact on our government </a:t>
            </a:r>
            <a:r>
              <a:rPr lang="en-US" sz="2400" b="1" u="sng" dirty="0">
                <a:latin typeface="Cambria" panose="02040503050406030204" pitchFamily="18" charset="0"/>
              </a:rPr>
              <a:t>officials</a:t>
            </a:r>
            <a:r>
              <a:rPr lang="en-US" sz="2400" b="1" dirty="0">
                <a:latin typeface="Cambria" panose="02040503050406030204" pitchFamily="18" charset="0"/>
              </a:rPr>
              <a:t> and </a:t>
            </a:r>
            <a:r>
              <a:rPr lang="en-US" sz="2400" b="1" u="sng" dirty="0">
                <a:latin typeface="Cambria" panose="02040503050406030204" pitchFamily="18" charset="0"/>
              </a:rPr>
              <a:t>institutions</a:t>
            </a:r>
            <a:r>
              <a:rPr lang="en-US" sz="2400" b="1" dirty="0">
                <a:latin typeface="Cambria" panose="02040503050406030204" pitchFamily="18" charset="0"/>
              </a:rPr>
              <a:t>, from how they are held accountable (responsible) to how decisions are made to how laws are enforced!</a:t>
            </a:r>
          </a:p>
        </p:txBody>
      </p:sp>
      <p:sp>
        <p:nvSpPr>
          <p:cNvPr id="17" name="TextBox 16">
            <a:extLst>
              <a:ext uri="{FF2B5EF4-FFF2-40B4-BE49-F238E27FC236}">
                <a16:creationId xmlns="" xmlns:a16="http://schemas.microsoft.com/office/drawing/2014/main" id="{9D49775C-9AAC-44B0-AD2E-6749DF4F597E}"/>
              </a:ext>
            </a:extLst>
          </p:cNvPr>
          <p:cNvSpPr txBox="1"/>
          <p:nvPr/>
        </p:nvSpPr>
        <p:spPr>
          <a:xfrm>
            <a:off x="239973" y="3698320"/>
            <a:ext cx="8610600" cy="523220"/>
          </a:xfrm>
          <a:prstGeom prst="rect">
            <a:avLst/>
          </a:prstGeom>
          <a:solidFill>
            <a:srgbClr val="FAEA1A"/>
          </a:solidFill>
        </p:spPr>
        <p:txBody>
          <a:bodyPr wrap="square" rtlCol="0">
            <a:spAutoFit/>
          </a:bodyPr>
          <a:lstStyle/>
          <a:p>
            <a:pPr algn="ctr"/>
            <a:r>
              <a:rPr lang="en-US" sz="2800" b="1" dirty="0">
                <a:latin typeface="Cambria" panose="02040503050406030204" pitchFamily="18" charset="0"/>
              </a:rPr>
              <a:t>Four Principles of the Rule of Law</a:t>
            </a:r>
          </a:p>
        </p:txBody>
      </p:sp>
      <p:sp>
        <p:nvSpPr>
          <p:cNvPr id="2" name="Title 1"/>
          <p:cNvSpPr>
            <a:spLocks noGrp="1"/>
          </p:cNvSpPr>
          <p:nvPr>
            <p:ph type="title"/>
          </p:nvPr>
        </p:nvSpPr>
        <p:spPr/>
        <p:txBody>
          <a:bodyPr/>
          <a:lstStyle/>
          <a:p>
            <a:r>
              <a:rPr lang="en-US" dirty="0" smtClean="0"/>
              <a:t>Principles of the Rule of Law</a:t>
            </a:r>
            <a:endParaRPr lang="en-US" dirty="0"/>
          </a:p>
        </p:txBody>
      </p:sp>
    </p:spTree>
    <p:extLst>
      <p:ext uri="{BB962C8B-B14F-4D97-AF65-F5344CB8AC3E}">
        <p14:creationId xmlns:p14="http://schemas.microsoft.com/office/powerpoint/2010/main" val="1330721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1000"/>
                                        <p:tgtEl>
                                          <p:spTgt spid="15">
                                            <p:txEl>
                                              <p:pRg st="0" end="0"/>
                                            </p:txEl>
                                          </p:spTgt>
                                        </p:tgtEl>
                                      </p:cBhvr>
                                    </p:animEffect>
                                    <p:anim calcmode="lin" valueType="num">
                                      <p:cBhvr>
                                        <p:cTn id="2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537</TotalTime>
  <Words>3313</Words>
  <Application>Microsoft Office PowerPoint</Application>
  <PresentationFormat>On-screen Show (4:3)</PresentationFormat>
  <Paragraphs>441</Paragraphs>
  <Slides>61</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Bernard MT Condensed</vt:lpstr>
      <vt:lpstr>Bookman Old Style</vt:lpstr>
      <vt:lpstr>Calibri</vt:lpstr>
      <vt:lpstr>Cambria</vt:lpstr>
      <vt:lpstr>Century Gothic</vt:lpstr>
      <vt:lpstr>Comic Sans MS</vt:lpstr>
      <vt:lpstr>Garamond</vt:lpstr>
      <vt:lpstr>Wingdings</vt:lpstr>
      <vt:lpstr>Wingdings 2</vt:lpstr>
      <vt:lpstr>Curriculum Wheel</vt:lpstr>
      <vt:lpstr>Bell Ringer</vt:lpstr>
      <vt:lpstr>Assignment: Review Sheet (in groups)</vt:lpstr>
      <vt:lpstr>Period 5 - Groups</vt:lpstr>
      <vt:lpstr>Period 7 - Groups</vt:lpstr>
      <vt:lpstr>Period 8 - Groups</vt:lpstr>
      <vt:lpstr>What is a law?</vt:lpstr>
      <vt:lpstr>PowerPoint Presentation</vt:lpstr>
      <vt:lpstr>Where did the Rule of Law originate?</vt:lpstr>
      <vt:lpstr>Principles of the Rule of Law</vt:lpstr>
      <vt:lpstr>WHERE DID THE RULE OF LAW ORIGINATE?</vt:lpstr>
      <vt:lpstr>Citizenship</vt:lpstr>
      <vt:lpstr>Citizenship</vt:lpstr>
      <vt:lpstr>What does it mean to be a citizen?</vt:lpstr>
      <vt:lpstr>What does the Constitution of the United States Say about citizenship? </vt:lpstr>
      <vt:lpstr>The Fourteenth Amendment</vt:lpstr>
      <vt:lpstr>Natural Born Citizens </vt:lpstr>
      <vt:lpstr>Natural Born Citizenship is based on two “laws”:</vt:lpstr>
      <vt:lpstr>To Sum It Up…</vt:lpstr>
      <vt:lpstr>NATURALIZATION</vt:lpstr>
      <vt:lpstr>To Become a Naturalized Citizen…</vt:lpstr>
      <vt:lpstr>Defining Immigrants, Residents, and Aliens</vt:lpstr>
      <vt:lpstr>Bell Ringer</vt:lpstr>
      <vt:lpstr>How do citizens participate?</vt:lpstr>
      <vt:lpstr>What does that mean? </vt:lpstr>
      <vt:lpstr>Examples of Obligations/Duties</vt:lpstr>
      <vt:lpstr>Examples of a civic responsibility:</vt:lpstr>
      <vt:lpstr>What do you think?</vt:lpstr>
      <vt:lpstr>Fulfilling Our Obligations and Responsibilities </vt:lpstr>
      <vt:lpstr>Role of the Constitution </vt:lpstr>
      <vt:lpstr>The Bill of Rights </vt:lpstr>
      <vt:lpstr>HOW DID WE GET THE BILL OF RIGHTS? </vt:lpstr>
      <vt:lpstr>Difference of Opinion</vt:lpstr>
      <vt:lpstr>1st Amendment</vt:lpstr>
      <vt:lpstr>Bill of Rights</vt:lpstr>
      <vt:lpstr>2nd Amendment: Right to Bear Arms </vt:lpstr>
      <vt:lpstr>4th Amendment: Protection from Unreasonable Search and Seizure </vt:lpstr>
      <vt:lpstr>5th Amendment:  Protection from Double Jeopardy </vt:lpstr>
      <vt:lpstr>5th Amendment:  Protection from self-incrimination</vt:lpstr>
      <vt:lpstr>5th Amendment:  Due Process </vt:lpstr>
      <vt:lpstr>5th Amendment: Eminent Domain </vt:lpstr>
      <vt:lpstr>6th Amendment:  Right to Legal Counsel </vt:lpstr>
      <vt:lpstr>6th Amendment: Right to Trial by Jury </vt:lpstr>
      <vt:lpstr>8th Amendment: Protection from Cruel and Unusual Punishment </vt:lpstr>
      <vt:lpstr>Test your knowledge…</vt:lpstr>
      <vt:lpstr>Scenario 1</vt:lpstr>
      <vt:lpstr> Is Mark’s service on a jury a responsibility or an obligation?  </vt:lpstr>
      <vt:lpstr>Scenario 2 </vt:lpstr>
      <vt:lpstr> Is Marshall’s registering for the selective service a responsibility or an obligation? </vt:lpstr>
      <vt:lpstr>Scenario 3 </vt:lpstr>
      <vt:lpstr> Is petitioning the government a responsibility or an obligation?  </vt:lpstr>
      <vt:lpstr>Scenario 4 </vt:lpstr>
      <vt:lpstr>Is the filing of a federal tax return a responsibility or an obligation? </vt:lpstr>
      <vt:lpstr>Scenario 5 </vt:lpstr>
      <vt:lpstr> Is attending civic meetings a responsibility or an obligation?  </vt:lpstr>
      <vt:lpstr>Scenario 6 </vt:lpstr>
      <vt:lpstr> Is voting in an election a responsibility or an obligation?  </vt:lpstr>
      <vt:lpstr>Scenario 7</vt:lpstr>
      <vt:lpstr> Is using a car seat for a child a responsibility or an obligation?</vt:lpstr>
      <vt:lpstr>Scenario 8 </vt:lpstr>
      <vt:lpstr> Is running for an office in civic organization a responsibility or an obligation?  </vt:lpstr>
      <vt:lpstr>Civic Participation </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40</cp:revision>
  <dcterms:created xsi:type="dcterms:W3CDTF">2015-08-19T15:54:33Z</dcterms:created>
  <dcterms:modified xsi:type="dcterms:W3CDTF">2020-09-30T00:35:20Z</dcterms:modified>
</cp:coreProperties>
</file>