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  <p:sldMasterId id="2147484347" r:id="rId5"/>
  </p:sldMasterIdLst>
  <p:notesMasterIdLst>
    <p:notesMasterId r:id="rId26"/>
  </p:notesMasterIdLst>
  <p:sldIdLst>
    <p:sldId id="294" r:id="rId6"/>
    <p:sldId id="320" r:id="rId7"/>
    <p:sldId id="295" r:id="rId8"/>
    <p:sldId id="296" r:id="rId9"/>
    <p:sldId id="297" r:id="rId10"/>
    <p:sldId id="298" r:id="rId11"/>
    <p:sldId id="299" r:id="rId12"/>
    <p:sldId id="304" r:id="rId13"/>
    <p:sldId id="306" r:id="rId14"/>
    <p:sldId id="307" r:id="rId15"/>
    <p:sldId id="308" r:id="rId16"/>
    <p:sldId id="309" r:id="rId17"/>
    <p:sldId id="310" r:id="rId18"/>
    <p:sldId id="312" r:id="rId19"/>
    <p:sldId id="311" r:id="rId20"/>
    <p:sldId id="313" r:id="rId21"/>
    <p:sldId id="314" r:id="rId22"/>
    <p:sldId id="317" r:id="rId23"/>
    <p:sldId id="315" r:id="rId24"/>
    <p:sldId id="319" r:id="rId2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354" autoAdjust="0"/>
  </p:normalViewPr>
  <p:slideViewPr>
    <p:cSldViewPr snapToGrid="0">
      <p:cViewPr varScale="1">
        <p:scale>
          <a:sx n="120" d="100"/>
          <a:sy n="120" d="100"/>
        </p:scale>
        <p:origin x="19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C1F34AA-90EB-4280-9E9C-1BA567EFAA69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11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chart provided to explain the naturalization process. Permanent residents also must establish “continuous residence” in the U.S., meaning they cannot leave the country for trips longer than 6 months.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2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3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7DC0F-0F01-4D43-BBEE-85956673EC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1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ADA4391-6373-405A-94A6-DE23C1BF3FE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00FD899-B3BC-47A0-BAD8-04E1FB110B48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8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29B4DE1-B046-4D69-BEC1-6BA82E2AE57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5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2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6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697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5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5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57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9/19/21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51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mundaneanddivine.files.wordpress.com/2015/12/america-melting-pot-flags-extend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460887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81006" y="252549"/>
            <a:ext cx="4267200" cy="6348548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1) What do you see in the cartoon? Describe it.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2) What do you think it means?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3) Why do you think the artist created it?</a:t>
            </a:r>
          </a:p>
        </p:txBody>
      </p:sp>
    </p:spTree>
    <p:extLst>
      <p:ext uri="{BB962C8B-B14F-4D97-AF65-F5344CB8AC3E}">
        <p14:creationId xmlns:p14="http://schemas.microsoft.com/office/powerpoint/2010/main" val="368659499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648200"/>
            <a:ext cx="7463118" cy="1362075"/>
          </a:xfrm>
        </p:spPr>
        <p:txBody>
          <a:bodyPr/>
          <a:lstStyle/>
          <a:p>
            <a:r>
              <a:rPr lang="en-US" b="0" dirty="0"/>
              <a:t>What does the Constitution of the United States Say about citizenship?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990600"/>
            <a:ext cx="4724398" cy="2895600"/>
          </a:xfrm>
        </p:spPr>
        <p:txBody>
          <a:bodyPr>
            <a:normAutofit fontScale="92500"/>
          </a:bodyPr>
          <a:lstStyle/>
          <a:p>
            <a:r>
              <a:rPr lang="en-US" b="1" u="sng" dirty="0"/>
              <a:t>The Constitution</a:t>
            </a:r>
            <a:r>
              <a:rPr lang="en-US" dirty="0"/>
              <a:t> is like a rule book for government: it outlines the structure and function of our government and names some of the rights of the people. </a:t>
            </a:r>
          </a:p>
        </p:txBody>
      </p:sp>
      <p:pic>
        <p:nvPicPr>
          <p:cNvPr id="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Fourteenth Amendment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793" y="2199309"/>
            <a:ext cx="6856413" cy="142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fontAlgn="auto">
              <a:lnSpc>
                <a:spcPts val="3413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Defines citizens as “</a:t>
            </a:r>
            <a:r>
              <a:rPr lang="en-US" altLang="en-US" sz="3600" b="1" u="sng" dirty="0">
                <a:solidFill>
                  <a:schemeClr val="accent1"/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all persons born</a:t>
            </a: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 or </a:t>
            </a:r>
            <a:r>
              <a:rPr lang="en-US" altLang="en-US" sz="3600" b="1" u="sng" dirty="0">
                <a:solidFill>
                  <a:srgbClr val="FF0000"/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naturalized</a:t>
            </a: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 in the United States”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C65D68CF-38E9-4393-9332-AC8EE5EFD4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75" y="34290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1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Natural Born Citizens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is a natural born citizen of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373069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74336" y="381000"/>
            <a:ext cx="7024688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Natural Born Citizenship is based on two “laws”: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76110" y="1647472"/>
            <a:ext cx="8221140" cy="3196472"/>
          </a:xfrm>
        </p:spPr>
        <p:txBody>
          <a:bodyPr/>
          <a:lstStyle/>
          <a:p>
            <a:pPr marL="527050" indent="-457200" eaLnBrk="1" hangingPunct="1">
              <a:buFont typeface="Century Gothic" pitchFamily="34" charset="0"/>
              <a:buAutoNum type="arabicPeriod"/>
            </a:pPr>
            <a:r>
              <a:rPr lang="en-US" altLang="en-US" dirty="0"/>
              <a:t>“Law of Blood”</a:t>
            </a:r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Children born to a parent or parents who are United States citizens. </a:t>
            </a:r>
          </a:p>
          <a:p>
            <a:pPr marL="527050" indent="-457200">
              <a:buFont typeface="Century Gothic" pitchFamily="34" charset="0"/>
              <a:buAutoNum type="arabicPeriod"/>
            </a:pPr>
            <a:r>
              <a:rPr lang="en-US" altLang="en-US" dirty="0"/>
              <a:t>“Law of Soil”</a:t>
            </a:r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Children born in the United States or Territories/Possessions </a:t>
            </a:r>
          </a:p>
          <a:p>
            <a:pPr marL="823913" lvl="1" indent="-457200"/>
            <a:endParaRPr lang="en-US" altLang="en-US" dirty="0"/>
          </a:p>
        </p:txBody>
      </p:sp>
      <p:pic>
        <p:nvPicPr>
          <p:cNvPr id="4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60" y="4739794"/>
            <a:ext cx="2590800" cy="184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flrea\Local Settings\Temporary Internet Files\Content.IE5\7OTE7IS6\MP900402208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39794"/>
            <a:ext cx="2333920" cy="18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3814" y="4642009"/>
            <a:ext cx="122797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 dirty="0">
                <a:solidFill>
                  <a:prstClr val="white"/>
                </a:solidFill>
              </a:rPr>
              <a:t>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51720" y="4616322"/>
            <a:ext cx="136357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 dirty="0">
                <a:solidFill>
                  <a:prstClr val="white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606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73154"/>
            <a:ext cx="5694733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2766" y="2057400"/>
            <a:ext cx="82296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 in which citizenship is determined by parentage rather than by place of birth.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The U.S. recognizes children born abroad to American citizens as citizens.</a:t>
            </a:r>
          </a:p>
        </p:txBody>
      </p:sp>
      <p:sp>
        <p:nvSpPr>
          <p:cNvPr id="1946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“Law of the Blood”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149975"/>
            <a:ext cx="350202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8442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Documents and Settings\flrea\Local Settings\Temporary Internet Files\Content.IE5\00K2A6ZT\MP900402208[1]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69478"/>
            <a:ext cx="6477000" cy="467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083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Any child born in the United States is a citizen of the United States, even if the child’s parents are not citizens.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Soil of the U.S. includes Puerto Rico, Guam, the Virgin Islands, and the Northern Mariana Islands. 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74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“Law of the Soil”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05400" y="6142038"/>
            <a:ext cx="350202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16036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dirty="0"/>
              <a:t>To Sum It Up…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6639" cy="3352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Law of Soil – </a:t>
            </a:r>
            <a:r>
              <a:rPr lang="en-US" altLang="en-US" b="1" i="1" dirty="0"/>
              <a:t>WHERE</a:t>
            </a:r>
            <a:r>
              <a:rPr lang="en-US" altLang="en-US" i="1" dirty="0"/>
              <a:t> </a:t>
            </a:r>
            <a:r>
              <a:rPr lang="en-US" altLang="en-US" dirty="0"/>
              <a:t>you are born (must be </a:t>
            </a:r>
            <a:r>
              <a:rPr lang="en-US" altLang="en-US" b="1" dirty="0"/>
              <a:t>within</a:t>
            </a:r>
            <a:r>
              <a:rPr lang="en-US" altLang="en-US" dirty="0"/>
              <a:t> the United States or territory/possession)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Law of Blood – </a:t>
            </a:r>
            <a:r>
              <a:rPr lang="en-US" altLang="en-US" b="1" i="1" dirty="0"/>
              <a:t>WHO</a:t>
            </a:r>
            <a:r>
              <a:rPr lang="en-US" altLang="en-US" dirty="0"/>
              <a:t> you are born to </a:t>
            </a:r>
          </a:p>
        </p:txBody>
      </p:sp>
      <p:pic>
        <p:nvPicPr>
          <p:cNvPr id="4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85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flrea\Local Settings\Temporary Internet Files\Content.IE5\7OTE7IS6\MP900402208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89450"/>
            <a:ext cx="2647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6800" y="4489450"/>
            <a:ext cx="152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>
                <a:solidFill>
                  <a:prstClr val="white"/>
                </a:solidFill>
              </a:rPr>
              <a:t>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92888" y="4495800"/>
            <a:ext cx="152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81725"/>
            <a:ext cx="3502025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32386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NATURALIZATION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someone can </a:t>
            </a:r>
            <a:r>
              <a:rPr lang="en-US" b="1" u="sng" dirty="0"/>
              <a:t>become</a:t>
            </a:r>
            <a:r>
              <a:rPr lang="en-US" dirty="0"/>
              <a:t> a citizen of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55185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219200"/>
            <a:ext cx="9144000" cy="5029200"/>
          </a:xfrm>
          <a:prstGeom prst="rect">
            <a:avLst/>
          </a:prstGeom>
          <a:solidFill>
            <a:srgbClr val="FAE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Become a Naturalized Citizen…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246" y="1381943"/>
            <a:ext cx="8771154" cy="3846667"/>
            <a:chOff x="279110" y="1551772"/>
            <a:chExt cx="8220382" cy="3374695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0214" b="546"/>
            <a:stretch/>
          </p:blipFill>
          <p:spPr>
            <a:xfrm>
              <a:off x="279110" y="1551772"/>
              <a:ext cx="4499153" cy="3374694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9"/>
            <a:stretch/>
          </p:blipFill>
          <p:spPr>
            <a:xfrm>
              <a:off x="4778263" y="1551772"/>
              <a:ext cx="3721229" cy="33746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071282" y="5334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There are special considerations for those who serve in the military or served during times of war/conflict. </a:t>
            </a:r>
          </a:p>
        </p:txBody>
      </p:sp>
    </p:spTree>
    <p:extLst>
      <p:ext uri="{BB962C8B-B14F-4D97-AF65-F5344CB8AC3E}">
        <p14:creationId xmlns:p14="http://schemas.microsoft.com/office/powerpoint/2010/main" val="235788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Defining Immigrants, Residents, and Aliens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Immigrant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person who comes to live permanently in a foreign country.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resident</a:t>
            </a:r>
            <a:r>
              <a:rPr lang="en-US" dirty="0"/>
              <a:t> is someone who has been legally allowed to live in the United States, but is not a citizen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Alien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Any person not a citizen or national of the United States.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5612" y="3352800"/>
            <a:ext cx="4040188" cy="639762"/>
          </a:xfrm>
          <a:prstGeom prst="rect">
            <a:avLst/>
          </a:prstGeom>
          <a:solidFill>
            <a:srgbClr val="FAEA1A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Resident  </a:t>
            </a:r>
          </a:p>
        </p:txBody>
      </p:sp>
    </p:spTree>
    <p:extLst>
      <p:ext uri="{BB962C8B-B14F-4D97-AF65-F5344CB8AC3E}">
        <p14:creationId xmlns:p14="http://schemas.microsoft.com/office/powerpoint/2010/main" val="12564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712822"/>
            <a:ext cx="6400800" cy="966651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Melting Pot or Salad Bowl?</a:t>
            </a:r>
          </a:p>
        </p:txBody>
      </p:sp>
      <p:pic>
        <p:nvPicPr>
          <p:cNvPr id="1026" name="Picture 2" descr="melting pot/salad bowl | Voy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6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2688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CLASSWORK/HOMEWORK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Imagine that you have just become a naturalized citizen of the U.S. Write a letter to a friend in the country in which you were born, explaining why and how you became a U.S. citizen.</a:t>
            </a:r>
          </a:p>
          <a:p>
            <a:pPr marL="118872" indent="0"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buNone/>
            </a:pPr>
            <a:r>
              <a:rPr lang="en-US" sz="4400" i="1" dirty="0">
                <a:latin typeface="Calibri" panose="020F0502020204030204" pitchFamily="34" charset="0"/>
                <a:cs typeface="Calibri" panose="020F0502020204030204" pitchFamily="34" charset="0"/>
              </a:rPr>
              <a:t>Write at least 4 sentences. Be creative!</a:t>
            </a:r>
          </a:p>
        </p:txBody>
      </p:sp>
    </p:spTree>
    <p:extLst>
      <p:ext uri="{BB962C8B-B14F-4D97-AF65-F5344CB8AC3E}">
        <p14:creationId xmlns:p14="http://schemas.microsoft.com/office/powerpoint/2010/main" val="50100178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is the Supreme Law of the Land?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Constitution</a:t>
            </a:r>
          </a:p>
          <a:p>
            <a:pPr marL="118872" indent="0">
              <a:buNone/>
            </a:pPr>
            <a:r>
              <a:rPr lang="en-US" sz="4000" dirty="0"/>
              <a:t>B) Declaration of Independence</a:t>
            </a:r>
          </a:p>
          <a:p>
            <a:pPr marL="118872" indent="0">
              <a:buNone/>
            </a:pPr>
            <a:r>
              <a:rPr lang="en-US" sz="4000" dirty="0"/>
              <a:t>C) The Presidency</a:t>
            </a:r>
          </a:p>
        </p:txBody>
      </p:sp>
    </p:spTree>
    <p:extLst>
      <p:ext uri="{BB962C8B-B14F-4D97-AF65-F5344CB8AC3E}">
        <p14:creationId xmlns:p14="http://schemas.microsoft.com/office/powerpoint/2010/main" val="109371067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26423" y="1775191"/>
            <a:ext cx="8699863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does the Constitution do?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Declared independence from Britain</a:t>
            </a:r>
          </a:p>
          <a:p>
            <a:pPr marL="118872" indent="0">
              <a:buNone/>
            </a:pPr>
            <a:r>
              <a:rPr lang="en-US" sz="4000" dirty="0"/>
              <a:t>B) Sets up and defines our government</a:t>
            </a:r>
          </a:p>
          <a:p>
            <a:pPr marL="118872" indent="0">
              <a:buNone/>
            </a:pPr>
            <a:r>
              <a:rPr lang="en-US" sz="4000" dirty="0"/>
              <a:t>C) Tells us which Presidents to elect</a:t>
            </a:r>
          </a:p>
        </p:txBody>
      </p:sp>
    </p:spTree>
    <p:extLst>
      <p:ext uri="{BB962C8B-B14F-4D97-AF65-F5344CB8AC3E}">
        <p14:creationId xmlns:p14="http://schemas.microsoft.com/office/powerpoint/2010/main" val="220184109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is one power belonging only to the federal government?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To set up schools</a:t>
            </a:r>
          </a:p>
          <a:p>
            <a:pPr marL="118872" indent="0">
              <a:buNone/>
            </a:pPr>
            <a:r>
              <a:rPr lang="en-US" sz="4000" dirty="0"/>
              <a:t>B) To tax</a:t>
            </a:r>
          </a:p>
          <a:p>
            <a:pPr marL="118872" indent="0">
              <a:buNone/>
            </a:pPr>
            <a:r>
              <a:rPr lang="en-US" sz="4000" dirty="0"/>
              <a:t>C) To print money</a:t>
            </a:r>
          </a:p>
        </p:txBody>
      </p:sp>
    </p:spTree>
    <p:extLst>
      <p:ext uri="{BB962C8B-B14F-4D97-AF65-F5344CB8AC3E}">
        <p14:creationId xmlns:p14="http://schemas.microsoft.com/office/powerpoint/2010/main" val="105985076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How many amendments does the Constitution have?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10</a:t>
            </a:r>
          </a:p>
          <a:p>
            <a:pPr marL="118872" indent="0">
              <a:buNone/>
            </a:pPr>
            <a:r>
              <a:rPr lang="en-US" sz="4000" dirty="0"/>
              <a:t>B) 27</a:t>
            </a:r>
          </a:p>
          <a:p>
            <a:pPr marL="118872" indent="0">
              <a:buNone/>
            </a:pPr>
            <a:r>
              <a:rPr lang="en-US" sz="4000" dirty="0"/>
              <a:t>C) 34</a:t>
            </a:r>
          </a:p>
        </p:txBody>
      </p:sp>
    </p:spTree>
    <p:extLst>
      <p:ext uri="{BB962C8B-B14F-4D97-AF65-F5344CB8AC3E}">
        <p14:creationId xmlns:p14="http://schemas.microsoft.com/office/powerpoint/2010/main" val="231338660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When was the Constitution written?</a:t>
            </a:r>
          </a:p>
          <a:p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1776</a:t>
            </a:r>
          </a:p>
          <a:p>
            <a:pPr marL="118872" indent="0">
              <a:buNone/>
            </a:pPr>
            <a:r>
              <a:rPr lang="en-US" sz="4000" dirty="0"/>
              <a:t>B) 1787</a:t>
            </a:r>
          </a:p>
          <a:p>
            <a:pPr marL="118872" indent="0">
              <a:buNone/>
            </a:pPr>
            <a:r>
              <a:rPr lang="en-US" sz="4000" dirty="0"/>
              <a:t>C) 1861</a:t>
            </a:r>
          </a:p>
        </p:txBody>
      </p:sp>
    </p:spTree>
    <p:extLst>
      <p:ext uri="{BB962C8B-B14F-4D97-AF65-F5344CB8AC3E}">
        <p14:creationId xmlns:p14="http://schemas.microsoft.com/office/powerpoint/2010/main" val="60818781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pass the test?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become a </a:t>
            </a:r>
            <a:r>
              <a:rPr lang="en-US" b="1" u="sng" dirty="0"/>
              <a:t>citizen</a:t>
            </a:r>
            <a:r>
              <a:rPr lang="en-US" dirty="0"/>
              <a:t>, </a:t>
            </a:r>
            <a:r>
              <a:rPr lang="en-US" b="1" dirty="0"/>
              <a:t>immigrants/aliens/residents</a:t>
            </a:r>
            <a:r>
              <a:rPr lang="en-US" dirty="0"/>
              <a:t> in the United States are required to take a Naturalization Test. 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To pass the civics portion of the United States </a:t>
            </a:r>
            <a:r>
              <a:rPr lang="en-US" b="1" dirty="0"/>
              <a:t>Naturalization Test </a:t>
            </a:r>
            <a:r>
              <a:rPr lang="en-US" dirty="0"/>
              <a:t>you are required to get 60% of the questions correct.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5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does it mean to be a citizen?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012371"/>
            <a:ext cx="4724398" cy="2967446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Citizen</a:t>
            </a:r>
            <a:r>
              <a:rPr lang="en-US" b="1" dirty="0"/>
              <a:t>: A legally recognized member of a country.</a:t>
            </a:r>
          </a:p>
          <a:p>
            <a:endParaRPr lang="en-US" dirty="0"/>
          </a:p>
          <a:p>
            <a:r>
              <a:rPr lang="en-US" dirty="0"/>
              <a:t>What does being a citizen mean to </a:t>
            </a:r>
            <a:r>
              <a:rPr lang="en-US" u="sng" dirty="0"/>
              <a:t>you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049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7759</TotalTime>
  <Words>689</Words>
  <Application>Microsoft Macintosh PowerPoint</Application>
  <PresentationFormat>On-screen Show (4:3)</PresentationFormat>
  <Paragraphs>105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Bernard MT Condensed</vt:lpstr>
      <vt:lpstr>Bookman Old Style</vt:lpstr>
      <vt:lpstr>Calibri</vt:lpstr>
      <vt:lpstr>Cambria</vt:lpstr>
      <vt:lpstr>Century Gothic</vt:lpstr>
      <vt:lpstr>Comic Sans MS</vt:lpstr>
      <vt:lpstr>Corbel</vt:lpstr>
      <vt:lpstr>Garamond</vt:lpstr>
      <vt:lpstr>Wingdings</vt:lpstr>
      <vt:lpstr>Wingdings 2</vt:lpstr>
      <vt:lpstr>Wingdings 3</vt:lpstr>
      <vt:lpstr>Module</vt:lpstr>
      <vt:lpstr>Curriculum Wheel</vt:lpstr>
      <vt:lpstr>PowerPoint Presentation</vt:lpstr>
      <vt:lpstr>PowerPoint Presentation</vt:lpstr>
      <vt:lpstr>NATURALIZATION QUIZ</vt:lpstr>
      <vt:lpstr>NATURALIZATION QUIZ</vt:lpstr>
      <vt:lpstr>NATURALIZATION QUIZ</vt:lpstr>
      <vt:lpstr>NATURALIZATION QUIZ</vt:lpstr>
      <vt:lpstr>NATURALIZATION QUIZ</vt:lpstr>
      <vt:lpstr>Did you pass the test? </vt:lpstr>
      <vt:lpstr>What does it mean to be a citizen?</vt:lpstr>
      <vt:lpstr>What does the Constitution of the United States Say about citizenship? </vt:lpstr>
      <vt:lpstr>The Fourteenth Amendment</vt:lpstr>
      <vt:lpstr>Natural Born Citizens </vt:lpstr>
      <vt:lpstr>Natural Born Citizenship is based on two “laws”:</vt:lpstr>
      <vt:lpstr>“Law of the Blood”</vt:lpstr>
      <vt:lpstr>“Law of the Soil”</vt:lpstr>
      <vt:lpstr>To Sum It Up…</vt:lpstr>
      <vt:lpstr>NATURALIZATION</vt:lpstr>
      <vt:lpstr>To Become a Naturalized Citizen…</vt:lpstr>
      <vt:lpstr>Defining Immigrants, Residents, and Aliens</vt:lpstr>
      <vt:lpstr>CLASSWORK/HOMEWORK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Erwin Zamora-Guzman</cp:lastModifiedBy>
  <cp:revision>145</cp:revision>
  <dcterms:created xsi:type="dcterms:W3CDTF">2006-07-31T19:23:23Z</dcterms:created>
  <dcterms:modified xsi:type="dcterms:W3CDTF">2021-09-23T01:36:44Z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