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334" r:id="rId4"/>
    <p:sldId id="335" r:id="rId5"/>
    <p:sldId id="261" r:id="rId6"/>
    <p:sldId id="333" r:id="rId7"/>
    <p:sldId id="338" r:id="rId8"/>
    <p:sldId id="336" r:id="rId9"/>
    <p:sldId id="340" r:id="rId10"/>
    <p:sldId id="320" r:id="rId11"/>
    <p:sldId id="272" r:id="rId12"/>
    <p:sldId id="276" r:id="rId13"/>
    <p:sldId id="297" r:id="rId14"/>
    <p:sldId id="324" r:id="rId15"/>
    <p:sldId id="339" r:id="rId16"/>
    <p:sldId id="341" r:id="rId17"/>
    <p:sldId id="282" r:id="rId18"/>
    <p:sldId id="279" r:id="rId19"/>
    <p:sldId id="277" r:id="rId20"/>
    <p:sldId id="319" r:id="rId21"/>
    <p:sldId id="274" r:id="rId22"/>
    <p:sldId id="317" r:id="rId23"/>
    <p:sldId id="343" r:id="rId24"/>
    <p:sldId id="337" r:id="rId25"/>
    <p:sldId id="321" r:id="rId26"/>
    <p:sldId id="342" r:id="rId27"/>
    <p:sldId id="322" r:id="rId28"/>
    <p:sldId id="328" r:id="rId29"/>
    <p:sldId id="323" r:id="rId30"/>
    <p:sldId id="330" r:id="rId31"/>
    <p:sldId id="329" r:id="rId32"/>
    <p:sldId id="284" r:id="rId33"/>
    <p:sldId id="327" r:id="rId34"/>
    <p:sldId id="288" r:id="rId35"/>
    <p:sldId id="291" r:id="rId36"/>
    <p:sldId id="332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Борисов" initials="АБ" lastIdx="1" clrIdx="0">
    <p:extLst>
      <p:ext uri="{19B8F6BF-5375-455C-9EA6-DF929625EA0E}">
        <p15:presenceInfo xmlns:p15="http://schemas.microsoft.com/office/powerpoint/2012/main" userId="faab6e817e357f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D2FF"/>
    <a:srgbClr val="00729A"/>
    <a:srgbClr val="0094C8"/>
    <a:srgbClr val="87B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1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136C-4900-4139-A65E-0FFE21BA866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C656-B1C2-48D6-B4C0-50C1DF62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88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2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4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34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5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9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27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29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9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5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8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6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8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2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38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5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24B42-0E25-4A7E-B7D6-9674B89D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85556B-B022-443D-83AC-7485A88B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99A08A-18EF-4E21-A894-034E429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60145-43C6-4502-8869-60925745F32A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8A281-9EB8-427F-B1A2-BB5CDB83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9546A-E21B-4819-8351-F094DB6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3C619-5DB0-420B-8DA6-C9D70844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27C8C-5D04-41CC-9119-BCAE9D98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D7C69-F24E-42E8-B75E-4AB73C8E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1A8892-17A4-4007-878D-D783D30F0D8B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73778-3D61-4FF5-91E9-8EED986B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DDFBA-D1D6-4FBE-8BA5-EE146371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160B9B-068E-45FF-ABF1-51745612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BDE121-1D3C-4DCA-8A26-7C9E0B90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84099-E0F3-46A0-9264-BAE732E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BD0299-886E-446F-958E-EF66BBB8C6B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B4418-B1EA-4AE6-AEBE-953C1C7E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2D353-A0CE-474D-80EB-75A67ED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82607-438D-4515-8271-35633FBF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F9345-D2D0-4359-93FF-C2809BB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4B98D-193A-4E7E-9BEA-6F3C2EE7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/>
            </a:lvl1pPr>
          </a:lstStyle>
          <a:p>
            <a:r>
              <a:rPr lang="ru-RU"/>
              <a:t>Введение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A8E53-6AB8-45F5-8458-43FBA3AB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4BB97-026A-4EB6-8279-BE4B55CA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A6FBF6-4F3F-41E8-A64F-B8A683F4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54DB5-B3D6-4EDB-9909-40D48A81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9ADEF6-9A0F-42AD-B2B0-CD196C5CC474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0C955-1908-48B6-9150-7193ED69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7563E-18B2-410D-9817-3B879AA1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6DCC4-014E-47CE-BFF3-EAE9564A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6D607-FBCA-4B15-B062-E45AA60C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B3B74-1388-436C-BC7D-DF075358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44EB42-FC5E-4732-8D39-85BD7D44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7D38D2-3751-4D0C-8369-6AB0C31CC561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D3CDC-636C-432D-83AE-143CB5C2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C6E501-E3A1-4D96-B216-FC763952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AB106-F335-4889-B133-0215C057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F2971-2E9F-4E0E-810D-844904D8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F5027-2511-41F9-8706-0B42FF72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181A99-0161-4256-9FC3-ECBEBC06F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359298-1003-4941-8DDA-BB77D8FF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6DAD6F-6ACC-4778-851E-7C2FC7C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03B707-160F-4A72-A8E2-F902FAB41C9A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817DBD-1FD5-4A1F-8EEF-54F2CDFB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A5F785-F625-4B7D-A6D0-1866E6A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D0865-6E6F-4F6C-9ADB-8490153D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07B0F-2182-4083-AEF4-15492FFA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1CFD2A-142C-4B71-A37C-4FCCA39BE467}" type="datetime1">
              <a:rPr lang="en-US" smtClean="0"/>
              <a:t>9/10/2023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D1E51B-05BC-4B55-9EDB-412577C2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EF8A98-69E1-4575-9608-425E1EF6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FF670A-5F4C-4552-80BC-36BE7A0D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495D1B-0B6E-411A-AAA4-0E148ADD174D}" type="datetime1">
              <a:rPr lang="en-US" smtClean="0"/>
              <a:t>9/10/2023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FE3E8-94B9-4A2A-9DE6-43C4AB55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B634DB-486D-4D74-8F97-5FDA68E8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C518-993C-4EF2-9F29-9B2181CF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D7AD4-B430-4725-AB1E-7F24CD1F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E3CAB-7D42-44CD-B5A0-13B27A56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C79307-2068-4CD8-96B1-D6EA12DD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78143-7DE7-4BE5-8934-19C74A5C38F0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6925D-4A53-4B35-9542-25F6E3F1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A61258-9615-4E73-B2A0-2BDE6E7D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4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776D7-0540-4DA6-AAE2-F391FD56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A0F336-6616-474B-A11B-02EE61C0A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FBC25-939E-4FBB-86C3-85F5F655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EB1EFF-DD78-4110-90B6-F4ECA9D8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29578-FEF0-467F-B816-D88DB95CE546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B72029-FB69-40F6-9351-634C607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13307-0790-4F95-A50A-E421528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C333E-9900-4FCD-A4BE-6E7C752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0A9C9-CCCA-434F-A14F-8416DC5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36A1B-5D5B-4687-941C-4A2CC1780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1CF36F-C4AB-4875-86C3-37793895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7" Type="http://schemas.openxmlformats.org/officeDocument/2006/relationships/hyperlink" Target="https://hex-rays.com/ida-free/" TargetMode="External"/><Relationship Id="rId2" Type="http://schemas.openxmlformats.org/officeDocument/2006/relationships/hyperlink" Target="https://dman95.github.io/SAS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ub155.ru/x86cmd" TargetMode="External"/><Relationship Id="rId5" Type="http://schemas.openxmlformats.org/officeDocument/2006/relationships/hyperlink" Target="https://www.felixcloutier.com/x86/" TargetMode="External"/><Relationship Id="rId4" Type="http://schemas.openxmlformats.org/officeDocument/2006/relationships/hyperlink" Target="https://www.nasm.us/xdoc/2.15.05/html/nasmdoc0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ies/intel/articles/20146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B0387-A424-4232-B826-E72B79246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Низкоуровневое программирование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0B0FE4-1541-4C22-BC3D-263F41B28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Введение. Архитектура х86-64. </a:t>
            </a:r>
            <a:br>
              <a:rPr lang="ru-RU" dirty="0"/>
            </a:br>
            <a:r>
              <a:rPr lang="ru-RU" dirty="0"/>
              <a:t>Основы языка ассемблера.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Дополнительный код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8608159B-E220-4D33-9644-514F2AA55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359"/>
                <a:ext cx="737722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Диапазон значений  </a:t>
                </a:r>
                <a:r>
                  <a:rPr lang="en-US" dirty="0">
                    <a:latin typeface="Consolas" panose="020B0609020204030204" pitchFamily="49" charset="0"/>
                  </a:rPr>
                  <a:t>unsigned 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Диапазон значений </a:t>
                </a:r>
                <a:r>
                  <a:rPr lang="en-US" dirty="0">
                    <a:latin typeface="Consolas" panose="020B0609020204030204" pitchFamily="49" charset="0"/>
                  </a:rPr>
                  <a:t>signed 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Отрицательные числа представляются в дополнительном коде</a:t>
                </a:r>
                <a:r>
                  <a:rPr lang="en-US" dirty="0"/>
                  <a:t> (</a:t>
                </a:r>
                <a:r>
                  <a:rPr lang="ru-RU" dirty="0"/>
                  <a:t>старшие биты числа = 1</a:t>
                </a:r>
                <a:r>
                  <a:rPr lang="en-US" dirty="0"/>
                  <a:t>)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i="1" dirty="0"/>
                  <a:t>Дополнительный код позволяет выполнять знаковое и беззнаковое сложение</a:t>
                </a:r>
                <a:r>
                  <a:rPr lang="en-US" i="1" dirty="0"/>
                  <a:t>/</a:t>
                </a:r>
                <a:r>
                  <a:rPr lang="ru-RU" i="1" dirty="0"/>
                  <a:t>вычитание одинаковым образом.</a:t>
                </a:r>
                <a:endParaRPr lang="en-US" i="1" dirty="0"/>
              </a:p>
            </p:txBody>
          </p:sp>
        </mc:Choice>
        <mc:Fallback xmlns="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8608159B-E220-4D33-9644-514F2AA55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359"/>
                <a:ext cx="7377224" cy="4351338"/>
              </a:xfrm>
              <a:blipFill>
                <a:blip r:embed="rId3"/>
                <a:stretch>
                  <a:fillRect l="-132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856867B4-DCBE-4CC9-9989-AA68332E64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9104246"/>
                  </p:ext>
                </p:extLst>
              </p:nvPr>
            </p:nvGraphicFramePr>
            <p:xfrm>
              <a:off x="8340651" y="1577359"/>
              <a:ext cx="3688315" cy="333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87510">
                      <a:extLst>
                        <a:ext uri="{9D8B030D-6E8A-4147-A177-3AD203B41FA5}">
                          <a16:colId xmlns:a16="http://schemas.microsoft.com/office/drawing/2014/main" val="4288869653"/>
                        </a:ext>
                      </a:extLst>
                    </a:gridCol>
                    <a:gridCol w="1087932">
                      <a:extLst>
                        <a:ext uri="{9D8B030D-6E8A-4147-A177-3AD203B41FA5}">
                          <a16:colId xmlns:a16="http://schemas.microsoft.com/office/drawing/2014/main" val="859321204"/>
                        </a:ext>
                      </a:extLst>
                    </a:gridCol>
                    <a:gridCol w="1112873">
                      <a:extLst>
                        <a:ext uri="{9D8B030D-6E8A-4147-A177-3AD203B41FA5}">
                          <a16:colId xmlns:a16="http://schemas.microsoft.com/office/drawing/2014/main" val="40926827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0xFFFFFFFF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79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0xFFFFFFFD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2783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417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0x8000000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325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x7FFFFFFF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53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802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961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764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7789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856867B4-DCBE-4CC9-9989-AA68332E64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9104246"/>
                  </p:ext>
                </p:extLst>
              </p:nvPr>
            </p:nvGraphicFramePr>
            <p:xfrm>
              <a:off x="8340651" y="1577359"/>
              <a:ext cx="3688315" cy="333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87510">
                      <a:extLst>
                        <a:ext uri="{9D8B030D-6E8A-4147-A177-3AD203B41FA5}">
                          <a16:colId xmlns:a16="http://schemas.microsoft.com/office/drawing/2014/main" val="4288869653"/>
                        </a:ext>
                      </a:extLst>
                    </a:gridCol>
                    <a:gridCol w="1087932">
                      <a:extLst>
                        <a:ext uri="{9D8B030D-6E8A-4147-A177-3AD203B41FA5}">
                          <a16:colId xmlns:a16="http://schemas.microsoft.com/office/drawing/2014/main" val="859321204"/>
                        </a:ext>
                      </a:extLst>
                    </a:gridCol>
                    <a:gridCol w="1112873">
                      <a:extLst>
                        <a:ext uri="{9D8B030D-6E8A-4147-A177-3AD203B41FA5}">
                          <a16:colId xmlns:a16="http://schemas.microsoft.com/office/drawing/2014/main" val="40926827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0xFFFFFFFF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36872" t="-8197" r="-103352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79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0xFFFFFFFD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36872" t="-108197" r="-103352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2783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417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0x8000000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36872" t="-308197" r="-10335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31694" t="-308197" r="-1093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325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x7FFFFFFF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36872" t="-408197" r="-10335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31694" t="-408197" r="-1093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53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802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961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764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7789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E0B7FE-5395-7D9A-6B4F-510885923A0F}"/>
              </a:ext>
            </a:extLst>
          </p:cNvPr>
          <p:cNvSpPr txBox="1"/>
          <p:nvPr/>
        </p:nvSpPr>
        <p:spPr>
          <a:xfrm>
            <a:off x="10184808" y="1208027"/>
            <a:ext cx="55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uint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E343B-C8BD-5786-9689-598262DF3C7B}"/>
              </a:ext>
            </a:extLst>
          </p:cNvPr>
          <p:cNvSpPr txBox="1"/>
          <p:nvPr/>
        </p:nvSpPr>
        <p:spPr>
          <a:xfrm>
            <a:off x="11201002" y="120802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00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Регистры </a:t>
            </a:r>
            <a:r>
              <a:rPr lang="en-US" dirty="0"/>
              <a:t>x86-64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11</a:t>
            </a:fld>
            <a:endParaRPr lang="en-US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FA335BA5-BE6E-437F-A9D8-C66E90005A7C}"/>
              </a:ext>
            </a:extLst>
          </p:cNvPr>
          <p:cNvSpPr/>
          <p:nvPr/>
        </p:nvSpPr>
        <p:spPr>
          <a:xfrm>
            <a:off x="1102278" y="1386353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RAX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EDB32A2C-ED35-4645-A9EF-2128AFEE5DCE}"/>
              </a:ext>
            </a:extLst>
          </p:cNvPr>
          <p:cNvSpPr/>
          <p:nvPr/>
        </p:nvSpPr>
        <p:spPr>
          <a:xfrm>
            <a:off x="1102278" y="1801177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RBX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2E49282B-4E54-4B43-8148-9B8CB39A5BA8}"/>
              </a:ext>
            </a:extLst>
          </p:cNvPr>
          <p:cNvSpPr/>
          <p:nvPr/>
        </p:nvSpPr>
        <p:spPr>
          <a:xfrm>
            <a:off x="2629233" y="1384128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RCX</a:t>
            </a: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8C2A2D83-29E0-41A7-B80A-E27083610682}"/>
              </a:ext>
            </a:extLst>
          </p:cNvPr>
          <p:cNvSpPr/>
          <p:nvPr/>
        </p:nvSpPr>
        <p:spPr>
          <a:xfrm>
            <a:off x="2629233" y="1801177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RDX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40A2274C-150B-4713-A04A-E8032DCF0B95}"/>
              </a:ext>
            </a:extLst>
          </p:cNvPr>
          <p:cNvSpPr/>
          <p:nvPr/>
        </p:nvSpPr>
        <p:spPr>
          <a:xfrm>
            <a:off x="2629233" y="3619076"/>
            <a:ext cx="1440000" cy="3651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RSI</a:t>
            </a: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9C67C852-4D06-4894-91FB-D82B77C98B95}"/>
              </a:ext>
            </a:extLst>
          </p:cNvPr>
          <p:cNvSpPr/>
          <p:nvPr/>
        </p:nvSpPr>
        <p:spPr>
          <a:xfrm>
            <a:off x="1102278" y="3623492"/>
            <a:ext cx="1440000" cy="3651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RDI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5DF29A2-E6E2-4FB5-81D0-50565557B385}"/>
              </a:ext>
            </a:extLst>
          </p:cNvPr>
          <p:cNvSpPr/>
          <p:nvPr/>
        </p:nvSpPr>
        <p:spPr>
          <a:xfrm>
            <a:off x="1102278" y="4223103"/>
            <a:ext cx="1440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RSP</a:t>
            </a: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0F43264D-24C5-45EC-8027-2731DED11401}"/>
              </a:ext>
            </a:extLst>
          </p:cNvPr>
          <p:cNvSpPr/>
          <p:nvPr/>
        </p:nvSpPr>
        <p:spPr>
          <a:xfrm>
            <a:off x="2629233" y="4223103"/>
            <a:ext cx="1440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RBP</a:t>
            </a: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8A4BBF57-E8F9-4128-A874-8AE664057CEB}"/>
              </a:ext>
            </a:extLst>
          </p:cNvPr>
          <p:cNvSpPr/>
          <p:nvPr/>
        </p:nvSpPr>
        <p:spPr>
          <a:xfrm>
            <a:off x="2629233" y="4822714"/>
            <a:ext cx="1440000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RFLAGS</a:t>
            </a:r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4D032D79-CF2D-4F28-A9F8-F7F9BB4A30A7}"/>
              </a:ext>
            </a:extLst>
          </p:cNvPr>
          <p:cNvSpPr/>
          <p:nvPr/>
        </p:nvSpPr>
        <p:spPr>
          <a:xfrm>
            <a:off x="1102278" y="4822714"/>
            <a:ext cx="1440000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RIP</a:t>
            </a: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4253F7B5-665E-4453-908D-90FA5ACB08CC}"/>
              </a:ext>
            </a:extLst>
          </p:cNvPr>
          <p:cNvSpPr/>
          <p:nvPr/>
        </p:nvSpPr>
        <p:spPr>
          <a:xfrm>
            <a:off x="1102278" y="2458048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490311C4-B7F4-4911-BB15-80CC9906DF97}"/>
              </a:ext>
            </a:extLst>
          </p:cNvPr>
          <p:cNvSpPr/>
          <p:nvPr/>
        </p:nvSpPr>
        <p:spPr>
          <a:xfrm>
            <a:off x="2629233" y="2454668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R9</a:t>
            </a: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D52DAFD6-2DDA-4FE6-9992-296BC9157884}"/>
              </a:ext>
            </a:extLst>
          </p:cNvPr>
          <p:cNvSpPr/>
          <p:nvPr/>
        </p:nvSpPr>
        <p:spPr>
          <a:xfrm>
            <a:off x="1088659" y="3052289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R14</a:t>
            </a:r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C809E1D3-2FCE-47EF-ABD0-A2C8F983B5FF}"/>
              </a:ext>
            </a:extLst>
          </p:cNvPr>
          <p:cNvSpPr/>
          <p:nvPr/>
        </p:nvSpPr>
        <p:spPr>
          <a:xfrm>
            <a:off x="2633250" y="3052290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F8833-4EE8-496A-83E4-B1586321E7F9}"/>
              </a:ext>
            </a:extLst>
          </p:cNvPr>
          <p:cNvSpPr txBox="1"/>
          <p:nvPr/>
        </p:nvSpPr>
        <p:spPr>
          <a:xfrm>
            <a:off x="2414074" y="26853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FBF19FB-DC6D-0072-D1CD-9924F3C65503}"/>
              </a:ext>
            </a:extLst>
          </p:cNvPr>
          <p:cNvSpPr/>
          <p:nvPr/>
        </p:nvSpPr>
        <p:spPr>
          <a:xfrm>
            <a:off x="6118378" y="1379856"/>
            <a:ext cx="1440000" cy="365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2CF4B2C-C530-876A-09C4-9D0A2BBDF5C3}"/>
              </a:ext>
            </a:extLst>
          </p:cNvPr>
          <p:cNvSpPr/>
          <p:nvPr/>
        </p:nvSpPr>
        <p:spPr>
          <a:xfrm>
            <a:off x="4591423" y="1384127"/>
            <a:ext cx="1440000" cy="365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F2E9306-0B6C-C76B-3DE8-3C8EF619379D}"/>
              </a:ext>
            </a:extLst>
          </p:cNvPr>
          <p:cNvSpPr/>
          <p:nvPr/>
        </p:nvSpPr>
        <p:spPr>
          <a:xfrm>
            <a:off x="4591423" y="1804847"/>
            <a:ext cx="1440000" cy="365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34464A4-8800-A794-E169-74C258697660}"/>
              </a:ext>
            </a:extLst>
          </p:cNvPr>
          <p:cNvSpPr/>
          <p:nvPr/>
        </p:nvSpPr>
        <p:spPr>
          <a:xfrm>
            <a:off x="6118378" y="1804846"/>
            <a:ext cx="1440000" cy="365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4C383C-6253-D23F-40B7-59E170D86D68}"/>
              </a:ext>
            </a:extLst>
          </p:cNvPr>
          <p:cNvSpPr/>
          <p:nvPr/>
        </p:nvSpPr>
        <p:spPr>
          <a:xfrm>
            <a:off x="8337926" y="1808688"/>
            <a:ext cx="1440000" cy="365125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GDTR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2002939-C6BE-7F49-C903-A90D6204D28E}"/>
              </a:ext>
            </a:extLst>
          </p:cNvPr>
          <p:cNvSpPr/>
          <p:nvPr/>
        </p:nvSpPr>
        <p:spPr>
          <a:xfrm>
            <a:off x="8337926" y="1378057"/>
            <a:ext cx="1440000" cy="365125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IDTR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ACC395D-AF19-F610-0608-76316CD280BB}"/>
              </a:ext>
            </a:extLst>
          </p:cNvPr>
          <p:cNvSpPr/>
          <p:nvPr/>
        </p:nvSpPr>
        <p:spPr>
          <a:xfrm>
            <a:off x="9864881" y="1807620"/>
            <a:ext cx="1440000" cy="365125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LDTR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FF66417-2BDA-09AB-3CD3-7C543712F239}"/>
              </a:ext>
            </a:extLst>
          </p:cNvPr>
          <p:cNvSpPr/>
          <p:nvPr/>
        </p:nvSpPr>
        <p:spPr>
          <a:xfrm>
            <a:off x="8337926" y="3629688"/>
            <a:ext cx="1440000" cy="365125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DR0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5F2B698-560F-371F-74A4-AD1629226BB8}"/>
              </a:ext>
            </a:extLst>
          </p:cNvPr>
          <p:cNvSpPr/>
          <p:nvPr/>
        </p:nvSpPr>
        <p:spPr>
          <a:xfrm>
            <a:off x="9864881" y="3629688"/>
            <a:ext cx="1440000" cy="365125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8CCA02-4AEF-11CB-F3EB-18DEBE67B2E4}"/>
              </a:ext>
            </a:extLst>
          </p:cNvPr>
          <p:cNvSpPr txBox="1"/>
          <p:nvPr/>
        </p:nvSpPr>
        <p:spPr>
          <a:xfrm>
            <a:off x="9648772" y="38975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6A0DFF4-8CE1-1265-7786-576CEEF1E267}"/>
              </a:ext>
            </a:extLst>
          </p:cNvPr>
          <p:cNvSpPr/>
          <p:nvPr/>
        </p:nvSpPr>
        <p:spPr>
          <a:xfrm>
            <a:off x="8337926" y="4227311"/>
            <a:ext cx="1440000" cy="365125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B0D81DA-D95F-6E67-0E81-6A00A5D844BD}"/>
              </a:ext>
            </a:extLst>
          </p:cNvPr>
          <p:cNvSpPr/>
          <p:nvPr/>
        </p:nvSpPr>
        <p:spPr>
          <a:xfrm>
            <a:off x="9864881" y="4227311"/>
            <a:ext cx="1440000" cy="365125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DR7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367AF93-182B-8BF6-1FB2-336DA1B236E3}"/>
              </a:ext>
            </a:extLst>
          </p:cNvPr>
          <p:cNvSpPr/>
          <p:nvPr/>
        </p:nvSpPr>
        <p:spPr>
          <a:xfrm>
            <a:off x="8337926" y="2454668"/>
            <a:ext cx="1440000" cy="365125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CR0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99F00CA-FAA1-22BC-05A4-2D5FB11830EB}"/>
              </a:ext>
            </a:extLst>
          </p:cNvPr>
          <p:cNvSpPr/>
          <p:nvPr/>
        </p:nvSpPr>
        <p:spPr>
          <a:xfrm>
            <a:off x="9864881" y="2454668"/>
            <a:ext cx="1440000" cy="365125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58A54A-4306-668C-2681-3EF4F3CA2845}"/>
              </a:ext>
            </a:extLst>
          </p:cNvPr>
          <p:cNvSpPr txBox="1"/>
          <p:nvPr/>
        </p:nvSpPr>
        <p:spPr>
          <a:xfrm>
            <a:off x="9648772" y="27225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7208F61-0405-8F13-6E3C-40D1A8CB65D8}"/>
              </a:ext>
            </a:extLst>
          </p:cNvPr>
          <p:cNvSpPr/>
          <p:nvPr/>
        </p:nvSpPr>
        <p:spPr>
          <a:xfrm>
            <a:off x="8337926" y="3052291"/>
            <a:ext cx="1440000" cy="365125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CR6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3C12685-A106-EE43-8534-000B0AA5BCD0}"/>
              </a:ext>
            </a:extLst>
          </p:cNvPr>
          <p:cNvSpPr/>
          <p:nvPr/>
        </p:nvSpPr>
        <p:spPr>
          <a:xfrm>
            <a:off x="9864881" y="3052291"/>
            <a:ext cx="1440000" cy="365125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CR7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F25BED4-858F-4659-83BB-7D97329ADF8D}"/>
              </a:ext>
            </a:extLst>
          </p:cNvPr>
          <p:cNvSpPr/>
          <p:nvPr/>
        </p:nvSpPr>
        <p:spPr>
          <a:xfrm>
            <a:off x="4599414" y="2458048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XMM0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96F4F82-11AD-F08C-4BEB-464D54155852}"/>
              </a:ext>
            </a:extLst>
          </p:cNvPr>
          <p:cNvSpPr/>
          <p:nvPr/>
        </p:nvSpPr>
        <p:spPr>
          <a:xfrm>
            <a:off x="6126369" y="2454668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XMM1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027FD049-C024-9F08-F877-2C82876D2AD8}"/>
              </a:ext>
            </a:extLst>
          </p:cNvPr>
          <p:cNvSpPr/>
          <p:nvPr/>
        </p:nvSpPr>
        <p:spPr>
          <a:xfrm>
            <a:off x="4585795" y="3052289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XMM6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7C24A05-5453-3799-D85E-D9C70B8F09B1}"/>
              </a:ext>
            </a:extLst>
          </p:cNvPr>
          <p:cNvSpPr/>
          <p:nvPr/>
        </p:nvSpPr>
        <p:spPr>
          <a:xfrm>
            <a:off x="6130386" y="3052290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XMM7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72C56-FD8F-0795-581B-897EC0D533AA}"/>
              </a:ext>
            </a:extLst>
          </p:cNvPr>
          <p:cNvSpPr txBox="1"/>
          <p:nvPr/>
        </p:nvSpPr>
        <p:spPr>
          <a:xfrm>
            <a:off x="5903700" y="26853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05B74C-714C-7A7E-E2AD-E952060157AE}"/>
              </a:ext>
            </a:extLst>
          </p:cNvPr>
          <p:cNvSpPr txBox="1"/>
          <p:nvPr/>
        </p:nvSpPr>
        <p:spPr>
          <a:xfrm>
            <a:off x="1102278" y="5333527"/>
            <a:ext cx="30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регистры общего назначения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93B3CF-B277-AE7F-77CB-C8261DB1765B}"/>
              </a:ext>
            </a:extLst>
          </p:cNvPr>
          <p:cNvSpPr txBox="1"/>
          <p:nvPr/>
        </p:nvSpPr>
        <p:spPr>
          <a:xfrm>
            <a:off x="1102278" y="5661813"/>
            <a:ext cx="222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индексные регистры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C083A5-7F1B-BFA9-458A-3D7A584A66CD}"/>
              </a:ext>
            </a:extLst>
          </p:cNvPr>
          <p:cNvSpPr txBox="1"/>
          <p:nvPr/>
        </p:nvSpPr>
        <p:spPr>
          <a:xfrm>
            <a:off x="1102278" y="5990099"/>
            <a:ext cx="205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стековые регистры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F122A2-935F-FCBC-68F0-6C97B3E4E8B1}"/>
              </a:ext>
            </a:extLst>
          </p:cNvPr>
          <p:cNvSpPr txBox="1"/>
          <p:nvPr/>
        </p:nvSpPr>
        <p:spPr>
          <a:xfrm>
            <a:off x="4510349" y="5333527"/>
            <a:ext cx="4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программный счетчик</a:t>
            </a:r>
            <a:r>
              <a:rPr lang="en-US" dirty="0"/>
              <a:t> </a:t>
            </a:r>
            <a:r>
              <a:rPr lang="ru-RU" dirty="0"/>
              <a:t>и регистр флагов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1260E2-A86D-67F0-CA40-B9E713BDE114}"/>
              </a:ext>
            </a:extLst>
          </p:cNvPr>
          <p:cNvSpPr txBox="1"/>
          <p:nvPr/>
        </p:nvSpPr>
        <p:spPr>
          <a:xfrm>
            <a:off x="4510350" y="5993661"/>
            <a:ext cx="220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векторные регистры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F438D10-D213-C9D6-6B25-119B2E24C7B8}"/>
              </a:ext>
            </a:extLst>
          </p:cNvPr>
          <p:cNvSpPr/>
          <p:nvPr/>
        </p:nvSpPr>
        <p:spPr>
          <a:xfrm>
            <a:off x="4585795" y="3629688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MXCSR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FBE64F-B6AE-48AD-45AA-3C8D3DED79EE}"/>
              </a:ext>
            </a:extLst>
          </p:cNvPr>
          <p:cNvSpPr txBox="1"/>
          <p:nvPr/>
        </p:nvSpPr>
        <p:spPr>
          <a:xfrm>
            <a:off x="9332784" y="5339970"/>
            <a:ext cx="220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табличные регистры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B6630F-B9BA-B85D-0251-CD593C921B54}"/>
              </a:ext>
            </a:extLst>
          </p:cNvPr>
          <p:cNvSpPr txBox="1"/>
          <p:nvPr/>
        </p:nvSpPr>
        <p:spPr>
          <a:xfrm>
            <a:off x="9332784" y="5668256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управляющие регистры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3F5869-BEF7-3DA6-D494-C2E0CC54C57A}"/>
              </a:ext>
            </a:extLst>
          </p:cNvPr>
          <p:cNvSpPr txBox="1"/>
          <p:nvPr/>
        </p:nvSpPr>
        <p:spPr>
          <a:xfrm>
            <a:off x="9332784" y="5996542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отладочные регистры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7E1DF4-36BD-1548-EB50-FE2266A07E9D}"/>
              </a:ext>
            </a:extLst>
          </p:cNvPr>
          <p:cNvSpPr txBox="1"/>
          <p:nvPr/>
        </p:nvSpPr>
        <p:spPr>
          <a:xfrm>
            <a:off x="4510350" y="5673493"/>
            <a:ext cx="231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сегментные регистры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67A420-EAB0-65CD-5CC9-1A43A198AF09}"/>
              </a:ext>
            </a:extLst>
          </p:cNvPr>
          <p:cNvSpPr/>
          <p:nvPr/>
        </p:nvSpPr>
        <p:spPr>
          <a:xfrm>
            <a:off x="840384" y="5417367"/>
            <a:ext cx="261894" cy="259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E446FCB-C569-27FF-47F5-71D6BF1AF0A6}"/>
              </a:ext>
            </a:extLst>
          </p:cNvPr>
          <p:cNvSpPr/>
          <p:nvPr/>
        </p:nvSpPr>
        <p:spPr>
          <a:xfrm>
            <a:off x="840384" y="5735593"/>
            <a:ext cx="261894" cy="25973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030603E-83EA-A7B2-5CD1-85600CBF8B62}"/>
              </a:ext>
            </a:extLst>
          </p:cNvPr>
          <p:cNvSpPr/>
          <p:nvPr/>
        </p:nvSpPr>
        <p:spPr>
          <a:xfrm>
            <a:off x="840384" y="6053818"/>
            <a:ext cx="261894" cy="26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7297CD4-A811-DEE1-767F-DF1C3555CA53}"/>
              </a:ext>
            </a:extLst>
          </p:cNvPr>
          <p:cNvSpPr/>
          <p:nvPr/>
        </p:nvSpPr>
        <p:spPr>
          <a:xfrm>
            <a:off x="4289958" y="5417366"/>
            <a:ext cx="246996" cy="2597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ED9DBC7-8F63-6F8B-171A-2641C0A91F16}"/>
              </a:ext>
            </a:extLst>
          </p:cNvPr>
          <p:cNvSpPr/>
          <p:nvPr/>
        </p:nvSpPr>
        <p:spPr>
          <a:xfrm>
            <a:off x="4283623" y="5719424"/>
            <a:ext cx="270390" cy="2780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546CFC9-6F91-E926-6647-75A5257D050A}"/>
              </a:ext>
            </a:extLst>
          </p:cNvPr>
          <p:cNvSpPr/>
          <p:nvPr/>
        </p:nvSpPr>
        <p:spPr>
          <a:xfrm>
            <a:off x="4278261" y="6042825"/>
            <a:ext cx="270390" cy="2771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D752794-5646-3B12-769C-CB4F6EF2CB91}"/>
              </a:ext>
            </a:extLst>
          </p:cNvPr>
          <p:cNvSpPr/>
          <p:nvPr/>
        </p:nvSpPr>
        <p:spPr>
          <a:xfrm>
            <a:off x="9116662" y="5410368"/>
            <a:ext cx="246996" cy="26673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263203CF-9BCE-B895-12AC-EAE8D707A948}"/>
              </a:ext>
            </a:extLst>
          </p:cNvPr>
          <p:cNvSpPr/>
          <p:nvPr/>
        </p:nvSpPr>
        <p:spPr>
          <a:xfrm>
            <a:off x="9116662" y="5726122"/>
            <a:ext cx="246996" cy="262530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en-US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6B2A9DEA-0F95-F7B2-005C-79C0E15B721F}"/>
              </a:ext>
            </a:extLst>
          </p:cNvPr>
          <p:cNvSpPr/>
          <p:nvPr/>
        </p:nvSpPr>
        <p:spPr>
          <a:xfrm>
            <a:off x="9116662" y="6054408"/>
            <a:ext cx="246996" cy="26253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20E7AB-0063-089B-A1B4-189AC7124158}"/>
              </a:ext>
            </a:extLst>
          </p:cNvPr>
          <p:cNvSpPr txBox="1"/>
          <p:nvPr/>
        </p:nvSpPr>
        <p:spPr>
          <a:xfrm>
            <a:off x="5610491" y="400998"/>
            <a:ext cx="60960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егистр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ячейка памяти фиксированного размера, расположенная внутри 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268210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регистров 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60" y="1771836"/>
            <a:ext cx="57295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Изначально регистры были 16-битными (</a:t>
            </a:r>
            <a:r>
              <a:rPr lang="en-US" dirty="0"/>
              <a:t>AX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состояли из 2 половин (</a:t>
            </a:r>
            <a:r>
              <a:rPr lang="en-US" dirty="0"/>
              <a:t>AH, AL</a:t>
            </a:r>
            <a:r>
              <a:rPr lang="ru-RU" dirty="0"/>
              <a:t>).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 х86 регистры были увеличены и переименованы с добавлением префикса </a:t>
            </a:r>
            <a:r>
              <a:rPr lang="en-US" dirty="0"/>
              <a:t>E</a:t>
            </a:r>
            <a:r>
              <a:rPr lang="ru-RU" dirty="0"/>
              <a:t> (</a:t>
            </a:r>
            <a:r>
              <a:rPr lang="en-US" b="1" dirty="0"/>
              <a:t>E</a:t>
            </a:r>
            <a:r>
              <a:rPr lang="en-US" dirty="0"/>
              <a:t>AX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В х86-64 регистры были вновь переименованы с заменой префикса на </a:t>
            </a:r>
            <a:r>
              <a:rPr lang="en-US" dirty="0"/>
              <a:t>R (</a:t>
            </a:r>
            <a:r>
              <a:rPr lang="en-US" b="1" dirty="0"/>
              <a:t>R</a:t>
            </a:r>
            <a:r>
              <a:rPr lang="en-US" dirty="0"/>
              <a:t>AX).</a:t>
            </a:r>
          </a:p>
          <a:p>
            <a:pPr marL="0" indent="0">
              <a:buNone/>
            </a:pPr>
            <a:r>
              <a:rPr lang="ru-RU" dirty="0"/>
              <a:t>Физически </a:t>
            </a:r>
            <a:r>
              <a:rPr lang="en-US" dirty="0"/>
              <a:t>RAX, EAX, AX, AH </a:t>
            </a:r>
            <a:r>
              <a:rPr lang="ru-RU" dirty="0"/>
              <a:t>и </a:t>
            </a:r>
            <a:r>
              <a:rPr lang="en-US" dirty="0"/>
              <a:t>AL – </a:t>
            </a:r>
            <a:r>
              <a:rPr lang="ru-RU" dirty="0"/>
              <a:t>это один регистр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12</a:t>
            </a:fld>
            <a:endParaRPr lang="en-US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FA335BA5-BE6E-437F-A9D8-C66E90005A7C}"/>
              </a:ext>
            </a:extLst>
          </p:cNvPr>
          <p:cNvSpPr/>
          <p:nvPr/>
        </p:nvSpPr>
        <p:spPr>
          <a:xfrm>
            <a:off x="6184272" y="2039982"/>
            <a:ext cx="5760000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RAX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066CDDE-21D6-4F55-A61B-1A58D9C1DEDA}"/>
              </a:ext>
            </a:extLst>
          </p:cNvPr>
          <p:cNvSpPr/>
          <p:nvPr/>
        </p:nvSpPr>
        <p:spPr>
          <a:xfrm>
            <a:off x="9064272" y="2039978"/>
            <a:ext cx="2880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EAX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39C155F-9F7F-43E0-B932-ECCE972B385D}"/>
              </a:ext>
            </a:extLst>
          </p:cNvPr>
          <p:cNvSpPr/>
          <p:nvPr/>
        </p:nvSpPr>
        <p:spPr>
          <a:xfrm>
            <a:off x="11224272" y="1674848"/>
            <a:ext cx="720000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2F68DD9-7615-4EE3-B328-7F332EAD1855}"/>
              </a:ext>
            </a:extLst>
          </p:cNvPr>
          <p:cNvSpPr/>
          <p:nvPr/>
        </p:nvSpPr>
        <p:spPr>
          <a:xfrm>
            <a:off x="10504272" y="1674849"/>
            <a:ext cx="720000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AH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F98CAB0-62A4-4471-A6C7-734ACAC41392}"/>
              </a:ext>
            </a:extLst>
          </p:cNvPr>
          <p:cNvSpPr/>
          <p:nvPr/>
        </p:nvSpPr>
        <p:spPr>
          <a:xfrm>
            <a:off x="10504272" y="2039978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DCDAB08-081E-443A-9EF5-E571911E878E}"/>
              </a:ext>
            </a:extLst>
          </p:cNvPr>
          <p:cNvSpPr/>
          <p:nvPr/>
        </p:nvSpPr>
        <p:spPr>
          <a:xfrm>
            <a:off x="6184272" y="4242045"/>
            <a:ext cx="5760000" cy="365125"/>
          </a:xfrm>
          <a:prstGeom prst="rect">
            <a:avLst/>
          </a:prstGeom>
          <a:solidFill>
            <a:srgbClr val="00729A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RSI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5B4D3AA-FFAF-412B-911D-75D546941860}"/>
              </a:ext>
            </a:extLst>
          </p:cNvPr>
          <p:cNvSpPr/>
          <p:nvPr/>
        </p:nvSpPr>
        <p:spPr>
          <a:xfrm>
            <a:off x="9064272" y="4242037"/>
            <a:ext cx="2880000" cy="365125"/>
          </a:xfrm>
          <a:prstGeom prst="rect">
            <a:avLst/>
          </a:prstGeom>
          <a:solidFill>
            <a:srgbClr val="0094C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ESI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B7FBBC7-73C5-46E6-BF6C-9AADFC414F77}"/>
              </a:ext>
            </a:extLst>
          </p:cNvPr>
          <p:cNvSpPr/>
          <p:nvPr/>
        </p:nvSpPr>
        <p:spPr>
          <a:xfrm>
            <a:off x="10504272" y="4242041"/>
            <a:ext cx="1440000" cy="3651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SI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55D3CBC-415B-4B2C-A4D1-B2333A09B270}"/>
              </a:ext>
            </a:extLst>
          </p:cNvPr>
          <p:cNvSpPr/>
          <p:nvPr/>
        </p:nvSpPr>
        <p:spPr>
          <a:xfrm>
            <a:off x="11224272" y="3876908"/>
            <a:ext cx="720000" cy="365125"/>
          </a:xfrm>
          <a:prstGeom prst="rect">
            <a:avLst/>
          </a:prstGeom>
          <a:solidFill>
            <a:srgbClr val="53D2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C8A73D1-2247-4E48-BB0F-253EF1ABA8FA}"/>
              </a:ext>
            </a:extLst>
          </p:cNvPr>
          <p:cNvSpPr/>
          <p:nvPr/>
        </p:nvSpPr>
        <p:spPr>
          <a:xfrm>
            <a:off x="6184272" y="3126839"/>
            <a:ext cx="5760000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R8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FA421AF-39F8-4F8E-AE44-6CA81D50377E}"/>
              </a:ext>
            </a:extLst>
          </p:cNvPr>
          <p:cNvSpPr/>
          <p:nvPr/>
        </p:nvSpPr>
        <p:spPr>
          <a:xfrm>
            <a:off x="9064272" y="3126835"/>
            <a:ext cx="2880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R8D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0D4F694-E799-4D7F-B665-1BA1218631AC}"/>
              </a:ext>
            </a:extLst>
          </p:cNvPr>
          <p:cNvSpPr/>
          <p:nvPr/>
        </p:nvSpPr>
        <p:spPr>
          <a:xfrm>
            <a:off x="10504272" y="3126835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R8W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4287ADC6-1301-4332-BE20-4AAE7313CCA1}"/>
              </a:ext>
            </a:extLst>
          </p:cNvPr>
          <p:cNvSpPr/>
          <p:nvPr/>
        </p:nvSpPr>
        <p:spPr>
          <a:xfrm>
            <a:off x="11224272" y="2761706"/>
            <a:ext cx="720000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R8B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9B60053-E6B9-41EB-8266-C6A6716AAA47}"/>
              </a:ext>
            </a:extLst>
          </p:cNvPr>
          <p:cNvSpPr/>
          <p:nvPr/>
        </p:nvSpPr>
        <p:spPr>
          <a:xfrm>
            <a:off x="6184272" y="5229645"/>
            <a:ext cx="5760000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RIP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D0972D4-D3E6-42C7-91AB-80F1C5C0219A}"/>
              </a:ext>
            </a:extLst>
          </p:cNvPr>
          <p:cNvSpPr/>
          <p:nvPr/>
        </p:nvSpPr>
        <p:spPr>
          <a:xfrm>
            <a:off x="9064272" y="5229637"/>
            <a:ext cx="2880000" cy="3651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EIP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8FFF620-AB08-43B5-AC53-8C7E439D3472}"/>
              </a:ext>
            </a:extLst>
          </p:cNvPr>
          <p:cNvSpPr/>
          <p:nvPr/>
        </p:nvSpPr>
        <p:spPr>
          <a:xfrm>
            <a:off x="10504272" y="5229641"/>
            <a:ext cx="1440000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106266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доступа к частям регистра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524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силу исторических причин, существует следующая особенность при записи в разные части регистра: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Запись в 4-байтовую часть регистра </a:t>
            </a:r>
            <a:r>
              <a:rPr lang="ru-RU" b="1" dirty="0"/>
              <a:t>обнуляет</a:t>
            </a:r>
            <a:r>
              <a:rPr lang="ru-RU" dirty="0"/>
              <a:t> старшие 4 байта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Запись 1-/2-байтовую часть регистра </a:t>
            </a:r>
            <a:r>
              <a:rPr lang="ru-RU" b="1" dirty="0"/>
              <a:t>не меняет</a:t>
            </a:r>
            <a:r>
              <a:rPr lang="ru-RU" dirty="0"/>
              <a:t> остальную часть регистра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11" name="Таблица 6">
            <a:extLst>
              <a:ext uri="{FF2B5EF4-FFF2-40B4-BE49-F238E27FC236}">
                <a16:creationId xmlns:a16="http://schemas.microsoft.com/office/drawing/2014/main" id="{EA4B4953-D980-41E0-A69F-F5E6A18F5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558676"/>
              </p:ext>
            </p:extLst>
          </p:nvPr>
        </p:nvGraphicFramePr>
        <p:xfrm>
          <a:off x="6338047" y="1453605"/>
          <a:ext cx="5853953" cy="3950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0188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4123765">
                  <a:extLst>
                    <a:ext uri="{9D8B030D-6E8A-4147-A177-3AD203B41FA5}">
                      <a16:colId xmlns:a16="http://schemas.microsoft.com/office/drawing/2014/main" val="4030354290"/>
                    </a:ext>
                  </a:extLst>
                </a:gridCol>
              </a:tblGrid>
              <a:tr h="6263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 = 0xAA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onsolas" panose="020B0609020204030204" pitchFamily="49" charset="0"/>
                        </a:rPr>
                        <a:t>Было: 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0xFFFFFFFFFFFFFFFF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dirty="0">
                          <a:latin typeface="Consolas" panose="020B0609020204030204" pitchFamily="49" charset="0"/>
                        </a:rPr>
                        <a:t>Стало: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RAX = 0x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00000000</a:t>
                      </a:r>
                      <a:r>
                        <a:rPr lang="ru-RU" dirty="0">
                          <a:latin typeface="Consolas" panose="020B0609020204030204" pitchFamily="49" charset="0"/>
                        </a:rPr>
                        <a:t>000000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AX = 0xAA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onsolas" panose="020B0609020204030204" pitchFamily="49" charset="0"/>
                        </a:rPr>
                        <a:t>Было: 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0xFFFFFFFFFFFFFFFF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dirty="0">
                          <a:latin typeface="Consolas" panose="020B0609020204030204" pitchFamily="49" charset="0"/>
                        </a:rPr>
                        <a:t>Стало: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RAX = 0xFFFFFFFFFFFF</a:t>
                      </a:r>
                      <a:r>
                        <a:rPr lang="ru-RU" dirty="0">
                          <a:latin typeface="Consolas" panose="020B0609020204030204" pitchFamily="49" charset="0"/>
                        </a:rPr>
                        <a:t>00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AH = 0xAA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Consolas" panose="020B0609020204030204" pitchFamily="49" charset="0"/>
                        </a:rPr>
                        <a:t>Было: 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0xFFFFFFFFFFFFFFFF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dirty="0">
                          <a:latin typeface="Consolas" panose="020B0609020204030204" pitchFamily="49" charset="0"/>
                        </a:rPr>
                        <a:t>Стало: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RAX = 0xFFFFFFFFFFFFAAFF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34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01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  <a:r>
              <a:rPr lang="en-US" dirty="0"/>
              <a:t> </a:t>
            </a:r>
            <a:r>
              <a:rPr lang="ru-RU" dirty="0"/>
              <a:t>вызовов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3592"/>
            <a:ext cx="5837809" cy="4802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Стек вызовов </a:t>
            </a:r>
            <a:r>
              <a:rPr lang="ru-RU" dirty="0"/>
              <a:t>(программный стек или просто стек) – область памяти, предназначенная для хранения локальных переменных и вспомогательных данных, необходимых для осуществления вызовов функций. </a:t>
            </a:r>
          </a:p>
          <a:p>
            <a:pPr marL="0" indent="0">
              <a:buNone/>
            </a:pPr>
            <a:r>
              <a:rPr lang="ru-RU" b="1" i="1" dirty="0"/>
              <a:t>Стек растет вниз.</a:t>
            </a:r>
          </a:p>
          <a:p>
            <a:pPr marL="0" indent="0">
              <a:buNone/>
            </a:pPr>
            <a:r>
              <a:rPr lang="ru-RU" dirty="0"/>
              <a:t>Указатель на вершину стека хранится в регистре </a:t>
            </a:r>
            <a:r>
              <a:rPr lang="en-US" b="1" dirty="0"/>
              <a:t>RSP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i="1" dirty="0"/>
              <a:t>Вычитание из </a:t>
            </a:r>
            <a:r>
              <a:rPr lang="en-US" i="1" dirty="0"/>
              <a:t>RSP </a:t>
            </a:r>
            <a:r>
              <a:rPr lang="ru-RU" i="1" dirty="0"/>
              <a:t>увеличивает стек.</a:t>
            </a:r>
          </a:p>
          <a:p>
            <a:pPr marL="0" indent="0">
              <a:buNone/>
            </a:pPr>
            <a:r>
              <a:rPr lang="ru-RU" i="1" dirty="0"/>
              <a:t>Прибавление к </a:t>
            </a:r>
            <a:r>
              <a:rPr lang="en-US" i="1" dirty="0"/>
              <a:t>RSP </a:t>
            </a:r>
            <a:r>
              <a:rPr lang="ru-RU" i="1" dirty="0"/>
              <a:t>уменьшает стек.</a:t>
            </a:r>
            <a:endParaRPr lang="en-US" i="1" dirty="0"/>
          </a:p>
          <a:p>
            <a:pPr marL="0" indent="0">
              <a:buNone/>
            </a:pPr>
            <a:endParaRPr lang="ru-RU" i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430E76-EA4A-4D16-BF9E-94D43BF07B49}"/>
              </a:ext>
            </a:extLst>
          </p:cNvPr>
          <p:cNvSpPr/>
          <p:nvPr/>
        </p:nvSpPr>
        <p:spPr>
          <a:xfrm>
            <a:off x="8459309" y="911927"/>
            <a:ext cx="2588581" cy="125175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760640-9656-4886-8154-4D817BE4D562}"/>
              </a:ext>
            </a:extLst>
          </p:cNvPr>
          <p:cNvSpPr/>
          <p:nvPr/>
        </p:nvSpPr>
        <p:spPr>
          <a:xfrm>
            <a:off x="8459308" y="5291091"/>
            <a:ext cx="2588581" cy="6228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D01728F-BB17-4CB0-A0DD-8FD9B29DDBDC}"/>
              </a:ext>
            </a:extLst>
          </p:cNvPr>
          <p:cNvSpPr/>
          <p:nvPr/>
        </p:nvSpPr>
        <p:spPr>
          <a:xfrm>
            <a:off x="8459307" y="4668258"/>
            <a:ext cx="2588581" cy="6228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961541C-93F2-4CA9-B6E0-18F9E39F3479}"/>
              </a:ext>
            </a:extLst>
          </p:cNvPr>
          <p:cNvSpPr/>
          <p:nvPr/>
        </p:nvSpPr>
        <p:spPr>
          <a:xfrm>
            <a:off x="8459305" y="4045869"/>
            <a:ext cx="2588581" cy="6228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.BSS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AAC08F7-FA4F-45A1-93E2-29CCADEB04DD}"/>
              </a:ext>
            </a:extLst>
          </p:cNvPr>
          <p:cNvSpPr/>
          <p:nvPr/>
        </p:nvSpPr>
        <p:spPr>
          <a:xfrm>
            <a:off x="8459307" y="3423481"/>
            <a:ext cx="2588580" cy="62283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2287220-8C23-471C-BF5D-BB8B0A713393}"/>
              </a:ext>
            </a:extLst>
          </p:cNvPr>
          <p:cNvCxnSpPr>
            <a:cxnSpLocks/>
          </p:cNvCxnSpPr>
          <p:nvPr/>
        </p:nvCxnSpPr>
        <p:spPr>
          <a:xfrm>
            <a:off x="8459306" y="3423481"/>
            <a:ext cx="2588581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746523B-ADBD-4A6B-A384-4396EA6BF22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753600" y="2163678"/>
            <a:ext cx="0" cy="417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102796D-905D-4D84-9390-45358F9109D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753597" y="3036163"/>
            <a:ext cx="3" cy="387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865C1F5-52E4-4F6E-A076-98C2B795F5D9}"/>
              </a:ext>
            </a:extLst>
          </p:cNvPr>
          <p:cNvCxnSpPr>
            <a:cxnSpLocks/>
          </p:cNvCxnSpPr>
          <p:nvPr/>
        </p:nvCxnSpPr>
        <p:spPr>
          <a:xfrm>
            <a:off x="8459305" y="2163678"/>
            <a:ext cx="2588581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C82A615-43AA-459E-BCCA-EE02B5B7858A}"/>
              </a:ext>
            </a:extLst>
          </p:cNvPr>
          <p:cNvCxnSpPr>
            <a:cxnSpLocks/>
          </p:cNvCxnSpPr>
          <p:nvPr/>
        </p:nvCxnSpPr>
        <p:spPr>
          <a:xfrm>
            <a:off x="8459305" y="365125"/>
            <a:ext cx="0" cy="5991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7C9502ED-B798-4326-BE88-38F43FE2904C}"/>
              </a:ext>
            </a:extLst>
          </p:cNvPr>
          <p:cNvCxnSpPr>
            <a:cxnSpLocks/>
          </p:cNvCxnSpPr>
          <p:nvPr/>
        </p:nvCxnSpPr>
        <p:spPr>
          <a:xfrm>
            <a:off x="11047886" y="365125"/>
            <a:ext cx="0" cy="5920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102941-1EBC-4C6F-AC70-BC3D941E0D0D}"/>
              </a:ext>
            </a:extLst>
          </p:cNvPr>
          <p:cNvSpPr txBox="1"/>
          <p:nvPr/>
        </p:nvSpPr>
        <p:spPr>
          <a:xfrm>
            <a:off x="7279690" y="29136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 err="1"/>
              <a:t>xFFFFFFFF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B709F4-9E14-4042-A46A-F5D093EFEA22}"/>
              </a:ext>
            </a:extLst>
          </p:cNvPr>
          <p:cNvSpPr txBox="1"/>
          <p:nvPr/>
        </p:nvSpPr>
        <p:spPr>
          <a:xfrm>
            <a:off x="7306941" y="606077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x0000000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5562C31-50CB-4C5D-90B1-7D86F7BD8736}"/>
              </a:ext>
            </a:extLst>
          </p:cNvPr>
          <p:cNvCxnSpPr>
            <a:cxnSpLocks/>
          </p:cNvCxnSpPr>
          <p:nvPr/>
        </p:nvCxnSpPr>
        <p:spPr>
          <a:xfrm>
            <a:off x="7563775" y="2163678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19042E-62F5-47E3-9A8A-B20070393565}"/>
              </a:ext>
            </a:extLst>
          </p:cNvPr>
          <p:cNvSpPr txBox="1"/>
          <p:nvPr/>
        </p:nvSpPr>
        <p:spPr>
          <a:xfrm>
            <a:off x="7496993" y="1768400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72D8FDE-648A-E2E4-A7AB-7CBB2D9690F6}"/>
              </a:ext>
            </a:extLst>
          </p:cNvPr>
          <p:cNvCxnSpPr/>
          <p:nvPr/>
        </p:nvCxnSpPr>
        <p:spPr>
          <a:xfrm>
            <a:off x="8170113" y="1768400"/>
            <a:ext cx="0" cy="812528"/>
          </a:xfrm>
          <a:prstGeom prst="straightConnector1">
            <a:avLst/>
          </a:prstGeom>
          <a:ln w="3175">
            <a:prstDash val="lg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8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ассемблера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7132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Язык ассемблера </a:t>
            </a:r>
            <a:r>
              <a:rPr lang="ru-RU" dirty="0"/>
              <a:t>– язык программирования, представляющий собой символьную форму записи машинного языка </a:t>
            </a:r>
            <a:r>
              <a:rPr lang="en-US" dirty="0"/>
              <a:t>[</a:t>
            </a:r>
            <a:r>
              <a:rPr lang="ru-RU" dirty="0"/>
              <a:t>ГОСТ 19781-90</a:t>
            </a:r>
            <a:r>
              <a:rPr lang="en-US" dirty="0"/>
              <a:t>]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b="1" dirty="0"/>
              <a:t>Ассемблер</a:t>
            </a:r>
            <a:r>
              <a:rPr lang="ru-RU" dirty="0"/>
              <a:t> – программа, осуществляющая преобразование (трансляцию) программы на языке ассемблера в программу на машинном языке.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Инструкции процессора в языке ассемблера записываются в виде коротких </a:t>
            </a:r>
            <a:r>
              <a:rPr lang="ru-RU" b="1" dirty="0"/>
              <a:t>мнемоник</a:t>
            </a:r>
            <a:r>
              <a:rPr lang="ru-RU" dirty="0"/>
              <a:t>, за которыми следует список операндов.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7C86C-B4D6-4D00-831D-A84E90C4AEE0}"/>
              </a:ext>
            </a:extLst>
          </p:cNvPr>
          <p:cNvSpPr txBox="1"/>
          <p:nvPr/>
        </p:nvSpPr>
        <p:spPr>
          <a:xfrm>
            <a:off x="8719781" y="4385248"/>
            <a:ext cx="2246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48 83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0 01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D3F7B-FCD1-4844-AB92-31E4AD62B149}"/>
              </a:ext>
            </a:extLst>
          </p:cNvPr>
          <p:cNvSpPr txBox="1"/>
          <p:nvPr/>
        </p:nvSpPr>
        <p:spPr>
          <a:xfrm>
            <a:off x="8719781" y="2012544"/>
            <a:ext cx="204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1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E7CE7D1-8EA7-4790-8014-7E33E90CD142}"/>
              </a:ext>
            </a:extLst>
          </p:cNvPr>
          <p:cNvCxnSpPr/>
          <p:nvPr/>
        </p:nvCxnSpPr>
        <p:spPr>
          <a:xfrm>
            <a:off x="9741082" y="3691940"/>
            <a:ext cx="0" cy="5681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A818EC-D08C-4867-9588-FFEC3687096C}"/>
              </a:ext>
            </a:extLst>
          </p:cNvPr>
          <p:cNvSpPr txBox="1"/>
          <p:nvPr/>
        </p:nvSpPr>
        <p:spPr>
          <a:xfrm>
            <a:off x="8991684" y="3150603"/>
            <a:ext cx="149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assembler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72FB683-C629-41D0-9F7A-EBB2D2DD33FA}"/>
              </a:ext>
            </a:extLst>
          </p:cNvPr>
          <p:cNvCxnSpPr/>
          <p:nvPr/>
        </p:nvCxnSpPr>
        <p:spPr>
          <a:xfrm>
            <a:off x="9741082" y="2632137"/>
            <a:ext cx="0" cy="5681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Дуга 5">
            <a:extLst>
              <a:ext uri="{FF2B5EF4-FFF2-40B4-BE49-F238E27FC236}">
                <a16:creationId xmlns:a16="http://schemas.microsoft.com/office/drawing/2014/main" id="{259F703C-ACEB-71E0-CFB7-AEAB88583394}"/>
              </a:ext>
            </a:extLst>
          </p:cNvPr>
          <p:cNvSpPr/>
          <p:nvPr/>
        </p:nvSpPr>
        <p:spPr>
          <a:xfrm rot="16200000">
            <a:off x="8941473" y="1935875"/>
            <a:ext cx="620212" cy="233083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A419C-DDF6-3BDE-53EB-E42BE5B6AD0D}"/>
              </a:ext>
            </a:extLst>
          </p:cNvPr>
          <p:cNvSpPr txBox="1"/>
          <p:nvPr/>
        </p:nvSpPr>
        <p:spPr>
          <a:xfrm>
            <a:off x="9251579" y="1571669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мнемоника</a:t>
            </a:r>
          </a:p>
        </p:txBody>
      </p:sp>
    </p:spTree>
    <p:extLst>
      <p:ext uri="{BB962C8B-B14F-4D97-AF65-F5344CB8AC3E}">
        <p14:creationId xmlns:p14="http://schemas.microsoft.com/office/powerpoint/2010/main" val="142171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10A49-1954-3EDB-02EC-25DA327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ассемблера </a:t>
            </a:r>
            <a:r>
              <a:rPr lang="en-US" dirty="0"/>
              <a:t>NASM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23C13-585F-0433-53FF-F54BD342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1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NASM – </a:t>
            </a:r>
            <a:r>
              <a:rPr lang="ru-RU" dirty="0"/>
              <a:t>кроссплатформенный ассемблер (есть версии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r>
              <a:rPr lang="ru-RU" dirty="0"/>
              <a:t>очень простой язык – описание можно уместить на пару страниц (без учета описания инструкций процессора).</a:t>
            </a:r>
          </a:p>
          <a:p>
            <a:r>
              <a:rPr lang="ru-RU" dirty="0" err="1"/>
              <a:t>регистонезависимый</a:t>
            </a:r>
            <a:r>
              <a:rPr lang="ru-RU" dirty="0"/>
              <a:t> язык;</a:t>
            </a:r>
          </a:p>
          <a:p>
            <a:r>
              <a:rPr lang="ru-RU" dirty="0"/>
              <a:t>используется синтаксис </a:t>
            </a:r>
            <a:r>
              <a:rPr lang="en-US" dirty="0"/>
              <a:t>Intel</a:t>
            </a:r>
            <a:r>
              <a:rPr lang="ru-RU" dirty="0"/>
              <a:t>;</a:t>
            </a:r>
          </a:p>
          <a:p>
            <a:r>
              <a:rPr lang="ru-RU" dirty="0"/>
              <a:t>отсутствие типов данных -</a:t>
            </a:r>
            <a:r>
              <a:rPr lang="en-US" dirty="0"/>
              <a:t>&gt;</a:t>
            </a:r>
            <a:r>
              <a:rPr lang="ru-RU" dirty="0"/>
              <a:t> нет никаких проверок корректности ваших действий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r>
              <a:rPr lang="ru-RU" dirty="0"/>
              <a:t>;</a:t>
            </a:r>
          </a:p>
          <a:p>
            <a:r>
              <a:rPr lang="ru-RU" dirty="0"/>
              <a:t>есть макросы;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5404AD-EDF1-A0C1-2B8E-B7658E4F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01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344805"/>
            <a:ext cx="10515600" cy="1325563"/>
          </a:xfrm>
        </p:spPr>
        <p:txBody>
          <a:bodyPr/>
          <a:lstStyle/>
          <a:p>
            <a:r>
              <a:rPr lang="ru-RU" dirty="0"/>
              <a:t>Типы данных в ассемблере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97883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Строго говоря, в языке ассемблера отсутствует понятие типа данных.</a:t>
            </a:r>
          </a:p>
          <a:p>
            <a:pPr marL="0" indent="0">
              <a:buNone/>
            </a:pPr>
            <a:r>
              <a:rPr lang="ru-RU" i="1" dirty="0"/>
              <a:t>То, как интерпретируются данные, зависит от инструкции.</a:t>
            </a:r>
          </a:p>
          <a:p>
            <a:pPr marL="0" indent="0">
              <a:buNone/>
            </a:pPr>
            <a:r>
              <a:rPr lang="ru-RU" dirty="0"/>
              <a:t>При работе с памятью в некоторых случаях требуется указать размер считываемых/записываемых данных. В архитектуре х86-64 определены следующие типовые размеры: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3E796D5F-6A66-42F1-9884-729BCFDB1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988127"/>
              </p:ext>
            </p:extLst>
          </p:nvPr>
        </p:nvGraphicFramePr>
        <p:xfrm>
          <a:off x="3265797" y="3928316"/>
          <a:ext cx="534480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5534">
                  <a:extLst>
                    <a:ext uri="{9D8B030D-6E8A-4147-A177-3AD203B41FA5}">
                      <a16:colId xmlns:a16="http://schemas.microsoft.com/office/drawing/2014/main" val="2877641215"/>
                    </a:ext>
                  </a:extLst>
                </a:gridCol>
                <a:gridCol w="2453163">
                  <a:extLst>
                    <a:ext uri="{9D8B030D-6E8A-4147-A177-3AD203B41FA5}">
                      <a16:colId xmlns:a16="http://schemas.microsoft.com/office/drawing/2014/main" val="1167958822"/>
                    </a:ext>
                  </a:extLst>
                </a:gridCol>
                <a:gridCol w="1116106">
                  <a:extLst>
                    <a:ext uri="{9D8B030D-6E8A-4147-A177-3AD203B41FA5}">
                      <a16:colId xmlns:a16="http://schemas.microsoft.com/office/drawing/2014/main" val="1995777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Размер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С/С++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9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40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8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dword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long</a:t>
                      </a:r>
                      <a:r>
                        <a:rPr lang="ru-RU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long long/double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8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tword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long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0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46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344805"/>
            <a:ext cx="10515600" cy="1325563"/>
          </a:xfrm>
        </p:spPr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Intel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405"/>
            <a:ext cx="9788373" cy="5250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нотации </a:t>
            </a:r>
            <a:r>
              <a:rPr lang="en-US" dirty="0"/>
              <a:t>Intel </a:t>
            </a:r>
            <a:r>
              <a:rPr lang="ru-RU" dirty="0"/>
              <a:t>инструкции языка ассемблера имеют форму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	     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2400" dirty="0"/>
              <a:t>Если приемник или источник указаны в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ru-RU" sz="2400" dirty="0"/>
              <a:t>, то соответствующее значение интерпретируется как адрес в оперативной памяти. По этому адресу происходит чтение/запись.</a:t>
            </a:r>
            <a:endParaRPr lang="en-US" sz="2400" dirty="0"/>
          </a:p>
          <a:p>
            <a:pPr marL="0" indent="0">
              <a:buNone/>
            </a:pPr>
            <a:r>
              <a:rPr lang="ru-RU" sz="2400" b="1" dirty="0"/>
              <a:t>Д/З: </a:t>
            </a:r>
            <a:r>
              <a:rPr lang="ru-RU" sz="2400" dirty="0"/>
              <a:t>синтаксис </a:t>
            </a:r>
            <a:r>
              <a:rPr lang="en-US" sz="2400" dirty="0"/>
              <a:t>AT&amp;T</a:t>
            </a:r>
            <a:endParaRPr lang="ru-RU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C63B7F57-A033-4F1E-9397-068E01E1B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821940"/>
              </p:ext>
            </p:extLst>
          </p:nvPr>
        </p:nvGraphicFramePr>
        <p:xfrm>
          <a:off x="1616115" y="2108730"/>
          <a:ext cx="9084057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0129">
                  <a:extLst>
                    <a:ext uri="{9D8B030D-6E8A-4147-A177-3AD203B41FA5}">
                      <a16:colId xmlns:a16="http://schemas.microsoft.com/office/drawing/2014/main" val="3575831155"/>
                    </a:ext>
                  </a:extLst>
                </a:gridCol>
                <a:gridCol w="3739118">
                  <a:extLst>
                    <a:ext uri="{9D8B030D-6E8A-4147-A177-3AD203B41FA5}">
                      <a16:colId xmlns:a16="http://schemas.microsoft.com/office/drawing/2014/main" val="2760133018"/>
                    </a:ext>
                  </a:extLst>
                </a:gridCol>
                <a:gridCol w="3024810">
                  <a:extLst>
                    <a:ext uri="{9D8B030D-6E8A-4147-A177-3AD203B41FA5}">
                      <a16:colId xmlns:a16="http://schemas.microsoft.com/office/drawing/2014/main" val="301822770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&lt;instruction&gt;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приемник/операнд1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операнд2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],[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операнд3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приемник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],[src2]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93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Примеры: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1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nop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(Нет операции)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83880"/>
                  </a:ext>
                </a:extLst>
              </a:tr>
              <a:tr h="1430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RCX = -RCX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7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RAX+= *RBX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8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vaddps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xmm0, xmm1, xmm2	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XMM0 = XMM1+XMM2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0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919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82"/>
            <a:ext cx="5169531" cy="4716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Всякий исполняемый файл содержит в себе несколько областей (сегментов).Имена сегментов: </a:t>
            </a:r>
            <a:r>
              <a:rPr lang="en-US" b="1" dirty="0"/>
              <a:t>.data</a:t>
            </a:r>
            <a:r>
              <a:rPr lang="en-US" dirty="0"/>
              <a:t>, </a:t>
            </a:r>
            <a:r>
              <a:rPr lang="en-US" b="1" dirty="0"/>
              <a:t>.</a:t>
            </a:r>
            <a:r>
              <a:rPr lang="en-US" b="1" dirty="0" err="1"/>
              <a:t>rodata</a:t>
            </a:r>
            <a:r>
              <a:rPr lang="en-US" dirty="0"/>
              <a:t>, </a:t>
            </a:r>
            <a:r>
              <a:rPr lang="en-US" b="1" dirty="0"/>
              <a:t>.</a:t>
            </a:r>
            <a:r>
              <a:rPr lang="en-US" b="1" dirty="0" err="1"/>
              <a:t>bss</a:t>
            </a:r>
            <a:r>
              <a:rPr lang="en-US" dirty="0"/>
              <a:t>, </a:t>
            </a:r>
            <a:r>
              <a:rPr lang="en-US" b="1" dirty="0"/>
              <a:t>.text </a:t>
            </a:r>
            <a:r>
              <a:rPr lang="en-US" dirty="0"/>
              <a:t>(</a:t>
            </a:r>
            <a:r>
              <a:rPr lang="en-US" b="1" dirty="0"/>
              <a:t>.code</a:t>
            </a:r>
            <a:r>
              <a:rPr lang="en-US" dirty="0"/>
              <a:t>).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выделения функций и переменных используются </a:t>
            </a:r>
            <a:r>
              <a:rPr lang="ru-RU" b="1" dirty="0"/>
              <a:t>метки.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/>
              <a:t>При ассемблировании метка заменяется на значение ее адреса.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5AC4F-7E2E-4DB7-8477-91FC371F34A5}"/>
              </a:ext>
            </a:extLst>
          </p:cNvPr>
          <p:cNvSpPr txBox="1"/>
          <p:nvPr/>
        </p:nvSpPr>
        <p:spPr>
          <a:xfrm>
            <a:off x="7110274" y="1027906"/>
            <a:ext cx="41498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.data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b: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dq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0xFF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array: times 16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const: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resq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.text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global main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9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предмете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524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Предмет посвящен рассмотрению низкоуровневых аспектов, которые в дальнейшем потребуются для освоения курсов «Системное программирование», «Операционные системы», «Безопасность операционных систем».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Структура </a:t>
            </a:r>
            <a:r>
              <a:rPr lang="ru-RU" dirty="0"/>
              <a:t>курса:</a:t>
            </a:r>
          </a:p>
          <a:p>
            <a:pPr marL="457200" indent="-457200">
              <a:buAutoNum type="arabicPeriod"/>
            </a:pPr>
            <a:r>
              <a:rPr lang="ru-RU" sz="2400" dirty="0"/>
              <a:t>Основы яз</a:t>
            </a:r>
            <a:r>
              <a:rPr lang="ru-RU" dirty="0"/>
              <a:t>ыка ассемблера. Выполнение программ процессором.</a:t>
            </a:r>
          </a:p>
          <a:p>
            <a:pPr marL="457200" indent="-457200">
              <a:buAutoNum type="arabicPeriod"/>
            </a:pPr>
            <a:r>
              <a:rPr lang="ru-RU" sz="2400" dirty="0"/>
              <a:t>Компиляция</a:t>
            </a:r>
            <a:r>
              <a:rPr lang="en-US" dirty="0"/>
              <a:t> </a:t>
            </a:r>
            <a:r>
              <a:rPr lang="ru-RU" dirty="0"/>
              <a:t>и компоновка. Чем занимаются компилятор и компоновщик. </a:t>
            </a:r>
          </a:p>
          <a:p>
            <a:pPr marL="457200" indent="-457200">
              <a:buAutoNum type="arabicPeriod"/>
            </a:pPr>
            <a:r>
              <a:rPr lang="ru-RU" dirty="0"/>
              <a:t>Функционирования современных компьютерных систем. Организация памяти, прерывания и исключения, виртуализация.</a:t>
            </a:r>
          </a:p>
          <a:p>
            <a:pPr marL="457200" indent="-457200">
              <a:buAutoNum type="arabicPeriod"/>
            </a:pPr>
            <a:r>
              <a:rPr lang="ru-RU" sz="2400" dirty="0"/>
              <a:t>Низкоуровневые аспекты безопасности. Как раньше работало вредоносное ПО.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1723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9176"/>
            <a:ext cx="5553724" cy="4697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char a=7;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long </a:t>
            </a:r>
            <a:r>
              <a:rPr lang="en-US" sz="1800" dirty="0" err="1">
                <a:latin typeface="Consolas" panose="020B0609020204030204" pitchFamily="49" charset="0"/>
              </a:rPr>
              <a:t>long</a:t>
            </a:r>
            <a:r>
              <a:rPr lang="en-US" sz="1800" dirty="0">
                <a:latin typeface="Consolas" panose="020B0609020204030204" pitchFamily="49" charset="0"/>
              </a:rPr>
              <a:t> b = 255;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short array[4] {1,2,3,4};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array2[4] {1,1,1,1};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char </a:t>
            </a:r>
            <a:r>
              <a:rPr lang="en-US" sz="1800" dirty="0" err="1">
                <a:latin typeface="Consolas" panose="020B0609020204030204" pitchFamily="49" charset="0"/>
              </a:rPr>
              <a:t>cnst</a:t>
            </a:r>
            <a:r>
              <a:rPr lang="en-US" sz="1800" dirty="0">
                <a:latin typeface="Consolas" panose="020B0609020204030204" pitchFamily="49" charset="0"/>
              </a:rPr>
              <a:t> = 7;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char string[] = “assembler”;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long </a:t>
            </a:r>
            <a:r>
              <a:rPr lang="en-US" sz="1800" dirty="0" err="1">
                <a:latin typeface="Consolas" panose="020B0609020204030204" pitchFamily="49" charset="0"/>
              </a:rPr>
              <a:t>long</a:t>
            </a:r>
            <a:r>
              <a:rPr lang="ru-RU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c[3];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c=</a:t>
            </a:r>
            <a:r>
              <a:rPr lang="en-US" sz="1800" dirty="0" err="1">
                <a:latin typeface="Consolas" panose="020B0609020204030204" pitchFamily="49" charset="0"/>
              </a:rPr>
              <a:t>a+b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ru-RU" sz="1800" dirty="0">
              <a:latin typeface="Consolas" panose="020B0609020204030204" pitchFamily="49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78986-F1C4-426B-81D3-0BB749F6ABF1}"/>
              </a:ext>
            </a:extLst>
          </p:cNvPr>
          <p:cNvSpPr txBox="1"/>
          <p:nvPr/>
        </p:nvSpPr>
        <p:spPr>
          <a:xfrm>
            <a:off x="7110274" y="800023"/>
            <a:ext cx="41498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.data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b: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dq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0xFF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array: 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1,2,3,4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array1: times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cnst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assembler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,0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resq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global main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byte[a]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[b]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mov [c],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32C1CFAE-21E9-46BF-9178-5A49BED4A617}"/>
              </a:ext>
            </a:extLst>
          </p:cNvPr>
          <p:cNvSpPr/>
          <p:nvPr/>
        </p:nvSpPr>
        <p:spPr>
          <a:xfrm>
            <a:off x="5170967" y="1479176"/>
            <a:ext cx="375683" cy="130028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E3491F6-B39C-43A5-8380-9CF0409E904E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5546650" y="1208501"/>
            <a:ext cx="1626783" cy="92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C880B404-B8CA-4A7A-AF14-6D4CA25901F0}"/>
              </a:ext>
            </a:extLst>
          </p:cNvPr>
          <p:cNvSpPr/>
          <p:nvPr/>
        </p:nvSpPr>
        <p:spPr>
          <a:xfrm>
            <a:off x="5139387" y="3383425"/>
            <a:ext cx="375683" cy="742507"/>
          </a:xfrm>
          <a:prstGeom prst="rightBrace">
            <a:avLst>
              <a:gd name="adj1" fmla="val 1320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5369C72-8270-4119-B6B4-45628B05AADC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5515070" y="2583002"/>
            <a:ext cx="1689943" cy="117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Правая фигурная скобка 17">
            <a:extLst>
              <a:ext uri="{FF2B5EF4-FFF2-40B4-BE49-F238E27FC236}">
                <a16:creationId xmlns:a16="http://schemas.microsoft.com/office/drawing/2014/main" id="{93DDFB12-023A-4CF5-BE0B-528E8ECEB432}"/>
              </a:ext>
            </a:extLst>
          </p:cNvPr>
          <p:cNvSpPr/>
          <p:nvPr/>
        </p:nvSpPr>
        <p:spPr>
          <a:xfrm>
            <a:off x="5170967" y="4455375"/>
            <a:ext cx="375683" cy="304746"/>
          </a:xfrm>
          <a:prstGeom prst="rightBrace">
            <a:avLst>
              <a:gd name="adj1" fmla="val 1320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CB9F7010-2110-4DD6-BB4A-A210A77412AB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5546650" y="3672173"/>
            <a:ext cx="1626783" cy="93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авая фигурная скобка 19">
            <a:extLst>
              <a:ext uri="{FF2B5EF4-FFF2-40B4-BE49-F238E27FC236}">
                <a16:creationId xmlns:a16="http://schemas.microsoft.com/office/drawing/2014/main" id="{E2701C0C-9C70-4257-B7C0-9A3E48D3C41C}"/>
              </a:ext>
            </a:extLst>
          </p:cNvPr>
          <p:cNvSpPr/>
          <p:nvPr/>
        </p:nvSpPr>
        <p:spPr>
          <a:xfrm>
            <a:off x="5202849" y="5084574"/>
            <a:ext cx="375683" cy="906334"/>
          </a:xfrm>
          <a:prstGeom prst="rightBrace">
            <a:avLst>
              <a:gd name="adj1" fmla="val 1320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978BC81-E389-4FEB-8A7F-DA2E15242579}"/>
              </a:ext>
            </a:extLst>
          </p:cNvPr>
          <p:cNvCxnSpPr>
            <a:cxnSpLocks/>
            <a:stCxn id="20" idx="1"/>
          </p:cNvCxnSpPr>
          <p:nvPr/>
        </p:nvCxnSpPr>
        <p:spPr>
          <a:xfrm flipV="1">
            <a:off x="5578532" y="4544676"/>
            <a:ext cx="1594901" cy="99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237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данных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192" y="1396772"/>
            <a:ext cx="6496596" cy="587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приемник,источник</a:t>
            </a:r>
            <a:endParaRPr lang="ru-RU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77FE1AC7-1A8D-4FBE-ACFA-B8D28E414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776346"/>
              </p:ext>
            </p:extLst>
          </p:nvPr>
        </p:nvGraphicFramePr>
        <p:xfrm>
          <a:off x="5189411" y="2140441"/>
          <a:ext cx="6842378" cy="3766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5878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006500">
                  <a:extLst>
                    <a:ext uri="{9D8B030D-6E8A-4147-A177-3AD203B41FA5}">
                      <a16:colId xmlns:a16="http://schemas.microsoft.com/office/drawing/2014/main" val="4030354290"/>
                    </a:ext>
                  </a:extLst>
                </a:gridCol>
              </a:tblGrid>
              <a:tr h="8083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ah, 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 = AL</a:t>
                      </a:r>
                      <a:endParaRPr lang="ru-RU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8083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0x8065434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EAX = </a:t>
                      </a:r>
                      <a:r>
                        <a:rPr lang="en-US" sz="1800" dirty="0"/>
                        <a:t>0x8065434</a:t>
                      </a:r>
                      <a:endParaRPr lang="ru-RU" sz="1800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720711"/>
                  </a:ext>
                </a:extLst>
              </a:tr>
              <a:tr h="8083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[0x8065434]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EAX = *(int*)</a:t>
                      </a:r>
                      <a:r>
                        <a:rPr lang="en-US" sz="1800" dirty="0"/>
                        <a:t>0x8065434</a:t>
                      </a:r>
                      <a:endParaRPr lang="ru-RU" sz="1800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53895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*RBX = RAX</a:t>
                      </a:r>
                      <a:endParaRPr lang="ru-RU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50040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dword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5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*(int*)RCX = 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6201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1CAC3AF-66C6-1C13-3315-E2DC967620BC}"/>
              </a:ext>
            </a:extLst>
          </p:cNvPr>
          <p:cNvSpPr txBox="1"/>
          <p:nvPr/>
        </p:nvSpPr>
        <p:spPr>
          <a:xfrm>
            <a:off x="365760" y="2140441"/>
            <a:ext cx="44936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Размер приемника и источника должен быть равен 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cs typeface="Courier New" panose="02070309020205020404" pitchFamily="49" charset="0"/>
              </a:rPr>
              <a:t>- </a:t>
            </a:r>
            <a:r>
              <a:rPr lang="ru-RU" dirty="0">
                <a:cs typeface="Courier New" panose="02070309020205020404" pitchFamily="49" charset="0"/>
              </a:rPr>
              <a:t>нельзя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urier New" panose="02070309020205020404" pitchFamily="49" charset="0"/>
              </a:rPr>
              <a:t>Если операнд– адрес в памяти, то размер перемещаемых равен 2 операнду;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urier New" panose="02070309020205020404" pitchFamily="49" charset="0"/>
              </a:rPr>
              <a:t>Если размер передаваемых данных нельзя определить неявно, то его нужно указать.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cs typeface="Courier New" panose="02070309020205020404" pitchFamily="49" charset="0"/>
            </a:endParaRPr>
          </a:p>
          <a:p>
            <a:r>
              <a:rPr lang="ru-RU" i="1" dirty="0">
                <a:cs typeface="Courier New" panose="02070309020205020404" pitchFamily="49" charset="0"/>
              </a:rPr>
              <a:t>Если вы программируете под х86-64, то в качестве адреса должны выступать или метка, или 64-битный регистр – иначе возможны ошибки!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0458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Адресация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44580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Адрес в памяти может состоять из 3 частей: </a:t>
            </a:r>
            <a:r>
              <a:rPr lang="ru-RU" b="1" dirty="0"/>
              <a:t>базы, индекса или смещения </a:t>
            </a:r>
          </a:p>
          <a:p>
            <a:pPr marL="0" indent="0">
              <a:buNone/>
            </a:pPr>
            <a:r>
              <a:rPr lang="ru-RU" dirty="0"/>
              <a:t>Индекс может  умножаться на 1/2/4/8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 вычислении адреса  </a:t>
            </a:r>
            <a:r>
              <a:rPr lang="ru-RU" dirty="0">
                <a:highlight>
                  <a:srgbClr val="87B6E1"/>
                </a:highlight>
              </a:rPr>
              <a:t>база</a:t>
            </a:r>
            <a:r>
              <a:rPr lang="ru-RU" dirty="0"/>
              <a:t>, </a:t>
            </a:r>
            <a:r>
              <a:rPr lang="ru-RU" dirty="0">
                <a:highlight>
                  <a:srgbClr val="FFFF00"/>
                </a:highlight>
              </a:rPr>
              <a:t>индекс</a:t>
            </a:r>
            <a:r>
              <a:rPr lang="ru-RU" dirty="0"/>
              <a:t> и </a:t>
            </a:r>
            <a:r>
              <a:rPr lang="ru-RU" dirty="0">
                <a:highlight>
                  <a:srgbClr val="00FF00"/>
                </a:highlight>
              </a:rPr>
              <a:t>смещение</a:t>
            </a:r>
            <a:r>
              <a:rPr lang="ru-RU" dirty="0"/>
              <a:t> складываются </a:t>
            </a:r>
            <a:r>
              <a:rPr lang="en-US" dirty="0"/>
              <a:t>(</a:t>
            </a:r>
            <a:r>
              <a:rPr lang="ru-RU" dirty="0"/>
              <a:t>вычитать нельзя, но можно использовать отрицательные числа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71399-D523-4B0F-A130-8CFC133E4856}"/>
              </a:ext>
            </a:extLst>
          </p:cNvPr>
          <p:cNvSpPr txBox="1"/>
          <p:nvPr/>
        </p:nvSpPr>
        <p:spPr>
          <a:xfrm>
            <a:off x="5776198" y="1795290"/>
            <a:ext cx="58393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 al, [</a:t>
            </a:r>
            <a:r>
              <a:rPr lang="en-US" sz="2400" dirty="0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 bx, [</a:t>
            </a:r>
            <a:r>
              <a:rPr lang="en-US" sz="2400" dirty="0" err="1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+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2*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US" sz="2400" dirty="0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4*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US" sz="2400" dirty="0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8*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68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стеку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44" y="1562210"/>
            <a:ext cx="5607549" cy="4794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Инструкция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/>
              <a:t> </a:t>
            </a:r>
            <a:r>
              <a:rPr lang="ru-RU" dirty="0"/>
              <a:t>вычитает из </a:t>
            </a:r>
            <a:r>
              <a:rPr lang="en-US" dirty="0"/>
              <a:t>RSP </a:t>
            </a:r>
            <a:r>
              <a:rPr lang="ru-RU" dirty="0"/>
              <a:t>размер операнда и записывает значение на вершину стека.</a:t>
            </a:r>
          </a:p>
          <a:p>
            <a:pPr marL="0" indent="0">
              <a:buNone/>
            </a:pPr>
            <a:r>
              <a:rPr lang="ru-RU" dirty="0"/>
              <a:t>Инструкция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/>
              <a:t> </a:t>
            </a:r>
            <a:r>
              <a:rPr lang="ru-RU" dirty="0"/>
              <a:t>читает значение из вершины стека и прибавляет к </a:t>
            </a:r>
            <a:r>
              <a:rPr lang="en-US" dirty="0"/>
              <a:t>RSP </a:t>
            </a:r>
            <a:r>
              <a:rPr lang="ru-RU" dirty="0"/>
              <a:t>размер операнда.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х86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/>
              <a:t> </a:t>
            </a:r>
            <a:r>
              <a:rPr lang="ru-RU" dirty="0"/>
              <a:t>поддерживают операнды размером </a:t>
            </a:r>
            <a:r>
              <a:rPr lang="ru-RU" b="1" dirty="0"/>
              <a:t>2 или 4 </a:t>
            </a:r>
            <a:r>
              <a:rPr lang="ru-RU" dirty="0"/>
              <a:t>байта.</a:t>
            </a:r>
          </a:p>
          <a:p>
            <a:pPr marL="0" indent="0">
              <a:buNone/>
            </a:pPr>
            <a:r>
              <a:rPr lang="ru-RU" dirty="0"/>
              <a:t>В х86-64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ru-RU" dirty="0"/>
              <a:t>поддерживают операнды размером </a:t>
            </a:r>
            <a:r>
              <a:rPr lang="ru-RU" b="1" dirty="0"/>
              <a:t>2 или 8 </a:t>
            </a:r>
            <a:r>
              <a:rPr lang="ru-RU" dirty="0"/>
              <a:t>байт.</a:t>
            </a:r>
          </a:p>
          <a:p>
            <a:pPr marL="0" indent="0">
              <a:buNone/>
            </a:pPr>
            <a:r>
              <a:rPr lang="ru-RU" sz="2000" i="1" dirty="0"/>
              <a:t>Примечание: у </a:t>
            </a:r>
            <a:r>
              <a:rPr lang="en-US" sz="2000" i="1" dirty="0"/>
              <a:t>mov </a:t>
            </a:r>
            <a:r>
              <a:rPr lang="ru-RU" sz="2000" i="1" dirty="0"/>
              <a:t>нет такого ограничения,</a:t>
            </a:r>
            <a:br>
              <a:rPr lang="ru-RU" sz="2000" i="1" dirty="0"/>
            </a:br>
            <a:r>
              <a:rPr lang="en-US" sz="2000" i="1" dirty="0"/>
              <a:t>mov [</a:t>
            </a:r>
            <a:r>
              <a:rPr lang="en-US" sz="2000" i="1" dirty="0" err="1"/>
              <a:t>rsp</a:t>
            </a:r>
            <a:r>
              <a:rPr lang="en-US" sz="2000" i="1" dirty="0"/>
              <a:t>], </a:t>
            </a:r>
            <a:r>
              <a:rPr lang="en-US" sz="2000" i="1" dirty="0" err="1"/>
              <a:t>eax</a:t>
            </a:r>
            <a:r>
              <a:rPr lang="ru-RU" sz="2000" i="1" dirty="0"/>
              <a:t> – допустимо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0A396-75B4-4994-9418-57DFBBB4C6C1}"/>
              </a:ext>
            </a:extLst>
          </p:cNvPr>
          <p:cNvSpPr txBox="1"/>
          <p:nvPr/>
        </p:nvSpPr>
        <p:spPr>
          <a:xfrm>
            <a:off x="8924859" y="1829531"/>
            <a:ext cx="1847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465F6BC6-1166-407A-8E49-E507D633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90988"/>
              </p:ext>
            </p:extLst>
          </p:nvPr>
        </p:nvGraphicFramePr>
        <p:xfrm>
          <a:off x="6007093" y="847312"/>
          <a:ext cx="6020262" cy="4937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52581">
                  <a:extLst>
                    <a:ext uri="{9D8B030D-6E8A-4147-A177-3AD203B41FA5}">
                      <a16:colId xmlns:a16="http://schemas.microsoft.com/office/drawing/2014/main" val="4091540004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302893265"/>
                    </a:ext>
                  </a:extLst>
                </a:gridCol>
                <a:gridCol w="3294819">
                  <a:extLst>
                    <a:ext uri="{9D8B030D-6E8A-4147-A177-3AD203B41FA5}">
                      <a16:colId xmlns:a16="http://schemas.microsoft.com/office/drawing/2014/main" val="1011615716"/>
                    </a:ext>
                  </a:extLst>
                </a:gridCol>
              </a:tblGrid>
              <a:tr h="653652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push ax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ax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4168349128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push qword[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8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qword[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568100910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push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8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003246624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pop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8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363125997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pop qword[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qword[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8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46020956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pop bx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bx, 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rsp,2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46721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016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LEA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4716"/>
            <a:ext cx="5757910" cy="4811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Инструкция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dirty="0"/>
              <a:t>(</a:t>
            </a:r>
            <a:r>
              <a:rPr lang="en-US" b="1" dirty="0"/>
              <a:t>L</a:t>
            </a:r>
            <a:r>
              <a:rPr lang="en-US" dirty="0"/>
              <a:t>oad </a:t>
            </a:r>
            <a:r>
              <a:rPr lang="en-US" b="1" dirty="0"/>
              <a:t>E</a:t>
            </a:r>
            <a:r>
              <a:rPr lang="en-US" dirty="0"/>
              <a:t>ffective </a:t>
            </a:r>
            <a:r>
              <a:rPr lang="en-US" b="1" dirty="0"/>
              <a:t>A</a:t>
            </a:r>
            <a:r>
              <a:rPr lang="en-US" dirty="0"/>
              <a:t>ddress)</a:t>
            </a:r>
            <a:r>
              <a:rPr lang="ru-RU" dirty="0"/>
              <a:t> выполняет вычисление адреса (без чтения/записи)</a:t>
            </a:r>
            <a:r>
              <a:rPr lang="en-US" dirty="0"/>
              <a:t>.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Инструкция также может использоваться для вычисления простых математических выражений.</a:t>
            </a:r>
          </a:p>
          <a:p>
            <a:pPr marL="0" indent="0">
              <a:buNone/>
            </a:pPr>
            <a:r>
              <a:rPr lang="ru-RU" i="1" dirty="0"/>
              <a:t>Данная инструкция не изменяет состояние регистра </a:t>
            </a:r>
            <a:r>
              <a:rPr lang="en-US" i="1" dirty="0"/>
              <a:t>FLAGS</a:t>
            </a:r>
            <a:r>
              <a:rPr lang="ru-RU" i="1" dirty="0"/>
              <a:t>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14439-CD06-4903-B2B2-93359F2E6E57}"/>
              </a:ext>
            </a:extLst>
          </p:cNvPr>
          <p:cNvSpPr txBox="1"/>
          <p:nvPr/>
        </p:nvSpPr>
        <p:spPr>
          <a:xfrm>
            <a:off x="6843944" y="1532110"/>
            <a:ext cx="45098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.data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array: dd 12,24,36,48</a:t>
            </a:r>
          </a:p>
          <a:p>
            <a:endParaRPr lang="en-US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.text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 main</a:t>
            </a:r>
          </a:p>
          <a:p>
            <a:endParaRPr lang="en-US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[array+4*rcx+4]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[rsi-4]</a:t>
            </a:r>
          </a:p>
          <a:p>
            <a:endParaRPr lang="en-US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[8*rcx+rdx+5]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[rcx+5]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[8*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rdx+rdx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333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чисел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25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06031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36C128-DBCB-FF28-362A-68E63C8E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318" y="1377111"/>
            <a:ext cx="3870962" cy="826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приемник,источник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приемник,источник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b="1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43CF5848-5070-F5F0-AE0C-3B8078D67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93917"/>
              </p:ext>
            </p:extLst>
          </p:nvPr>
        </p:nvGraphicFramePr>
        <p:xfrm>
          <a:off x="5272527" y="2368593"/>
          <a:ext cx="6842378" cy="2826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5878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006500">
                  <a:extLst>
                    <a:ext uri="{9D8B030D-6E8A-4147-A177-3AD203B41FA5}">
                      <a16:colId xmlns:a16="http://schemas.microsoft.com/office/drawing/2014/main" val="4030354290"/>
                    </a:ext>
                  </a:extLst>
                </a:gridCol>
              </a:tblGrid>
              <a:tr h="92813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movzx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ax, 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AX = (unsigned short)AL</a:t>
                      </a:r>
                      <a:endParaRPr lang="ru-RU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70509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byte[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EAX = (int)(*(char*)</a:t>
                      </a:r>
                      <a:r>
                        <a:rPr lang="en-US" sz="1800" dirty="0"/>
                        <a:t>RAX)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61882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movzx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*RBX = (unsigned long)EAX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5745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*RBX = (long)EAX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6201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752F5D-6342-9D9A-6D00-FDB648B6D1BD}"/>
              </a:ext>
            </a:extLst>
          </p:cNvPr>
          <p:cNvSpPr txBox="1"/>
          <p:nvPr/>
        </p:nvSpPr>
        <p:spPr>
          <a:xfrm>
            <a:off x="359229" y="2275379"/>
            <a:ext cx="4643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Инструкции предназначены для корректного расширения числа в представление большей разрядности.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dirty="0"/>
              <a:t> </a:t>
            </a:r>
            <a:r>
              <a:rPr lang="ru-RU" dirty="0"/>
              <a:t>– расширение числа с учетом знака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movZx</a:t>
            </a:r>
            <a:r>
              <a:rPr lang="en-US" dirty="0"/>
              <a:t> – </a:t>
            </a:r>
            <a:r>
              <a:rPr lang="ru-RU" dirty="0"/>
              <a:t>расширение числа без учета знака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операнд – адресное выражение, то указание размера обязательно.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14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чисел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26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id="{943D7992-A106-4EA6-ACFE-9A10A721222F}"/>
              </a:ext>
            </a:extLst>
          </p:cNvPr>
          <p:cNvGraphicFramePr>
            <a:graphicFrameLocks noGrp="1"/>
          </p:cNvGraphicFramePr>
          <p:nvPr/>
        </p:nvGraphicFramePr>
        <p:xfrm>
          <a:off x="130507" y="1754002"/>
          <a:ext cx="5615869" cy="441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046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854823">
                  <a:extLst>
                    <a:ext uri="{9D8B030D-6E8A-4147-A177-3AD203B41FA5}">
                      <a16:colId xmlns:a16="http://schemas.microsoft.com/office/drawing/2014/main" val="4030354290"/>
                    </a:ext>
                  </a:extLst>
                </a:gridCol>
              </a:tblGrid>
              <a:tr h="107445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a:dd -2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EAX,[a]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Было: 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0xFFFFFFFFFFFFFFFF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[RAX&lt;0, EAX&lt;0]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Стало: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0x00000000FFFFFFFF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[RAX&gt;0, EAX&lt;0]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a:dw -2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AX,[a]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Было: 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0x7777777777777777 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[RAX&gt;0, EAX&gt;0, AX&gt;0]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Стало: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0x777777777777FFFE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[RAX&gt;0, EAX&gt;0, AX&lt;0]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a:db 10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AL, [A]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Consolas" panose="020B0609020204030204" pitchFamily="49" charset="0"/>
                        </a:rPr>
                        <a:t>Было: 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0xFFFFFFFFFFFFFFFF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[RAX&lt;0, EAX&lt;0, AX&lt;0, AL&lt;0]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Стало: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0xFFFFFFFFFFFFFF0A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[RAX&lt;0, EAX&lt;0, AX&lt;0, AL&gt;0]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734188"/>
                  </a:ext>
                </a:extLst>
              </a:tr>
            </a:tbl>
          </a:graphicData>
        </a:graphic>
      </p:graphicFrame>
      <p:graphicFrame>
        <p:nvGraphicFramePr>
          <p:cNvPr id="9" name="Таблица 6">
            <a:extLst>
              <a:ext uri="{FF2B5EF4-FFF2-40B4-BE49-F238E27FC236}">
                <a16:creationId xmlns:a16="http://schemas.microsoft.com/office/drawing/2014/main" id="{3DC81469-7790-4A3F-F529-D45427322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4700"/>
              </p:ext>
            </p:extLst>
          </p:nvPr>
        </p:nvGraphicFramePr>
        <p:xfrm>
          <a:off x="5889918" y="1754002"/>
          <a:ext cx="6171575" cy="441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0831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480744">
                  <a:extLst>
                    <a:ext uri="{9D8B030D-6E8A-4147-A177-3AD203B41FA5}">
                      <a16:colId xmlns:a16="http://schemas.microsoft.com/office/drawing/2014/main" val="4030354290"/>
                    </a:ext>
                  </a:extLst>
                </a:gridCol>
              </a:tblGrid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 dd -2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RAX,dword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[a]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Б: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0x0000000000000000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[RAX=0, EAX=0, AX=0, AL=0]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0xFFFFFFFFFFFFFFFE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[RAX&lt;0, EAX&lt;0, AX&lt;0, AL&lt;0]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a:dw -2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RAX,word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[a]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Б: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0x7777777777777777 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[RAX&gt;0, EAX&gt;0, AX&gt;0, AL&gt;0]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0xFFFFFFFFFFFFFFFE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[RAX&lt;0, EAX&lt;0, AX&lt;0, AL&lt;0]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a:db 0x10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movzx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RAX,byte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[a]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Consolas" panose="020B0609020204030204" pitchFamily="49" charset="0"/>
                        </a:rPr>
                        <a:t>Б: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0xFFFFFFFFFFFFFFFF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[RAX&lt;0, EAX&lt;0, AX&lt;0, AL&lt;0]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0x00000000000000FA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[RAX&gt;0, EAX&gt;0, AX&gt;0, AL&gt;0]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734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372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инструкции арифметики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27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7" name="Таблица 10">
            <a:extLst>
              <a:ext uri="{FF2B5EF4-FFF2-40B4-BE49-F238E27FC236}">
                <a16:creationId xmlns:a16="http://schemas.microsoft.com/office/drawing/2014/main" id="{F4E81487-929D-4170-A36B-C9B07F590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76551"/>
              </p:ext>
            </p:extLst>
          </p:nvPr>
        </p:nvGraphicFramePr>
        <p:xfrm>
          <a:off x="1268818" y="2086639"/>
          <a:ext cx="10171814" cy="3038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1076">
                  <a:extLst>
                    <a:ext uri="{9D8B030D-6E8A-4147-A177-3AD203B41FA5}">
                      <a16:colId xmlns:a16="http://schemas.microsoft.com/office/drawing/2014/main" val="2632075799"/>
                    </a:ext>
                  </a:extLst>
                </a:gridCol>
                <a:gridCol w="3520369">
                  <a:extLst>
                    <a:ext uri="{9D8B030D-6E8A-4147-A177-3AD203B41FA5}">
                      <a16:colId xmlns:a16="http://schemas.microsoft.com/office/drawing/2014/main" val="3122678385"/>
                    </a:ext>
                  </a:extLst>
                </a:gridCol>
                <a:gridCol w="3520369">
                  <a:extLst>
                    <a:ext uri="{9D8B030D-6E8A-4147-A177-3AD203B41FA5}">
                      <a16:colId xmlns:a16="http://schemas.microsoft.com/office/drawing/2014/main" val="2338629656"/>
                    </a:ext>
                  </a:extLst>
                </a:gridCol>
              </a:tblGrid>
              <a:tr h="915837">
                <a:tc>
                  <a:txBody>
                    <a:bodyPr/>
                    <a:lstStyle/>
                    <a:p>
                      <a:r>
                        <a:rPr lang="ru-RU" b="1" dirty="0"/>
                        <a:t>Сложение</a:t>
                      </a:r>
                      <a:endParaRPr lang="en-US" b="1" dirty="0"/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Вычитание</a:t>
                      </a:r>
                      <a:endParaRPr lang="en-US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SUBstract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Изменение знака</a:t>
                      </a:r>
                      <a:endParaRPr lang="en-US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neg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NEGate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60681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ax, 10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ax, 10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neg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19635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193636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dx, word[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dx, word[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773182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byte[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cl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byte[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cl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483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12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Битовые операции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28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7" name="Таблица 10">
            <a:extLst>
              <a:ext uri="{FF2B5EF4-FFF2-40B4-BE49-F238E27FC236}">
                <a16:creationId xmlns:a16="http://schemas.microsoft.com/office/drawing/2014/main" id="{F4E81487-929D-4170-A36B-C9B07F590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026336"/>
              </p:ext>
            </p:extLst>
          </p:nvPr>
        </p:nvGraphicFramePr>
        <p:xfrm>
          <a:off x="779721" y="1902341"/>
          <a:ext cx="10574080" cy="3038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520">
                  <a:extLst>
                    <a:ext uri="{9D8B030D-6E8A-4147-A177-3AD203B41FA5}">
                      <a16:colId xmlns:a16="http://schemas.microsoft.com/office/drawing/2014/main" val="3006124996"/>
                    </a:ext>
                  </a:extLst>
                </a:gridCol>
                <a:gridCol w="2643520">
                  <a:extLst>
                    <a:ext uri="{9D8B030D-6E8A-4147-A177-3AD203B41FA5}">
                      <a16:colId xmlns:a16="http://schemas.microsoft.com/office/drawing/2014/main" val="1731671520"/>
                    </a:ext>
                  </a:extLst>
                </a:gridCol>
                <a:gridCol w="2643520">
                  <a:extLst>
                    <a:ext uri="{9D8B030D-6E8A-4147-A177-3AD203B41FA5}">
                      <a16:colId xmlns:a16="http://schemas.microsoft.com/office/drawing/2014/main" val="26410412"/>
                    </a:ext>
                  </a:extLst>
                </a:gridCol>
                <a:gridCol w="2643520">
                  <a:extLst>
                    <a:ext uri="{9D8B030D-6E8A-4147-A177-3AD203B41FA5}">
                      <a16:colId xmlns:a16="http://schemas.microsoft.com/office/drawing/2014/main" val="984373368"/>
                    </a:ext>
                  </a:extLst>
                </a:gridCol>
              </a:tblGrid>
              <a:tr h="915837">
                <a:tc>
                  <a:txBody>
                    <a:bodyPr/>
                    <a:lstStyle/>
                    <a:p>
                      <a:r>
                        <a:rPr lang="ru-RU" b="1" dirty="0"/>
                        <a:t>И</a:t>
                      </a:r>
                      <a:endParaRPr lang="en-US" b="1" dirty="0"/>
                    </a:p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Или</a:t>
                      </a:r>
                      <a:endParaRPr lang="en-US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Исключающее или</a:t>
                      </a:r>
                      <a:endParaRPr lang="en-US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Не</a:t>
                      </a:r>
                      <a:endParaRPr lang="en-US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60681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ax, 10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ax, 10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ax, 10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19635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193636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dx, word[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dx, word[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dx, word[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773182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cl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cl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cl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48302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E7CF5B-5435-49D0-9FC5-1353C782AD0C}"/>
              </a:ext>
            </a:extLst>
          </p:cNvPr>
          <p:cNvSpPr txBox="1"/>
          <p:nvPr/>
        </p:nvSpPr>
        <p:spPr>
          <a:xfrm>
            <a:off x="6096000" y="5075531"/>
            <a:ext cx="395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eax,eax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– </a:t>
            </a:r>
            <a:r>
              <a:rPr lang="ru-RU" dirty="0"/>
              <a:t>обнуление </a:t>
            </a:r>
            <a:r>
              <a:rPr lang="en-US" dirty="0"/>
              <a:t>RAX/EAX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243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Сдвиги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29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7" name="Таблица 10">
            <a:extLst>
              <a:ext uri="{FF2B5EF4-FFF2-40B4-BE49-F238E27FC236}">
                <a16:creationId xmlns:a16="http://schemas.microsoft.com/office/drawing/2014/main" id="{F4E81487-929D-4170-A36B-C9B07F590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16669"/>
              </p:ext>
            </p:extLst>
          </p:nvPr>
        </p:nvGraphicFramePr>
        <p:xfrm>
          <a:off x="779721" y="1902341"/>
          <a:ext cx="10574079" cy="4188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4693">
                  <a:extLst>
                    <a:ext uri="{9D8B030D-6E8A-4147-A177-3AD203B41FA5}">
                      <a16:colId xmlns:a16="http://schemas.microsoft.com/office/drawing/2014/main" val="3006124996"/>
                    </a:ext>
                  </a:extLst>
                </a:gridCol>
                <a:gridCol w="3524693">
                  <a:extLst>
                    <a:ext uri="{9D8B030D-6E8A-4147-A177-3AD203B41FA5}">
                      <a16:colId xmlns:a16="http://schemas.microsoft.com/office/drawing/2014/main" val="1731671520"/>
                    </a:ext>
                  </a:extLst>
                </a:gridCol>
                <a:gridCol w="3524693">
                  <a:extLst>
                    <a:ext uri="{9D8B030D-6E8A-4147-A177-3AD203B41FA5}">
                      <a16:colId xmlns:a16="http://schemas.microsoft.com/office/drawing/2014/main" val="26410412"/>
                    </a:ext>
                  </a:extLst>
                </a:gridCol>
              </a:tblGrid>
              <a:tr h="962033">
                <a:tc>
                  <a:txBody>
                    <a:bodyPr/>
                    <a:lstStyle/>
                    <a:p>
                      <a:r>
                        <a:rPr lang="ru-RU" b="1" dirty="0"/>
                        <a:t>Сдвиг влево</a:t>
                      </a:r>
                      <a:r>
                        <a:rPr lang="en-US" b="1" dirty="0"/>
                        <a:t>/</a:t>
                      </a:r>
                      <a:r>
                        <a:rPr lang="ru-RU" b="1" dirty="0"/>
                        <a:t>вправо</a:t>
                      </a:r>
                      <a:br>
                        <a:rPr lang="en-US" dirty="0"/>
                      </a:b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shr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shl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SHift</a:t>
                      </a:r>
                      <a:r>
                        <a:rPr lang="en-US" dirty="0"/>
                        <a:t> to Right/Left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Арифметический сдвиг</a:t>
                      </a:r>
                      <a:r>
                        <a:rPr lang="en-US" b="1" dirty="0"/>
                        <a:t> </a:t>
                      </a:r>
                      <a:br>
                        <a:rPr lang="ru-RU" dirty="0"/>
                      </a:b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sar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[=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dirty="0"/>
                        <a:t>(Shift Arithmetic to Right/Left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Циклический сдвиг</a:t>
                      </a:r>
                      <a:br>
                        <a:rPr lang="en-US" b="1" dirty="0"/>
                      </a:b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ror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rol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ROtate</a:t>
                      </a:r>
                      <a:r>
                        <a:rPr lang="en-US" b="0" dirty="0"/>
                        <a:t> Right/Left)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60681"/>
                  </a:ext>
                </a:extLst>
              </a:tr>
              <a:tr h="55737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19635"/>
                  </a:ext>
                </a:extLst>
              </a:tr>
              <a:tr h="55737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cx,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cx,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cx,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193636"/>
                  </a:ext>
                </a:extLst>
              </a:tr>
              <a:tr h="55737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773182"/>
                  </a:ext>
                </a:extLst>
              </a:tr>
              <a:tr h="34645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30208"/>
                  </a:ext>
                </a:extLst>
              </a:tr>
              <a:tr h="1125977">
                <a:tc>
                  <a:txBody>
                    <a:bodyPr/>
                    <a:lstStyle/>
                    <a:p>
                      <a:r>
                        <a:rPr lang="en-US" dirty="0"/>
                        <a:t>AL = </a:t>
                      </a:r>
                      <a:r>
                        <a:rPr lang="ru-RU" dirty="0"/>
                        <a:t>-2 = </a:t>
                      </a:r>
                      <a:r>
                        <a:rPr lang="en-US" dirty="0"/>
                        <a:t>0xFE=11111110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al,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 = </a:t>
                      </a:r>
                      <a:r>
                        <a:rPr lang="en-US" b="0" dirty="0"/>
                        <a:t>31</a:t>
                      </a:r>
                      <a:r>
                        <a:rPr lang="ru-RU" dirty="0"/>
                        <a:t> = </a:t>
                      </a:r>
                      <a:r>
                        <a:rPr lang="en-US" dirty="0"/>
                        <a:t>0x1F=00011111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 = </a:t>
                      </a:r>
                      <a:r>
                        <a:rPr lang="ru-RU" dirty="0"/>
                        <a:t>-2 = </a:t>
                      </a:r>
                      <a:r>
                        <a:rPr lang="en-US" dirty="0"/>
                        <a:t>0xFE=11111110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al,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 = </a:t>
                      </a:r>
                      <a:r>
                        <a:rPr lang="en-US" b="0" dirty="0"/>
                        <a:t>-1</a:t>
                      </a:r>
                      <a:r>
                        <a:rPr lang="ru-RU" dirty="0"/>
                        <a:t> = </a:t>
                      </a:r>
                      <a:r>
                        <a:rPr lang="en-US" dirty="0"/>
                        <a:t>0x1F=11111111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 = </a:t>
                      </a:r>
                      <a:r>
                        <a:rPr lang="ru-RU" dirty="0"/>
                        <a:t>-2 = </a:t>
                      </a:r>
                      <a:r>
                        <a:rPr lang="en-US" dirty="0"/>
                        <a:t>0xFE=11111110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al,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 = </a:t>
                      </a:r>
                      <a:r>
                        <a:rPr lang="en-US" b="0" dirty="0"/>
                        <a:t>-33</a:t>
                      </a:r>
                      <a:r>
                        <a:rPr lang="ru-RU" dirty="0"/>
                        <a:t> = </a:t>
                      </a:r>
                      <a:r>
                        <a:rPr lang="en-US" dirty="0"/>
                        <a:t>0xDF=11011111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498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10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52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Общая архитектура компьютера:</a:t>
            </a:r>
          </a:p>
          <a:p>
            <a:pPr marL="0" indent="0">
              <a:buNone/>
            </a:pPr>
            <a:r>
              <a:rPr lang="ru-RU" dirty="0"/>
              <a:t>	Таненбаум Э., Остин Т. Архитектура компьютера. </a:t>
            </a: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Язык ассемблера:</a:t>
            </a:r>
          </a:p>
          <a:p>
            <a:pPr marL="0" indent="0">
              <a:buNone/>
            </a:pPr>
            <a:r>
              <a:rPr lang="ru-RU" dirty="0"/>
              <a:t>	Юров В.И. Ассемблер: учебник для вузов </a:t>
            </a:r>
            <a:r>
              <a:rPr lang="en-US" dirty="0"/>
              <a:t>[</a:t>
            </a:r>
            <a:r>
              <a:rPr lang="ru-RU" dirty="0"/>
              <a:t>устаревшее</a:t>
            </a:r>
            <a:r>
              <a:rPr lang="en-US" dirty="0"/>
              <a:t>]</a:t>
            </a:r>
            <a:endParaRPr lang="ru-RU" sz="2400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Куссвюрм</a:t>
            </a:r>
            <a:r>
              <a:rPr lang="ru-RU" dirty="0"/>
              <a:t> Д. Профессиональное программирование на ассемблере x64 с расширениями AVX, AVX2 и AVX-512</a:t>
            </a:r>
          </a:p>
          <a:p>
            <a:pPr marL="0" indent="0">
              <a:buNone/>
            </a:pPr>
            <a:r>
              <a:rPr lang="ru-RU" sz="2400" b="1" dirty="0"/>
              <a:t>Дизассемблирование, вопросы безопасности:</a:t>
            </a:r>
          </a:p>
          <a:p>
            <a:pPr marL="0" indent="0">
              <a:buNone/>
            </a:pPr>
            <a:r>
              <a:rPr lang="ru-RU" sz="2400" b="1" dirty="0"/>
              <a:t>	</a:t>
            </a:r>
            <a:r>
              <a:rPr lang="ru-RU" dirty="0" err="1"/>
              <a:t>Касперски</a:t>
            </a:r>
            <a:r>
              <a:rPr lang="ru-RU" dirty="0"/>
              <a:t>, К. Искусство дизассемблирования. </a:t>
            </a:r>
          </a:p>
          <a:p>
            <a:pPr marL="0" indent="0">
              <a:buNone/>
            </a:pPr>
            <a:r>
              <a:rPr lang="ru-RU" dirty="0"/>
              <a:t>	Климентьев К.Е. Компьютерные вирусы и антивирусы. Взгляд программиста.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75680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2">
            <a:extLst>
              <a:ext uri="{FF2B5EF4-FFF2-40B4-BE49-F238E27FC236}">
                <a16:creationId xmlns:a16="http://schemas.microsoft.com/office/drawing/2014/main" id="{24A9CEED-9B5B-8184-3BC3-1016C769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90750"/>
            <a:ext cx="11040037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dirty="0"/>
              <a:t> 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2000" dirty="0"/>
              <a:t> – </a:t>
            </a:r>
            <a:r>
              <a:rPr lang="ru-RU" sz="2000" dirty="0"/>
              <a:t>беззнаковые операции,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idiv</a:t>
            </a:r>
            <a:r>
              <a:rPr lang="en-US" sz="2000" dirty="0"/>
              <a:t> - </a:t>
            </a:r>
            <a:r>
              <a:rPr lang="ru-RU" sz="2000" dirty="0"/>
              <a:t>знаковые операции. </a:t>
            </a:r>
          </a:p>
          <a:p>
            <a:pPr marL="0" indent="0">
              <a:buNone/>
            </a:pPr>
            <a:r>
              <a:rPr lang="ru-RU" sz="2000" dirty="0"/>
              <a:t>Инструкции принимают 1 аргумент – множитель/делитель.</a:t>
            </a:r>
          </a:p>
          <a:p>
            <a:pPr marL="0" indent="0">
              <a:buNone/>
            </a:pPr>
            <a:r>
              <a:rPr lang="ru-RU" sz="2000" dirty="0"/>
              <a:t>Инструкции неявно используют регистры </a:t>
            </a:r>
            <a:r>
              <a:rPr lang="en-US" sz="2000" dirty="0"/>
              <a:t>RAX </a:t>
            </a:r>
            <a:r>
              <a:rPr lang="ru-RU" sz="2000" dirty="0"/>
              <a:t>и </a:t>
            </a:r>
            <a:r>
              <a:rPr lang="en-US" sz="2000" dirty="0"/>
              <a:t>RDX (</a:t>
            </a:r>
            <a:r>
              <a:rPr lang="ru-RU" sz="2000" dirty="0"/>
              <a:t>или их меньшие части</a:t>
            </a:r>
            <a:r>
              <a:rPr lang="en-US" sz="2000" dirty="0"/>
              <a:t>)</a:t>
            </a:r>
            <a:r>
              <a:rPr lang="ru-RU" sz="2000" dirty="0"/>
              <a:t>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000" dirty="0"/>
              <a:t>Д/З: 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cqo</a:t>
            </a:r>
            <a:r>
              <a:rPr lang="en-US" sz="2000" dirty="0">
                <a:cs typeface="Courier New" panose="02070309020205020404" pitchFamily="49" charset="0"/>
              </a:rPr>
              <a:t> (</a:t>
            </a:r>
            <a:r>
              <a:rPr lang="ru-RU" sz="2000" dirty="0">
                <a:cs typeface="Courier New" panose="02070309020205020404" pitchFamily="49" charset="0"/>
              </a:rPr>
              <a:t>пригодятся на л/р</a:t>
            </a:r>
            <a:r>
              <a:rPr lang="en-US" sz="2000" dirty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Умножение</a:t>
            </a:r>
            <a:r>
              <a:rPr lang="en-US" dirty="0"/>
              <a:t> </a:t>
            </a:r>
            <a:r>
              <a:rPr lang="ru-RU" dirty="0"/>
              <a:t>и деление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30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11" name="Таблица 6">
            <a:extLst>
              <a:ext uri="{FF2B5EF4-FFF2-40B4-BE49-F238E27FC236}">
                <a16:creationId xmlns:a16="http://schemas.microsoft.com/office/drawing/2014/main" id="{F368BB8E-7845-4D5E-A200-1640A7AA4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62126"/>
              </p:ext>
            </p:extLst>
          </p:nvPr>
        </p:nvGraphicFramePr>
        <p:xfrm>
          <a:off x="1559345" y="3663723"/>
          <a:ext cx="4151174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401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2696773">
                  <a:extLst>
                    <a:ext uri="{9D8B030D-6E8A-4147-A177-3AD203B41FA5}">
                      <a16:colId xmlns:a16="http://schemas.microsoft.com/office/drawing/2014/main" val="214607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 {RDX:RAX} = RAX*RBX</a:t>
                      </a:r>
                      <a:endParaRPr lang="ru-RU" sz="20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20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imul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 {EDX:EAX} = EAX*EBX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</a:tbl>
          </a:graphicData>
        </a:graphic>
      </p:graphicFrame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id="{75B145E9-5344-2C0E-F946-01AE058D6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79400"/>
              </p:ext>
            </p:extLst>
          </p:nvPr>
        </p:nvGraphicFramePr>
        <p:xfrm>
          <a:off x="6373396" y="3663723"/>
          <a:ext cx="4980404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458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572946">
                  <a:extLst>
                    <a:ext uri="{9D8B030D-6E8A-4147-A177-3AD203B41FA5}">
                      <a16:colId xmlns:a16="http://schemas.microsoft.com/office/drawing/2014/main" val="214607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 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AX = {DX:AX} / BX</a:t>
                      </a:r>
                      <a:b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DX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{DX:AX} % BX</a:t>
                      </a:r>
                      <a:endParaRPr lang="ru-RU" sz="20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idiv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AL = AX / BL</a:t>
                      </a:r>
                      <a:b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AH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AX % BL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171691AF-77FB-7BDF-82FC-3992415C6DF5}"/>
              </a:ext>
            </a:extLst>
          </p:cNvPr>
          <p:cNvSpPr txBox="1">
            <a:spLocks/>
          </p:cNvSpPr>
          <p:nvPr/>
        </p:nvSpPr>
        <p:spPr>
          <a:xfrm>
            <a:off x="3731505" y="1364614"/>
            <a:ext cx="2289078" cy="82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операнд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операнд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3F82FF6-7D69-E0ED-1046-C16C3477F9D2}"/>
              </a:ext>
            </a:extLst>
          </p:cNvPr>
          <p:cNvSpPr txBox="1">
            <a:spLocks/>
          </p:cNvSpPr>
          <p:nvPr/>
        </p:nvSpPr>
        <p:spPr>
          <a:xfrm>
            <a:off x="6457404" y="1364614"/>
            <a:ext cx="2289078" cy="82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div 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операнд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idiv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операнд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91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Безусловный переход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459504"/>
            <a:ext cx="4968242" cy="3471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Инструкция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/>
              <a:t> </a:t>
            </a:r>
            <a:r>
              <a:rPr lang="ru-RU" dirty="0"/>
              <a:t>меняет состояние регистра </a:t>
            </a:r>
            <a:r>
              <a:rPr lang="en-US" dirty="0"/>
              <a:t>RIP </a:t>
            </a:r>
            <a:r>
              <a:rPr lang="ru-RU" dirty="0"/>
              <a:t>на значение аргумента.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Аргумент может быть меткой или адресным выражением</a:t>
            </a:r>
            <a:r>
              <a:rPr lang="en-US" dirty="0"/>
              <a:t>*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*</a:t>
            </a:r>
            <a:r>
              <a:rPr lang="ru-RU" sz="1100" dirty="0"/>
              <a:t>допускается также указывать</a:t>
            </a:r>
            <a:r>
              <a:rPr lang="en-US" sz="1100" dirty="0"/>
              <a:t> </a:t>
            </a:r>
            <a:r>
              <a:rPr lang="ru-RU" sz="1100" dirty="0"/>
              <a:t>относительное смещение</a:t>
            </a:r>
            <a:r>
              <a:rPr lang="en-US" sz="1100" dirty="0"/>
              <a:t> </a:t>
            </a:r>
            <a:r>
              <a:rPr lang="ru-RU" sz="1100" dirty="0"/>
              <a:t>вместо абсолютного адреса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FCF6A-E1D9-4B08-A4EF-CB98B6F54F3D}"/>
              </a:ext>
            </a:extLst>
          </p:cNvPr>
          <p:cNvSpPr txBox="1"/>
          <p:nvPr/>
        </p:nvSpPr>
        <p:spPr>
          <a:xfrm>
            <a:off x="7366587" y="2459504"/>
            <a:ext cx="38613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sub </a:t>
            </a:r>
            <a:r>
              <a:rPr lang="en-US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</a:t>
            </a:r>
          </a:p>
          <a:p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ror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cl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Дуга 7">
            <a:extLst>
              <a:ext uri="{FF2B5EF4-FFF2-40B4-BE49-F238E27FC236}">
                <a16:creationId xmlns:a16="http://schemas.microsoft.com/office/drawing/2014/main" id="{33D0A436-BD82-465A-A60B-F82B167E9728}"/>
              </a:ext>
            </a:extLst>
          </p:cNvPr>
          <p:cNvSpPr/>
          <p:nvPr/>
        </p:nvSpPr>
        <p:spPr>
          <a:xfrm>
            <a:off x="10320669" y="3019645"/>
            <a:ext cx="687572" cy="1119963"/>
          </a:xfrm>
          <a:prstGeom prst="arc">
            <a:avLst>
              <a:gd name="adj1" fmla="val 16200000"/>
              <a:gd name="adj2" fmla="val 542687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589C0-DF79-1446-F837-568491E63320}"/>
              </a:ext>
            </a:extLst>
          </p:cNvPr>
          <p:cNvSpPr txBox="1"/>
          <p:nvPr/>
        </p:nvSpPr>
        <p:spPr>
          <a:xfrm>
            <a:off x="5444957" y="1503484"/>
            <a:ext cx="2614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операнд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35485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 </a:t>
            </a:r>
            <a:r>
              <a:rPr lang="en-US" dirty="0"/>
              <a:t>FLAGS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0" cy="2593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Регистр </a:t>
            </a:r>
            <a:r>
              <a:rPr lang="en-US" dirty="0"/>
              <a:t>RFLAGS (FLAGS </a:t>
            </a:r>
            <a:r>
              <a:rPr lang="ru-RU" dirty="0"/>
              <a:t>для краткости</a:t>
            </a:r>
            <a:r>
              <a:rPr lang="en-US" dirty="0"/>
              <a:t>)</a:t>
            </a:r>
            <a:r>
              <a:rPr lang="ru-RU" dirty="0"/>
              <a:t> содержит </a:t>
            </a:r>
            <a:r>
              <a:rPr lang="ru-RU" b="1" dirty="0"/>
              <a:t>слово состояния программы</a:t>
            </a:r>
            <a:r>
              <a:rPr lang="ru-RU" dirty="0"/>
              <a:t>. Большинство битов слова состояния указывают на свойства результата последней операции </a:t>
            </a:r>
            <a:r>
              <a:rPr lang="en-US" dirty="0"/>
              <a:t>(</a:t>
            </a:r>
            <a:r>
              <a:rPr lang="ru-RU" dirty="0"/>
              <a:t>т.н. флаги</a:t>
            </a:r>
            <a:r>
              <a:rPr lang="en-US" dirty="0"/>
              <a:t>)</a:t>
            </a:r>
            <a:r>
              <a:rPr lang="ru-RU" dirty="0"/>
              <a:t>. Некоторые биты являются управляющими.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Для сохранения регистра флагов на стек используются инструкции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pushf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popf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32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1026" name="Picture 2" descr="Flags Register &amp; Jump Instruction - ppt download">
            <a:extLst>
              <a:ext uri="{FF2B5EF4-FFF2-40B4-BE49-F238E27FC236}">
                <a16:creationId xmlns:a16="http://schemas.microsoft.com/office/drawing/2014/main" id="{E92E0CDC-42F2-461E-A3E3-EBCF90913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3" t="14722" r="14337" b="70837"/>
          <a:stretch/>
        </p:blipFill>
        <p:spPr bwMode="auto">
          <a:xfrm>
            <a:off x="2882281" y="4307796"/>
            <a:ext cx="6427433" cy="99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332AB-0D9E-A025-E57B-EDD0AC4DDC87}"/>
              </a:ext>
            </a:extLst>
          </p:cNvPr>
          <p:cNvSpPr txBox="1"/>
          <p:nvPr/>
        </p:nvSpPr>
        <p:spPr>
          <a:xfrm>
            <a:off x="2339787" y="5477552"/>
            <a:ext cx="7835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/>
              <a:t>CF</a:t>
            </a:r>
            <a:r>
              <a:rPr lang="en-US" sz="1800" dirty="0"/>
              <a:t> – </a:t>
            </a:r>
            <a:r>
              <a:rPr lang="ru-RU" sz="1800" dirty="0"/>
              <a:t>флаг переноса.	</a:t>
            </a:r>
            <a:r>
              <a:rPr lang="en-US" sz="1800" b="1" dirty="0"/>
              <a:t>PF</a:t>
            </a:r>
            <a:r>
              <a:rPr lang="en-US" sz="1800" dirty="0"/>
              <a:t> – </a:t>
            </a:r>
            <a:r>
              <a:rPr lang="ru-RU" sz="1800" dirty="0"/>
              <a:t>флаг четности.	</a:t>
            </a:r>
            <a:r>
              <a:rPr lang="en-US" sz="1800" b="1" dirty="0"/>
              <a:t>ZF</a:t>
            </a:r>
            <a:r>
              <a:rPr lang="en-US" sz="1800" dirty="0"/>
              <a:t> – </a:t>
            </a:r>
            <a:r>
              <a:rPr lang="ru-RU" sz="1800" dirty="0"/>
              <a:t>флаг нуля. </a:t>
            </a:r>
          </a:p>
          <a:p>
            <a:pPr marL="0" indent="0">
              <a:buNone/>
            </a:pPr>
            <a:r>
              <a:rPr lang="en-US" sz="1800" b="1" dirty="0"/>
              <a:t>SF</a:t>
            </a:r>
            <a:r>
              <a:rPr lang="en-US" sz="1800" dirty="0"/>
              <a:t> – </a:t>
            </a:r>
            <a:r>
              <a:rPr lang="ru-RU" sz="1800" dirty="0"/>
              <a:t>флаг знака.	</a:t>
            </a:r>
            <a:r>
              <a:rPr lang="en-US" sz="1800" dirty="0"/>
              <a:t>                 </a:t>
            </a:r>
            <a:r>
              <a:rPr lang="en-US" sz="1800" b="1" dirty="0"/>
              <a:t>OF</a:t>
            </a:r>
            <a:r>
              <a:rPr lang="en-US" sz="1800" dirty="0"/>
              <a:t> – </a:t>
            </a:r>
            <a:r>
              <a:rPr lang="ru-RU" sz="1800" dirty="0"/>
              <a:t>флаг переполнения.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2721197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</a:t>
            </a:r>
            <a:r>
              <a:rPr lang="en-US" dirty="0"/>
              <a:t>CF </a:t>
            </a:r>
            <a:r>
              <a:rPr lang="ru-RU" dirty="0"/>
              <a:t>и </a:t>
            </a:r>
            <a:r>
              <a:rPr lang="en-US" dirty="0"/>
              <a:t>OF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33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6EF75BBB-9B10-42F4-A179-54F937422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44303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Флаг </a:t>
            </a:r>
            <a:r>
              <a:rPr lang="ru-RU" b="1" dirty="0"/>
              <a:t>С</a:t>
            </a:r>
            <a:r>
              <a:rPr lang="en-US" b="1" dirty="0"/>
              <a:t>F</a:t>
            </a:r>
            <a:r>
              <a:rPr lang="en-US" dirty="0"/>
              <a:t> (Carry Flag) </a:t>
            </a:r>
            <a:r>
              <a:rPr lang="ru-RU" dirty="0"/>
              <a:t>равен 1, если в ходе операции произошло </a:t>
            </a:r>
            <a:r>
              <a:rPr lang="ru-RU" i="1" dirty="0"/>
              <a:t>беззнаковое</a:t>
            </a:r>
            <a:r>
              <a:rPr lang="ru-RU" dirty="0"/>
              <a:t> переполнение.</a:t>
            </a:r>
          </a:p>
          <a:p>
            <a:pPr marL="0" indent="0">
              <a:buNone/>
            </a:pPr>
            <a:r>
              <a:rPr lang="ru-RU" dirty="0"/>
              <a:t>Флаг </a:t>
            </a:r>
            <a:r>
              <a:rPr lang="en-US" b="1" dirty="0"/>
              <a:t>OF</a:t>
            </a:r>
            <a:r>
              <a:rPr lang="en-US" dirty="0"/>
              <a:t> (Overflow Flag) </a:t>
            </a:r>
            <a:r>
              <a:rPr lang="ru-RU" dirty="0"/>
              <a:t>равен 1, если в ходе операции произошло</a:t>
            </a:r>
            <a:r>
              <a:rPr lang="ru-RU" i="1" dirty="0"/>
              <a:t> знаковое </a:t>
            </a:r>
            <a:r>
              <a:rPr lang="ru-RU" dirty="0"/>
              <a:t>переполнение.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Д/З: инструкции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rcl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Таблица 8">
            <a:extLst>
              <a:ext uri="{FF2B5EF4-FFF2-40B4-BE49-F238E27FC236}">
                <a16:creationId xmlns:a16="http://schemas.microsoft.com/office/drawing/2014/main" id="{4556FDF2-7425-46D9-99AA-2A39E36EC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89706"/>
              </p:ext>
            </p:extLst>
          </p:nvPr>
        </p:nvGraphicFramePr>
        <p:xfrm>
          <a:off x="8160179" y="1924689"/>
          <a:ext cx="1487510" cy="33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510">
                  <a:extLst>
                    <a:ext uri="{9D8B030D-6E8A-4147-A177-3AD203B41FA5}">
                      <a16:colId xmlns:a16="http://schemas.microsoft.com/office/drawing/2014/main" val="428886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0xFFFFFFFF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9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0xFFFFFFFD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41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2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x7FFFFFFF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53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80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x00000002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61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x00000001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x00000000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78936"/>
                  </a:ext>
                </a:extLst>
              </a:tr>
            </a:tbl>
          </a:graphicData>
        </a:graphic>
      </p:graphicFrame>
      <p:sp>
        <p:nvSpPr>
          <p:cNvPr id="1024" name="TextBox 1023">
            <a:extLst>
              <a:ext uri="{FF2B5EF4-FFF2-40B4-BE49-F238E27FC236}">
                <a16:creationId xmlns:a16="http://schemas.microsoft.com/office/drawing/2014/main" id="{C1C24614-6602-4EC7-9D8F-AC6361DDA747}"/>
              </a:ext>
            </a:extLst>
          </p:cNvPr>
          <p:cNvSpPr txBox="1"/>
          <p:nvPr/>
        </p:nvSpPr>
        <p:spPr>
          <a:xfrm>
            <a:off x="10194268" y="322159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OF=1</a:t>
            </a:r>
            <a:endParaRPr lang="ru-RU" dirty="0"/>
          </a:p>
        </p:txBody>
      </p:sp>
      <p:sp>
        <p:nvSpPr>
          <p:cNvPr id="1025" name="Дуга 1024">
            <a:extLst>
              <a:ext uri="{FF2B5EF4-FFF2-40B4-BE49-F238E27FC236}">
                <a16:creationId xmlns:a16="http://schemas.microsoft.com/office/drawing/2014/main" id="{EB72CD63-B212-478F-BA84-BC77643B4091}"/>
              </a:ext>
            </a:extLst>
          </p:cNvPr>
          <p:cNvSpPr/>
          <p:nvPr/>
        </p:nvSpPr>
        <p:spPr>
          <a:xfrm flipH="1">
            <a:off x="7374562" y="1870074"/>
            <a:ext cx="1372489" cy="3460381"/>
          </a:xfrm>
          <a:prstGeom prst="arc">
            <a:avLst>
              <a:gd name="adj1" fmla="val 15974054"/>
              <a:gd name="adj2" fmla="val 5676498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уга 34">
            <a:extLst>
              <a:ext uri="{FF2B5EF4-FFF2-40B4-BE49-F238E27FC236}">
                <a16:creationId xmlns:a16="http://schemas.microsoft.com/office/drawing/2014/main" id="{D1DE8F01-83FB-4F04-A53C-F31E7071835E}"/>
              </a:ext>
            </a:extLst>
          </p:cNvPr>
          <p:cNvSpPr/>
          <p:nvPr/>
        </p:nvSpPr>
        <p:spPr>
          <a:xfrm>
            <a:off x="9103296" y="2955921"/>
            <a:ext cx="1126163" cy="946157"/>
          </a:xfrm>
          <a:prstGeom prst="arc">
            <a:avLst>
              <a:gd name="adj1" fmla="val 15974054"/>
              <a:gd name="adj2" fmla="val 5676498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CFDFD9-2DFA-4477-A3ED-BAB07352C0FE}"/>
              </a:ext>
            </a:extLst>
          </p:cNvPr>
          <p:cNvSpPr txBox="1"/>
          <p:nvPr/>
        </p:nvSpPr>
        <p:spPr>
          <a:xfrm>
            <a:off x="6681090" y="32215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CF=1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498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Инструкции сравнения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050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Инструкции сравнения не изменяют первый операнд, они только меняют регистр </a:t>
            </a:r>
            <a:r>
              <a:rPr lang="en-US" dirty="0"/>
              <a:t>FLAGS.</a:t>
            </a:r>
          </a:p>
          <a:p>
            <a:pPr marL="0" indent="0">
              <a:buNone/>
            </a:pPr>
            <a:r>
              <a:rPr lang="ru-RU" dirty="0"/>
              <a:t>Инструкция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/>
              <a:t> </a:t>
            </a:r>
            <a:r>
              <a:rPr lang="ru-RU" dirty="0"/>
              <a:t>сравнивает аргументы через </a:t>
            </a:r>
            <a:r>
              <a:rPr lang="ru-RU" i="1" dirty="0"/>
              <a:t>вычитание</a:t>
            </a:r>
            <a:r>
              <a:rPr lang="ru-RU" dirty="0"/>
              <a:t> с последующим выставлением флагов </a:t>
            </a:r>
            <a:r>
              <a:rPr lang="en-US" dirty="0"/>
              <a:t>SF, CF, OF </a:t>
            </a:r>
            <a:r>
              <a:rPr lang="ru-RU" dirty="0"/>
              <a:t>и </a:t>
            </a:r>
            <a:r>
              <a:rPr lang="en-US" dirty="0"/>
              <a:t>ZF.</a:t>
            </a:r>
          </a:p>
          <a:p>
            <a:pPr marL="0" indent="0">
              <a:buNone/>
            </a:pPr>
            <a:r>
              <a:rPr lang="ru-RU" dirty="0" err="1"/>
              <a:t>Иструкция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</a:t>
            </a:r>
            <a:r>
              <a:rPr lang="ru-RU" dirty="0"/>
              <a:t>сравнивает аргументы через </a:t>
            </a:r>
            <a:r>
              <a:rPr lang="ru-RU" i="1" dirty="0"/>
              <a:t>побитовое И</a:t>
            </a:r>
            <a:r>
              <a:rPr lang="ru-RU" dirty="0"/>
              <a:t> с последующим выставлением флагов</a:t>
            </a:r>
            <a:r>
              <a:rPr lang="en-US" dirty="0"/>
              <a:t> SF, ZF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9" name="Таблица 6">
            <a:extLst>
              <a:ext uri="{FF2B5EF4-FFF2-40B4-BE49-F238E27FC236}">
                <a16:creationId xmlns:a16="http://schemas.microsoft.com/office/drawing/2014/main" id="{88106E26-AC15-46F1-930B-9BB0C2BAC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05491"/>
              </p:ext>
            </p:extLst>
          </p:nvPr>
        </p:nvGraphicFramePr>
        <p:xfrm>
          <a:off x="1917490" y="4511414"/>
          <a:ext cx="9072978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7735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4015243">
                  <a:extLst>
                    <a:ext uri="{9D8B030D-6E8A-4147-A177-3AD203B41FA5}">
                      <a16:colId xmlns:a16="http://schemas.microsoft.com/office/drawing/2014/main" val="403035429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10;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SF=0, ZF=1;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10;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SF=1, CF=1, ZF=0;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10; test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10; test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341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9E7117-E9AC-9147-55BF-457B99568A9F}"/>
              </a:ext>
            </a:extLst>
          </p:cNvPr>
          <p:cNvSpPr txBox="1"/>
          <p:nvPr/>
        </p:nvSpPr>
        <p:spPr>
          <a:xfrm>
            <a:off x="4744649" y="1316721"/>
            <a:ext cx="46344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операнд1, операнд2</a:t>
            </a:r>
            <a:r>
              <a:rPr lang="ru-RU" sz="2000" b="1" dirty="0"/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операнд1, операнд2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459745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условного перехода.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35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1915560B-FA43-4E0E-A340-081364790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086511"/>
              </p:ext>
            </p:extLst>
          </p:nvPr>
        </p:nvGraphicFramePr>
        <p:xfrm>
          <a:off x="6759604" y="1870075"/>
          <a:ext cx="4724184" cy="24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2570">
                  <a:extLst>
                    <a:ext uri="{9D8B030D-6E8A-4147-A177-3AD203B41FA5}">
                      <a16:colId xmlns:a16="http://schemas.microsoft.com/office/drawing/2014/main" val="4224331006"/>
                    </a:ext>
                  </a:extLst>
                </a:gridCol>
                <a:gridCol w="2381614">
                  <a:extLst>
                    <a:ext uri="{9D8B030D-6E8A-4147-A177-3AD203B41FA5}">
                      <a16:colId xmlns:a16="http://schemas.microsoft.com/office/drawing/2014/main" val="2206056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  <a:cs typeface="Courier New" panose="02070309020205020404" pitchFamily="49" charset="0"/>
                        </a:rPr>
                        <a:t>Инструкция</a:t>
                      </a:r>
                      <a:endParaRPr lang="en-US" b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</a:rPr>
                        <a:t>Значения флагов</a:t>
                      </a:r>
                      <a:endParaRPr lang="en-US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7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je[equal],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jz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[zero]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60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jg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[greater]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SF=0, ZF=OF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89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[less]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SF=1, ZF!=OF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98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ja[above]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CF=0, ZF=0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4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jb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[below]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98829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9C65CA03-8F12-FCC6-ACB8-3871764F8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7956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Инструкции условного перехода имеют форму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j*</a:t>
            </a:r>
            <a:r>
              <a:rPr lang="en-US" dirty="0"/>
              <a:t>, </a:t>
            </a:r>
            <a:r>
              <a:rPr lang="ru-RU" dirty="0"/>
              <a:t>где * - символы, задающие условие.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Отрицание условия задается суффиксом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je –&gt;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Допускается комбинировать условия: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ja+je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jae,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jl+je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46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условного перехода.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36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10F41-BFB8-4148-BFDC-1DB1353712E3}"/>
              </a:ext>
            </a:extLst>
          </p:cNvPr>
          <p:cNvSpPr txBox="1"/>
          <p:nvPr/>
        </p:nvSpPr>
        <p:spPr>
          <a:xfrm>
            <a:off x="6096000" y="1690687"/>
            <a:ext cx="56158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[x],5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mov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,[y]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[x],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false: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mov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[x],5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13D5B-2B70-4688-8976-0F39B232813D}"/>
              </a:ext>
            </a:extLst>
          </p:cNvPr>
          <p:cNvSpPr txBox="1"/>
          <p:nvPr/>
        </p:nvSpPr>
        <p:spPr>
          <a:xfrm>
            <a:off x="660623" y="2316505"/>
            <a:ext cx="4013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if(x&lt;5)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x+=y;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x = 5;</a:t>
            </a:r>
          </a:p>
          <a:p>
            <a:r>
              <a:rPr lang="en-US" sz="2000"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Дуга 8">
            <a:extLst>
              <a:ext uri="{FF2B5EF4-FFF2-40B4-BE49-F238E27FC236}">
                <a16:creationId xmlns:a16="http://schemas.microsoft.com/office/drawing/2014/main" id="{92D542A5-184B-47FF-927C-1F1DCD699385}"/>
              </a:ext>
            </a:extLst>
          </p:cNvPr>
          <p:cNvSpPr/>
          <p:nvPr/>
        </p:nvSpPr>
        <p:spPr>
          <a:xfrm flipH="1">
            <a:off x="5677785" y="2212653"/>
            <a:ext cx="2340517" cy="2146696"/>
          </a:xfrm>
          <a:prstGeom prst="arc">
            <a:avLst>
              <a:gd name="adj1" fmla="val 16200000"/>
              <a:gd name="adj2" fmla="val 5606015"/>
            </a:avLst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Дуга 12">
            <a:extLst>
              <a:ext uri="{FF2B5EF4-FFF2-40B4-BE49-F238E27FC236}">
                <a16:creationId xmlns:a16="http://schemas.microsoft.com/office/drawing/2014/main" id="{0B4F1EC5-91B3-4DE4-A8E6-FC02B81622EA}"/>
              </a:ext>
            </a:extLst>
          </p:cNvPr>
          <p:cNvSpPr/>
          <p:nvPr/>
        </p:nvSpPr>
        <p:spPr>
          <a:xfrm>
            <a:off x="7266936" y="3384682"/>
            <a:ext cx="2252748" cy="1899702"/>
          </a:xfrm>
          <a:prstGeom prst="arc">
            <a:avLst>
              <a:gd name="adj1" fmla="val 16200000"/>
              <a:gd name="adj2" fmla="val 560601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98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Циклы в ассемблере</a:t>
            </a:r>
            <a:r>
              <a:rPr lang="en-US" dirty="0"/>
              <a:t> </a:t>
            </a:r>
            <a:r>
              <a:rPr lang="ru-RU" dirty="0"/>
              <a:t>организуются через условные переходы или через инструкцию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dirty="0"/>
              <a:t> . </a:t>
            </a:r>
            <a:r>
              <a:rPr lang="ru-RU" dirty="0"/>
              <a:t>Инструкция принимает адрес (метку) начала цикла, как аргумент. При исполнении сначала выполняется декремент </a:t>
            </a:r>
            <a:r>
              <a:rPr lang="en-US" b="1" dirty="0"/>
              <a:t>ECX</a:t>
            </a:r>
            <a:r>
              <a:rPr lang="ru-RU" b="1" dirty="0"/>
              <a:t>,</a:t>
            </a:r>
            <a:r>
              <a:rPr lang="ru-RU" dirty="0"/>
              <a:t> а потом проверяется его значение.</a:t>
            </a:r>
            <a:r>
              <a:rPr lang="en-US" dirty="0"/>
              <a:t> </a:t>
            </a:r>
            <a:r>
              <a:rPr lang="ru-RU" dirty="0"/>
              <a:t>Если </a:t>
            </a:r>
            <a:r>
              <a:rPr lang="en-US" dirty="0"/>
              <a:t>ECX</a:t>
            </a:r>
            <a:r>
              <a:rPr lang="ru-RU" dirty="0"/>
              <a:t> !=0 - происходит прыжок на указанную метку.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37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F662B-6DE4-4F7A-94E4-F12BCA9BB2DC}"/>
              </a:ext>
            </a:extLst>
          </p:cNvPr>
          <p:cNvSpPr txBox="1"/>
          <p:nvPr/>
        </p:nvSpPr>
        <p:spPr>
          <a:xfrm>
            <a:off x="4593170" y="3930194"/>
            <a:ext cx="3506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mov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mov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5</a:t>
            </a:r>
          </a:p>
          <a:p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cycle_start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add rax,10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loop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cycle_start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45DD2-688A-47E5-A498-FAC6EF7934D2}"/>
              </a:ext>
            </a:extLst>
          </p:cNvPr>
          <p:cNvSpPr txBox="1"/>
          <p:nvPr/>
        </p:nvSpPr>
        <p:spPr>
          <a:xfrm>
            <a:off x="8106142" y="3930194"/>
            <a:ext cx="3506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mov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mov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5</a:t>
            </a:r>
          </a:p>
          <a:p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cycle_start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add rax,10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sub ecx,1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jnz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cycle_start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5A75B-349F-425E-9E1B-377F4507E333}"/>
              </a:ext>
            </a:extLst>
          </p:cNvPr>
          <p:cNvSpPr txBox="1"/>
          <p:nvPr/>
        </p:nvSpPr>
        <p:spPr>
          <a:xfrm>
            <a:off x="838198" y="3930194"/>
            <a:ext cx="2603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long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long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x = 0;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while(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-- &gt; 0)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x+=10;</a:t>
            </a:r>
          </a:p>
        </p:txBody>
      </p:sp>
      <p:sp>
        <p:nvSpPr>
          <p:cNvPr id="11" name="Дуга 10">
            <a:extLst>
              <a:ext uri="{FF2B5EF4-FFF2-40B4-BE49-F238E27FC236}">
                <a16:creationId xmlns:a16="http://schemas.microsoft.com/office/drawing/2014/main" id="{397624AF-4ED6-4D84-94E1-CE39648DD1BA}"/>
              </a:ext>
            </a:extLst>
          </p:cNvPr>
          <p:cNvSpPr/>
          <p:nvPr/>
        </p:nvSpPr>
        <p:spPr>
          <a:xfrm flipH="1" flipV="1">
            <a:off x="4852194" y="5053578"/>
            <a:ext cx="846952" cy="349542"/>
          </a:xfrm>
          <a:prstGeom prst="arc">
            <a:avLst>
              <a:gd name="adj1" fmla="val 16200000"/>
              <a:gd name="adj2" fmla="val 5606015"/>
            </a:avLst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C52E465C-6830-4619-82F4-F086276C311E}"/>
              </a:ext>
            </a:extLst>
          </p:cNvPr>
          <p:cNvSpPr/>
          <p:nvPr/>
        </p:nvSpPr>
        <p:spPr>
          <a:xfrm flipV="1">
            <a:off x="10545628" y="4883888"/>
            <a:ext cx="1067194" cy="786810"/>
          </a:xfrm>
          <a:prstGeom prst="arc">
            <a:avLst>
              <a:gd name="adj1" fmla="val 16318753"/>
              <a:gd name="adj2" fmla="val 8953569"/>
            </a:avLst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07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87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linkClick r:id="rId2"/>
              </a:rPr>
              <a:t>SASM IDE </a:t>
            </a:r>
            <a:endParaRPr lang="en-US" sz="2400" b="1" dirty="0">
              <a:hlinkClick r:id="rId3"/>
            </a:endParaRPr>
          </a:p>
          <a:p>
            <a:pPr marL="0" indent="0">
              <a:buNone/>
            </a:pPr>
            <a:r>
              <a:rPr lang="en-US" sz="2400" b="1" dirty="0">
                <a:hlinkClick r:id="rId3"/>
              </a:rPr>
              <a:t>Complier Explorer</a:t>
            </a:r>
            <a:r>
              <a:rPr lang="ru-RU" sz="2400" b="1" dirty="0">
                <a:hlinkClick r:id="rId3"/>
              </a:rPr>
              <a:t> (</a:t>
            </a:r>
            <a:r>
              <a:rPr lang="en-US" sz="2400" b="1" dirty="0">
                <a:hlinkClick r:id="rId3"/>
              </a:rPr>
              <a:t>online </a:t>
            </a:r>
            <a:r>
              <a:rPr lang="ru-RU" sz="2400" b="1" dirty="0">
                <a:hlinkClick r:id="rId3"/>
              </a:rPr>
              <a:t>компиляция кода с выводом ассемблерного листинга)</a:t>
            </a:r>
            <a:endParaRPr lang="en-US" sz="2400" dirty="0"/>
          </a:p>
          <a:p>
            <a:pPr marL="0" indent="0">
              <a:buNone/>
            </a:pPr>
            <a:r>
              <a:rPr lang="ru-RU" b="1" dirty="0">
                <a:hlinkClick r:id="rId4"/>
              </a:rPr>
              <a:t>Документация по </a:t>
            </a:r>
            <a:r>
              <a:rPr lang="en-US" b="1" dirty="0">
                <a:hlinkClick r:id="rId4"/>
              </a:rPr>
              <a:t>NASM</a:t>
            </a:r>
            <a:endParaRPr lang="en-US" b="1" dirty="0"/>
          </a:p>
          <a:p>
            <a:pPr marL="0" indent="0">
              <a:buNone/>
            </a:pPr>
            <a:r>
              <a:rPr lang="ru-RU" b="1" dirty="0">
                <a:hlinkClick r:id="rId5"/>
              </a:rPr>
              <a:t>Сайт со списком инструкций с их описаниями (на английском)</a:t>
            </a:r>
            <a:endParaRPr lang="en-US" b="1" dirty="0"/>
          </a:p>
          <a:p>
            <a:pPr marL="0" indent="0">
              <a:buNone/>
            </a:pPr>
            <a:r>
              <a:rPr lang="ru-RU" b="1" dirty="0">
                <a:hlinkClick r:id="rId6"/>
              </a:rPr>
              <a:t>Сайт со списком инструкций х86 и их описаниями (на русском, устарел)</a:t>
            </a:r>
            <a:endParaRPr lang="ru-RU" b="1" dirty="0"/>
          </a:p>
          <a:p>
            <a:pPr marL="0" indent="0">
              <a:buNone/>
            </a:pPr>
            <a:r>
              <a:rPr lang="en-US" sz="2400" b="1" dirty="0">
                <a:hlinkClick r:id="rId7"/>
              </a:rPr>
              <a:t>IDA Free (</a:t>
            </a:r>
            <a:r>
              <a:rPr lang="ru-RU" sz="2400" b="1" dirty="0">
                <a:hlinkClick r:id="rId7"/>
              </a:rPr>
              <a:t>дизассемблер</a:t>
            </a:r>
            <a:r>
              <a:rPr lang="en-US" sz="2400" b="1" dirty="0">
                <a:hlinkClick r:id="rId7"/>
              </a:rPr>
              <a:t>)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827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DDD4D4E-660C-7EA9-7F33-6B29CB446A04}"/>
              </a:ext>
            </a:extLst>
          </p:cNvPr>
          <p:cNvSpPr/>
          <p:nvPr/>
        </p:nvSpPr>
        <p:spPr>
          <a:xfrm>
            <a:off x="3356617" y="1476011"/>
            <a:ext cx="1880587" cy="106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???</a:t>
            </a:r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ЭВМ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</a:t>
            </a:fld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988E6F8-6BFA-4EC2-842C-54B800E032F8}"/>
              </a:ext>
            </a:extLst>
          </p:cNvPr>
          <p:cNvSpPr/>
          <p:nvPr/>
        </p:nvSpPr>
        <p:spPr>
          <a:xfrm>
            <a:off x="1117019" y="1715640"/>
            <a:ext cx="1509205" cy="1713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ЦП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63FB19-EEDA-4A7B-9216-EF94A481E5A5}"/>
              </a:ext>
            </a:extLst>
          </p:cNvPr>
          <p:cNvSpPr/>
          <p:nvPr/>
        </p:nvSpPr>
        <p:spPr>
          <a:xfrm>
            <a:off x="3359741" y="2754309"/>
            <a:ext cx="1880587" cy="185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F68502D-1152-47FC-9F06-2DD9325D873F}"/>
              </a:ext>
            </a:extLst>
          </p:cNvPr>
          <p:cNvSpPr/>
          <p:nvPr/>
        </p:nvSpPr>
        <p:spPr>
          <a:xfrm>
            <a:off x="3555994" y="1900453"/>
            <a:ext cx="1481832" cy="519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4FE64AD-5773-4198-8CA9-920218DD6543}"/>
              </a:ext>
            </a:extLst>
          </p:cNvPr>
          <p:cNvSpPr/>
          <p:nvPr/>
        </p:nvSpPr>
        <p:spPr>
          <a:xfrm>
            <a:off x="3559118" y="3160646"/>
            <a:ext cx="1481832" cy="123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  <a:endParaRPr lang="en-US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A3F3314-1D16-45FB-A9EB-2ED01D93C9F9}"/>
              </a:ext>
            </a:extLst>
          </p:cNvPr>
          <p:cNvCxnSpPr>
            <a:cxnSpLocks/>
          </p:cNvCxnSpPr>
          <p:nvPr/>
        </p:nvCxnSpPr>
        <p:spPr>
          <a:xfrm>
            <a:off x="2626224" y="3087779"/>
            <a:ext cx="73351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56CA698-9B63-4380-910E-C45389BAE7ED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1871621" y="3429000"/>
            <a:ext cx="1" cy="9956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BB00741-9FB2-4ECD-AEB5-9DC559A71295}"/>
              </a:ext>
            </a:extLst>
          </p:cNvPr>
          <p:cNvSpPr/>
          <p:nvPr/>
        </p:nvSpPr>
        <p:spPr>
          <a:xfrm>
            <a:off x="1221332" y="4424663"/>
            <a:ext cx="1300578" cy="776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устройства</a:t>
            </a:r>
            <a:endParaRPr lang="en-US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9E0BB08-8293-4916-9961-B53D658266E0}"/>
              </a:ext>
            </a:extLst>
          </p:cNvPr>
          <p:cNvCxnSpPr>
            <a:cxnSpLocks/>
          </p:cNvCxnSpPr>
          <p:nvPr/>
        </p:nvCxnSpPr>
        <p:spPr>
          <a:xfrm>
            <a:off x="2626224" y="1997304"/>
            <a:ext cx="73351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F13D7E-FB43-60CD-7550-A62401A6AA20}"/>
              </a:ext>
            </a:extLst>
          </p:cNvPr>
          <p:cNvSpPr/>
          <p:nvPr/>
        </p:nvSpPr>
        <p:spPr>
          <a:xfrm>
            <a:off x="6979933" y="1715640"/>
            <a:ext cx="1509205" cy="1713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ЦП</a:t>
            </a:r>
            <a:endParaRPr lang="en-US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20E46B3-0E09-DCD9-B02C-52E7E5755949}"/>
              </a:ext>
            </a:extLst>
          </p:cNvPr>
          <p:cNvSpPr/>
          <p:nvPr/>
        </p:nvSpPr>
        <p:spPr>
          <a:xfrm>
            <a:off x="9222656" y="1664324"/>
            <a:ext cx="1880587" cy="353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AE986E2-D4F1-8D4E-0B1D-7BCAF9A2B564}"/>
              </a:ext>
            </a:extLst>
          </p:cNvPr>
          <p:cNvSpPr/>
          <p:nvPr/>
        </p:nvSpPr>
        <p:spPr>
          <a:xfrm>
            <a:off x="9422033" y="2093182"/>
            <a:ext cx="1481832" cy="519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54046F2-B4E6-35CE-F315-8FD4CEA6D9F9}"/>
              </a:ext>
            </a:extLst>
          </p:cNvPr>
          <p:cNvSpPr/>
          <p:nvPr/>
        </p:nvSpPr>
        <p:spPr>
          <a:xfrm>
            <a:off x="9422033" y="2699307"/>
            <a:ext cx="1481832" cy="2275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  <a:endParaRPr lang="en-US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DC89849-6524-2983-D711-ABF6089D92DA}"/>
              </a:ext>
            </a:extLst>
          </p:cNvPr>
          <p:cNvCxnSpPr>
            <a:cxnSpLocks/>
          </p:cNvCxnSpPr>
          <p:nvPr/>
        </p:nvCxnSpPr>
        <p:spPr>
          <a:xfrm>
            <a:off x="8489138" y="2528486"/>
            <a:ext cx="73351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D6888C3-9221-C167-1D3A-5D43FB6FD274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7734535" y="3429000"/>
            <a:ext cx="1" cy="9956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61AB01C-AD85-DC5D-7442-B8A27E2BE9B3}"/>
              </a:ext>
            </a:extLst>
          </p:cNvPr>
          <p:cNvSpPr/>
          <p:nvPr/>
        </p:nvSpPr>
        <p:spPr>
          <a:xfrm>
            <a:off x="7084246" y="4424663"/>
            <a:ext cx="1300578" cy="776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устройства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1BCDF5-A199-7227-587D-AA9C57D11371}"/>
              </a:ext>
            </a:extLst>
          </p:cNvPr>
          <p:cNvSpPr txBox="1"/>
          <p:nvPr/>
        </p:nvSpPr>
        <p:spPr>
          <a:xfrm>
            <a:off x="1871621" y="5429472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Гарвардская архитектура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D30CD3-BB48-2406-A375-3AB80B1968DB}"/>
              </a:ext>
            </a:extLst>
          </p:cNvPr>
          <p:cNvSpPr txBox="1"/>
          <p:nvPr/>
        </p:nvSpPr>
        <p:spPr>
          <a:xfrm>
            <a:off x="7743504" y="5429472"/>
            <a:ext cx="2936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Архитектура фон Неймана </a:t>
            </a:r>
            <a:br>
              <a:rPr lang="ru-RU" dirty="0"/>
            </a:br>
            <a:r>
              <a:rPr lang="ru-RU" dirty="0"/>
              <a:t>(принстонская архитектура)</a:t>
            </a:r>
          </a:p>
        </p:txBody>
      </p:sp>
    </p:spTree>
    <p:extLst>
      <p:ext uri="{BB962C8B-B14F-4D97-AF65-F5344CB8AC3E}">
        <p14:creationId xmlns:p14="http://schemas.microsoft.com/office/powerpoint/2010/main" val="235385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Процессоры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6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0742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Центральный процессор</a:t>
            </a:r>
            <a:r>
              <a:rPr lang="ru-RU" sz="2400" b="1" dirty="0"/>
              <a:t> </a:t>
            </a:r>
            <a:r>
              <a:rPr lang="ru-RU" sz="2400" dirty="0"/>
              <a:t>– устройство, предназначенное для выполнения основных действий по обработке информации и управления работой других устройств вычислительной машины.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EF35D4-E4D1-4AEB-ACA4-EE961D2C6BEA}"/>
              </a:ext>
            </a:extLst>
          </p:cNvPr>
          <p:cNvSpPr/>
          <p:nvPr/>
        </p:nvSpPr>
        <p:spPr>
          <a:xfrm>
            <a:off x="5740327" y="3912690"/>
            <a:ext cx="1942426" cy="18520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ЦП</a:t>
            </a:r>
            <a:endParaRPr lang="en-US" sz="36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06B5863-FCBE-44A4-BCA6-3E4A7B289EA2}"/>
              </a:ext>
            </a:extLst>
          </p:cNvPr>
          <p:cNvCxnSpPr>
            <a:cxnSpLocks/>
          </p:cNvCxnSpPr>
          <p:nvPr/>
        </p:nvCxnSpPr>
        <p:spPr>
          <a:xfrm>
            <a:off x="4401313" y="4339331"/>
            <a:ext cx="133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166C2BDC-FDF5-476E-A886-DDC04E679918}"/>
              </a:ext>
            </a:extLst>
          </p:cNvPr>
          <p:cNvCxnSpPr>
            <a:cxnSpLocks/>
          </p:cNvCxnSpPr>
          <p:nvPr/>
        </p:nvCxnSpPr>
        <p:spPr>
          <a:xfrm>
            <a:off x="4409177" y="5044825"/>
            <a:ext cx="1331150" cy="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1F60837-AE5A-46FF-8E9D-066965328551}"/>
              </a:ext>
            </a:extLst>
          </p:cNvPr>
          <p:cNvCxnSpPr/>
          <p:nvPr/>
        </p:nvCxnSpPr>
        <p:spPr>
          <a:xfrm>
            <a:off x="7701689" y="4706791"/>
            <a:ext cx="1061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1E36A3-123D-425F-8E49-A415D579B293}"/>
              </a:ext>
            </a:extLst>
          </p:cNvPr>
          <p:cNvSpPr txBox="1"/>
          <p:nvPr/>
        </p:nvSpPr>
        <p:spPr>
          <a:xfrm>
            <a:off x="4437549" y="407105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1010110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F7849F-4245-4B5B-818D-868014E89260}"/>
              </a:ext>
            </a:extLst>
          </p:cNvPr>
          <p:cNvSpPr txBox="1"/>
          <p:nvPr/>
        </p:nvSpPr>
        <p:spPr>
          <a:xfrm>
            <a:off x="4368305" y="481795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1101010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95827-E22F-4D88-8CCD-8ECCEEAF4E2C}"/>
              </a:ext>
            </a:extLst>
          </p:cNvPr>
          <p:cNvSpPr txBox="1"/>
          <p:nvPr/>
        </p:nvSpPr>
        <p:spPr>
          <a:xfrm>
            <a:off x="7655858" y="4409078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00101010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8B5391-E22D-4393-AC8A-C039BE3CFA30}"/>
              </a:ext>
            </a:extLst>
          </p:cNvPr>
          <p:cNvSpPr txBox="1"/>
          <p:nvPr/>
        </p:nvSpPr>
        <p:spPr>
          <a:xfrm>
            <a:off x="4463372" y="4267302"/>
            <a:ext cx="1217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Инструкции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5CDD8-360F-4A13-A522-2068850D5890}"/>
              </a:ext>
            </a:extLst>
          </p:cNvPr>
          <p:cNvSpPr txBox="1"/>
          <p:nvPr/>
        </p:nvSpPr>
        <p:spPr>
          <a:xfrm>
            <a:off x="4579845" y="4971840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Данные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4289B4-E39B-44C5-88B9-A569B959D77C}"/>
              </a:ext>
            </a:extLst>
          </p:cNvPr>
          <p:cNvSpPr txBox="1"/>
          <p:nvPr/>
        </p:nvSpPr>
        <p:spPr>
          <a:xfrm>
            <a:off x="7726677" y="4630982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57684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C1672-BDD3-8882-BD48-209B88B5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813E65-216F-F092-2C96-C22B39B0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3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Инструкция</a:t>
            </a:r>
            <a:r>
              <a:rPr lang="ru-RU" dirty="0"/>
              <a:t> – битовая строка, однозначным образом определяющая команду.</a:t>
            </a:r>
          </a:p>
          <a:p>
            <a:pPr marL="0" indent="0">
              <a:buNone/>
            </a:pPr>
            <a:r>
              <a:rPr lang="ru-RU" dirty="0"/>
              <a:t>Инструкция состоит из </a:t>
            </a:r>
            <a:r>
              <a:rPr lang="ru-RU" b="1" dirty="0" err="1"/>
              <a:t>опкода</a:t>
            </a:r>
            <a:r>
              <a:rPr lang="ru-RU" b="1" dirty="0"/>
              <a:t> (кода операции) </a:t>
            </a:r>
            <a:r>
              <a:rPr lang="ru-RU" dirty="0"/>
              <a:t>и списка операндов.</a:t>
            </a:r>
          </a:p>
          <a:p>
            <a:pPr marL="0" indent="0">
              <a:buNone/>
            </a:pPr>
            <a:r>
              <a:rPr lang="ru-RU" dirty="0"/>
              <a:t>Набор всех возможных инструкций задает </a:t>
            </a:r>
            <a:r>
              <a:rPr lang="ru-RU" b="1" dirty="0"/>
              <a:t>машинный язык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7361E1-48DB-2FE9-7AAC-7EEA12A1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E60F1-0B9E-EBD1-0474-D6EF16F87C18}"/>
              </a:ext>
            </a:extLst>
          </p:cNvPr>
          <p:cNvSpPr txBox="1"/>
          <p:nvPr/>
        </p:nvSpPr>
        <p:spPr>
          <a:xfrm>
            <a:off x="1987287" y="4550803"/>
            <a:ext cx="2042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highlight>
                  <a:srgbClr val="53D2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highlight>
                  <a:srgbClr val="53D2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A3C64-9A95-099B-BE8C-8B1021AC55A9}"/>
              </a:ext>
            </a:extLst>
          </p:cNvPr>
          <p:cNvSpPr txBox="1"/>
          <p:nvPr/>
        </p:nvSpPr>
        <p:spPr>
          <a:xfrm>
            <a:off x="5393876" y="4550803"/>
            <a:ext cx="5444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10000011 11000</a:t>
            </a:r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highlight>
                  <a:srgbClr val="53D2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00000001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10000011 11101</a:t>
            </a:r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highlight>
                  <a:srgbClr val="53D2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00000010</a:t>
            </a:r>
          </a:p>
        </p:txBody>
      </p:sp>
    </p:spTree>
    <p:extLst>
      <p:ext uri="{BB962C8B-B14F-4D97-AF65-F5344CB8AC3E}">
        <p14:creationId xmlns:p14="http://schemas.microsoft.com/office/powerpoint/2010/main" val="53230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набора команд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8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09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Архитектура набора команд </a:t>
            </a:r>
            <a:r>
              <a:rPr lang="ru-RU" sz="2000" dirty="0"/>
              <a:t>(</a:t>
            </a:r>
            <a:r>
              <a:rPr lang="en-US" sz="2000" dirty="0"/>
              <a:t>instruction set architecture, ISA</a:t>
            </a:r>
            <a:r>
              <a:rPr lang="ru-RU" sz="2000" dirty="0"/>
              <a:t>) указывает:</a:t>
            </a:r>
          </a:p>
          <a:p>
            <a:r>
              <a:rPr lang="ru-RU" sz="2000" dirty="0"/>
              <a:t>какие команды процессор может в принципе выполнять и с каким результатом;</a:t>
            </a:r>
          </a:p>
          <a:p>
            <a:r>
              <a:rPr lang="ru-RU" sz="2000" dirty="0"/>
              <a:t>как именно команды кодируются в инструкции.</a:t>
            </a:r>
          </a:p>
          <a:p>
            <a:pPr marL="0" indent="0">
              <a:buNone/>
            </a:pPr>
            <a:r>
              <a:rPr lang="ru-RU" sz="2000" i="1" dirty="0"/>
              <a:t>Программа, скомпилированная под заданную </a:t>
            </a:r>
            <a:r>
              <a:rPr lang="en-US" sz="2000" i="1" dirty="0"/>
              <a:t>ISA </a:t>
            </a:r>
            <a:r>
              <a:rPr lang="ru-RU" sz="2000" i="1" dirty="0"/>
              <a:t>может выполняться на любом совместимом ЦП.</a:t>
            </a: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Микроархитектура</a:t>
            </a:r>
            <a:r>
              <a:rPr lang="ru-RU" sz="2000" dirty="0"/>
              <a:t> процессора описывает устройство процессора на аппаратном уровне.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В рамках курса будут рассматриваться только </a:t>
            </a:r>
            <a:r>
              <a:rPr lang="en-US" sz="2000" dirty="0"/>
              <a:t>ISA</a:t>
            </a:r>
            <a:r>
              <a:rPr lang="ru-RU" sz="2000" dirty="0"/>
              <a:t> </a:t>
            </a:r>
            <a:r>
              <a:rPr lang="en-US" sz="2000" dirty="0"/>
              <a:t>x86-64 </a:t>
            </a:r>
            <a:r>
              <a:rPr lang="ru-RU" sz="2000" dirty="0"/>
              <a:t>и, частично, </a:t>
            </a:r>
            <a:r>
              <a:rPr lang="en-US" sz="2000" dirty="0"/>
              <a:t>ARM.</a:t>
            </a:r>
            <a:endParaRPr lang="ru-RU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4B45DE-105E-42A1-8AD8-2F54C504C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92" y="2049869"/>
            <a:ext cx="1279894" cy="127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роцессор S1200 Intel Core i9 - 11900K OEM">
            <a:extLst>
              <a:ext uri="{FF2B5EF4-FFF2-40B4-BE49-F238E27FC236}">
                <a16:creationId xmlns:a16="http://schemas.microsoft.com/office/drawing/2014/main" id="{E0BF2C27-61AF-4ABA-A676-DE14F1F0B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277" y="4240102"/>
            <a:ext cx="1205909" cy="120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68F0DE-7C3C-4C6F-B7A2-59D082A0B05A}"/>
              </a:ext>
            </a:extLst>
          </p:cNvPr>
          <p:cNvSpPr txBox="1"/>
          <p:nvPr/>
        </p:nvSpPr>
        <p:spPr>
          <a:xfrm>
            <a:off x="9863370" y="3532412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ISA: x86-64</a:t>
            </a:r>
            <a:endParaRPr lang="ru-RU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EB328-7F54-4142-A674-CDC203B92737}"/>
              </a:ext>
            </a:extLst>
          </p:cNvPr>
          <p:cNvSpPr txBox="1"/>
          <p:nvPr/>
        </p:nvSpPr>
        <p:spPr>
          <a:xfrm>
            <a:off x="9397409" y="1388825"/>
            <a:ext cx="216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Микроархитектура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Zen3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8949AB-80A1-4EFE-9EA7-8446224B9E32}"/>
              </a:ext>
            </a:extLst>
          </p:cNvPr>
          <p:cNvSpPr txBox="1"/>
          <p:nvPr/>
        </p:nvSpPr>
        <p:spPr>
          <a:xfrm>
            <a:off x="9397409" y="5620325"/>
            <a:ext cx="216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Микроархитектура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Alder Lake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D03BC0C-8C1F-47C8-BB71-3E5598ABC115}"/>
              </a:ext>
            </a:extLst>
          </p:cNvPr>
          <p:cNvCxnSpPr>
            <a:stCxn id="1026" idx="3"/>
            <a:endCxn id="12" idx="2"/>
          </p:cNvCxnSpPr>
          <p:nvPr/>
        </p:nvCxnSpPr>
        <p:spPr>
          <a:xfrm flipV="1">
            <a:off x="9640186" y="2035156"/>
            <a:ext cx="839667" cy="65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B912AA6-8123-4D7B-9471-149BFA4669D3}"/>
              </a:ext>
            </a:extLst>
          </p:cNvPr>
          <p:cNvCxnSpPr>
            <a:stCxn id="1026" idx="3"/>
            <a:endCxn id="3" idx="0"/>
          </p:cNvCxnSpPr>
          <p:nvPr/>
        </p:nvCxnSpPr>
        <p:spPr>
          <a:xfrm>
            <a:off x="9640186" y="2689816"/>
            <a:ext cx="849510" cy="8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E3AF7DA-7AC6-4423-AD40-40E52356A454}"/>
              </a:ext>
            </a:extLst>
          </p:cNvPr>
          <p:cNvCxnSpPr>
            <a:stCxn id="1028" idx="3"/>
            <a:endCxn id="3" idx="2"/>
          </p:cNvCxnSpPr>
          <p:nvPr/>
        </p:nvCxnSpPr>
        <p:spPr>
          <a:xfrm flipV="1">
            <a:off x="9640186" y="3901744"/>
            <a:ext cx="849510" cy="94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6DC6E603-C20B-40D3-BA13-0952D4B41218}"/>
              </a:ext>
            </a:extLst>
          </p:cNvPr>
          <p:cNvCxnSpPr>
            <a:stCxn id="1028" idx="3"/>
            <a:endCxn id="13" idx="0"/>
          </p:cNvCxnSpPr>
          <p:nvPr/>
        </p:nvCxnSpPr>
        <p:spPr>
          <a:xfrm>
            <a:off x="9640186" y="4843057"/>
            <a:ext cx="839667" cy="77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2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10A49-1954-3EDB-02EC-25DA327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Семейство архитектур х86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23C13-585F-0433-53FF-F54BD342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455" y="1363959"/>
            <a:ext cx="5451763" cy="47365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1978 </a:t>
            </a:r>
            <a:r>
              <a:rPr lang="ru-RU" sz="2000" dirty="0"/>
              <a:t>г – процессор </a:t>
            </a:r>
            <a:r>
              <a:rPr lang="en-US" sz="2000" dirty="0"/>
              <a:t>Intel 80</a:t>
            </a:r>
            <a:r>
              <a:rPr lang="en-US" sz="2000" u="sng" dirty="0"/>
              <a:t>86</a:t>
            </a:r>
            <a:r>
              <a:rPr lang="en-US" sz="2000" dirty="0"/>
              <a:t> (1978 </a:t>
            </a:r>
            <a:r>
              <a:rPr lang="ru-RU" sz="2000" dirty="0"/>
              <a:t>г</a:t>
            </a:r>
            <a:r>
              <a:rPr lang="en-US" sz="2000" dirty="0"/>
              <a:t>)</a:t>
            </a:r>
            <a:endParaRPr lang="en-US" sz="1600" dirty="0"/>
          </a:p>
          <a:p>
            <a:pPr lvl="1"/>
            <a:r>
              <a:rPr lang="ru-RU" sz="1600" dirty="0"/>
              <a:t>разрядность - 16 бит;</a:t>
            </a:r>
          </a:p>
          <a:p>
            <a:pPr lvl="1"/>
            <a:r>
              <a:rPr lang="ru-RU" sz="1600" dirty="0"/>
              <a:t>шина адреса – 20 бит (макс. 1 МБ ОЗУ);</a:t>
            </a:r>
          </a:p>
          <a:p>
            <a:pPr lvl="1"/>
            <a:r>
              <a:rPr lang="en-US" sz="1600" dirty="0"/>
              <a:t>FPU </a:t>
            </a:r>
            <a:r>
              <a:rPr lang="ru-RU" sz="1600" dirty="0"/>
              <a:t>– отдельное устройство (</a:t>
            </a:r>
            <a:r>
              <a:rPr lang="en-US" sz="1600" dirty="0"/>
              <a:t>Intel 8087</a:t>
            </a:r>
            <a:r>
              <a:rPr lang="ru-RU" sz="1600" dirty="0"/>
              <a:t>)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ru-RU" sz="2000" dirty="0"/>
              <a:t>1985 г – архитектура </a:t>
            </a:r>
            <a:r>
              <a:rPr lang="en-US" sz="2000" dirty="0"/>
              <a:t>IA-32</a:t>
            </a:r>
            <a:r>
              <a:rPr lang="en-US" sz="2000" i="1" dirty="0"/>
              <a:t>*</a:t>
            </a:r>
            <a:r>
              <a:rPr lang="en-US" sz="2000" dirty="0"/>
              <a:t> </a:t>
            </a:r>
            <a:r>
              <a:rPr lang="ru-RU" sz="2000" dirty="0"/>
              <a:t> </a:t>
            </a:r>
            <a:r>
              <a:rPr lang="en-US" sz="2000" dirty="0"/>
              <a:t>(Intel 80386)</a:t>
            </a:r>
            <a:endParaRPr lang="ru-RU" sz="2000" dirty="0"/>
          </a:p>
          <a:p>
            <a:pPr lvl="1"/>
            <a:r>
              <a:rPr lang="ru-RU" sz="1600" dirty="0"/>
              <a:t>разрядность - 32 бита;</a:t>
            </a:r>
          </a:p>
          <a:p>
            <a:pPr lvl="1"/>
            <a:r>
              <a:rPr lang="ru-RU" sz="1600" dirty="0"/>
              <a:t>шина адреса – 32 бита (макс. 4ГБ ОЗУ);</a:t>
            </a:r>
          </a:p>
          <a:p>
            <a:pPr lvl="1"/>
            <a:r>
              <a:rPr lang="en-US" sz="1600" dirty="0"/>
              <a:t>FPU </a:t>
            </a:r>
            <a:r>
              <a:rPr lang="ru-RU" sz="1600" dirty="0"/>
              <a:t>интегрирован в кристалл процессора;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2003 г – архитектура </a:t>
            </a:r>
            <a:r>
              <a:rPr lang="en-US" sz="2000" dirty="0"/>
              <a:t>amd64</a:t>
            </a:r>
            <a:r>
              <a:rPr lang="en-US" sz="2000" i="1" dirty="0"/>
              <a:t>**</a:t>
            </a:r>
            <a:r>
              <a:rPr lang="en-US" sz="2000" dirty="0"/>
              <a:t> (AMD Opteron)</a:t>
            </a:r>
            <a:endParaRPr lang="ru-RU" sz="2000" dirty="0"/>
          </a:p>
          <a:p>
            <a:pPr lvl="1"/>
            <a:r>
              <a:rPr lang="ru-RU" sz="1600" dirty="0"/>
              <a:t>разрядность – 64 бита</a:t>
            </a:r>
          </a:p>
          <a:p>
            <a:pPr lvl="1"/>
            <a:r>
              <a:rPr lang="ru-RU" sz="1600" dirty="0"/>
              <a:t>увеличенное число регистров общего назначения;</a:t>
            </a:r>
          </a:p>
          <a:p>
            <a:pPr lvl="1"/>
            <a:r>
              <a:rPr lang="ru-RU" sz="1600" dirty="0"/>
              <a:t>шина адреса – до 64 бит (обычно – 48 бит);</a:t>
            </a:r>
          </a:p>
          <a:p>
            <a:pPr lvl="1"/>
            <a:r>
              <a:rPr lang="ru-RU" sz="1600" dirty="0"/>
              <a:t>поддержка векторных операций.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5404AD-EDF1-A0C1-2B8E-B7658E4F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E299D-F689-C6EF-2A26-9ED5B06670BA}"/>
              </a:ext>
            </a:extLst>
          </p:cNvPr>
          <p:cNvSpPr txBox="1"/>
          <p:nvPr/>
        </p:nvSpPr>
        <p:spPr>
          <a:xfrm>
            <a:off x="7027922" y="589468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i="1" dirty="0"/>
              <a:t>* </a:t>
            </a:r>
            <a:r>
              <a:rPr lang="en-US" sz="1800" i="1" dirty="0"/>
              <a:t>  </a:t>
            </a:r>
            <a:r>
              <a:rPr lang="ru-RU" sz="1800" i="1" dirty="0"/>
              <a:t>часто называют просто х86</a:t>
            </a:r>
            <a:br>
              <a:rPr lang="ru-RU" sz="1800" i="1" dirty="0"/>
            </a:br>
            <a:r>
              <a:rPr lang="ru-RU" sz="1800" i="1" dirty="0"/>
              <a:t>*</a:t>
            </a:r>
            <a:r>
              <a:rPr lang="en-US" sz="1800" i="1" dirty="0"/>
              <a:t>*</a:t>
            </a:r>
            <a:r>
              <a:rPr lang="ru-RU" sz="1800" i="1" dirty="0"/>
              <a:t> </a:t>
            </a:r>
            <a:r>
              <a:rPr lang="ru-RU" i="1" dirty="0"/>
              <a:t>синонимы</a:t>
            </a:r>
            <a:r>
              <a:rPr lang="ru-RU" sz="1800" i="1" dirty="0"/>
              <a:t> – </a:t>
            </a:r>
            <a:r>
              <a:rPr lang="en-US" sz="1800" i="1" dirty="0"/>
              <a:t>x86-64</a:t>
            </a:r>
            <a:r>
              <a:rPr lang="ru-RU" sz="1800" i="1" dirty="0"/>
              <a:t>, </a:t>
            </a:r>
            <a:r>
              <a:rPr lang="en-US" sz="1800" i="1" dirty="0"/>
              <a:t>x64</a:t>
            </a:r>
            <a:br>
              <a:rPr lang="en-US" sz="1800" i="1" dirty="0"/>
            </a:br>
            <a:r>
              <a:rPr lang="en-US" sz="1800" i="1" dirty="0">
                <a:hlinkClick r:id="rId2"/>
              </a:rPr>
              <a:t>see also</a:t>
            </a:r>
            <a:endParaRPr lang="ru-RU" sz="1800" i="1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36DF3DD9-8BDE-C9F3-FD95-EAB39029D506}"/>
              </a:ext>
            </a:extLst>
          </p:cNvPr>
          <p:cNvSpPr txBox="1">
            <a:spLocks/>
          </p:cNvSpPr>
          <p:nvPr/>
        </p:nvSpPr>
        <p:spPr>
          <a:xfrm>
            <a:off x="683492" y="2109200"/>
            <a:ext cx="5451763" cy="4736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Основные особенности:</a:t>
            </a:r>
          </a:p>
          <a:p>
            <a:r>
              <a:rPr lang="en-US" sz="2000" dirty="0"/>
              <a:t>Complete Instruction Set Architecture (CISC);</a:t>
            </a:r>
          </a:p>
          <a:p>
            <a:r>
              <a:rPr lang="ru-RU" sz="2000" dirty="0"/>
              <a:t>использование </a:t>
            </a:r>
            <a:r>
              <a:rPr lang="en-US" sz="2000" dirty="0"/>
              <a:t>Little</a:t>
            </a:r>
            <a:r>
              <a:rPr lang="ru-RU" sz="2000" dirty="0"/>
              <a:t> </a:t>
            </a:r>
            <a:r>
              <a:rPr lang="en-US" sz="2000" dirty="0"/>
              <a:t>Endian </a:t>
            </a:r>
            <a:r>
              <a:rPr lang="ru-RU" sz="2000" dirty="0"/>
              <a:t>кодировки чисел;</a:t>
            </a:r>
          </a:p>
          <a:p>
            <a:r>
              <a:rPr lang="ru-RU" sz="2000" dirty="0"/>
              <a:t>представление отрицательных чисел в дополнительном коде;</a:t>
            </a:r>
          </a:p>
          <a:p>
            <a:r>
              <a:rPr lang="ru-RU" sz="2000" dirty="0"/>
              <a:t>стек растет вниз;</a:t>
            </a:r>
            <a:endParaRPr lang="en-US" sz="2000" dirty="0"/>
          </a:p>
          <a:p>
            <a:r>
              <a:rPr lang="ru-RU" sz="2000" dirty="0"/>
              <a:t>высокая обратная совместимость.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Д/З: </a:t>
            </a:r>
            <a:r>
              <a:rPr lang="en-US" sz="2000" dirty="0" err="1"/>
              <a:t>BigEndian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/>
              <a:t>LittleEndian</a:t>
            </a:r>
            <a:r>
              <a:rPr lang="ru-RU" sz="2000" dirty="0"/>
              <a:t> </a:t>
            </a:r>
            <a:br>
              <a:rPr lang="ru-RU" sz="2000" dirty="0"/>
            </a:br>
            <a:r>
              <a:rPr lang="ru-RU" sz="2000" dirty="0"/>
              <a:t>(см. «Архитектура компьютера», с.97)</a:t>
            </a:r>
          </a:p>
          <a:p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749700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3469</Words>
  <Application>Microsoft Office PowerPoint</Application>
  <PresentationFormat>Широкоэкранный</PresentationFormat>
  <Paragraphs>755</Paragraphs>
  <Slides>37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Consolas</vt:lpstr>
      <vt:lpstr>Courier New</vt:lpstr>
      <vt:lpstr>Тема Office</vt:lpstr>
      <vt:lpstr>Низкоуровневое программирование</vt:lpstr>
      <vt:lpstr>О предмете</vt:lpstr>
      <vt:lpstr>Литература</vt:lpstr>
      <vt:lpstr>Полезные ссылки</vt:lpstr>
      <vt:lpstr>Архитектура ЭВМ</vt:lpstr>
      <vt:lpstr>Процессоры</vt:lpstr>
      <vt:lpstr>Инструкции</vt:lpstr>
      <vt:lpstr>Архитектура набора команд</vt:lpstr>
      <vt:lpstr>Семейство архитектур х86</vt:lpstr>
      <vt:lpstr>Дополнительный код</vt:lpstr>
      <vt:lpstr>Регистры x86-64</vt:lpstr>
      <vt:lpstr>Части регистров </vt:lpstr>
      <vt:lpstr>Особенности доступа к частям регистра</vt:lpstr>
      <vt:lpstr>Стек вызовов</vt:lpstr>
      <vt:lpstr>Язык ассемблера</vt:lpstr>
      <vt:lpstr>Язык ассемблера NASM</vt:lpstr>
      <vt:lpstr>Типы данных в ассемблере</vt:lpstr>
      <vt:lpstr>Синтаксис Intel</vt:lpstr>
      <vt:lpstr>Структура программы</vt:lpstr>
      <vt:lpstr>Структура программы</vt:lpstr>
      <vt:lpstr>Перемещение данных</vt:lpstr>
      <vt:lpstr>Адресация</vt:lpstr>
      <vt:lpstr>Доступ к стеку</vt:lpstr>
      <vt:lpstr>Инструкция LEA</vt:lpstr>
      <vt:lpstr>Преобразование чисел</vt:lpstr>
      <vt:lpstr>Преобразование чисел</vt:lpstr>
      <vt:lpstr>Простые инструкции арифметики</vt:lpstr>
      <vt:lpstr>Битовые операции</vt:lpstr>
      <vt:lpstr>Сдвиги</vt:lpstr>
      <vt:lpstr>Умножение и деление</vt:lpstr>
      <vt:lpstr>Безусловный переход</vt:lpstr>
      <vt:lpstr>Регистр FLAGS</vt:lpstr>
      <vt:lpstr>Флаги CF и OF</vt:lpstr>
      <vt:lpstr>Инструкции сравнения</vt:lpstr>
      <vt:lpstr>Операции условного перехода.</vt:lpstr>
      <vt:lpstr>Операции условного перехода.</vt:lpstr>
      <vt:lpstr>Циклы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Низкоуровневое программирование</dc:title>
  <dc:creator>Алексей Борисов</dc:creator>
  <cp:lastModifiedBy>Alexey</cp:lastModifiedBy>
  <cp:revision>108</cp:revision>
  <dcterms:created xsi:type="dcterms:W3CDTF">2021-02-27T16:04:41Z</dcterms:created>
  <dcterms:modified xsi:type="dcterms:W3CDTF">2023-09-10T09:04:13Z</dcterms:modified>
</cp:coreProperties>
</file>