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257" r:id="rId6"/>
    <p:sldId id="286" r:id="rId7"/>
    <p:sldId id="271" r:id="rId8"/>
    <p:sldId id="260" r:id="rId9"/>
    <p:sldId id="275" r:id="rId10"/>
    <p:sldId id="276" r:id="rId11"/>
    <p:sldId id="277" r:id="rId12"/>
    <p:sldId id="278" r:id="rId13"/>
    <p:sldId id="284" r:id="rId14"/>
    <p:sldId id="291" r:id="rId15"/>
    <p:sldId id="292" r:id="rId16"/>
    <p:sldId id="293" r:id="rId17"/>
    <p:sldId id="307" r:id="rId18"/>
    <p:sldId id="289" r:id="rId19"/>
    <p:sldId id="290" r:id="rId20"/>
    <p:sldId id="308" r:id="rId21"/>
    <p:sldId id="296" r:id="rId22"/>
    <p:sldId id="295" r:id="rId23"/>
    <p:sldId id="310" r:id="rId24"/>
    <p:sldId id="298" r:id="rId25"/>
    <p:sldId id="299" r:id="rId26"/>
    <p:sldId id="300" r:id="rId27"/>
    <p:sldId id="301" r:id="rId28"/>
    <p:sldId id="302" r:id="rId29"/>
    <p:sldId id="303" r:id="rId30"/>
    <p:sldId id="304" r:id="rId31"/>
    <p:sldId id="305" r:id="rId32"/>
    <p:sldId id="311" r:id="rId33"/>
    <p:sldId id="312" r:id="rId34"/>
    <p:sldId id="272" r:id="rId35"/>
    <p:sldId id="313" r:id="rId36"/>
    <p:sldId id="314" r:id="rId37"/>
    <p:sldId id="315" r:id="rId38"/>
    <p:sldId id="316" r:id="rId39"/>
    <p:sldId id="317" r:id="rId40"/>
    <p:sldId id="318" r:id="rId41"/>
    <p:sldId id="319" r:id="rId42"/>
    <p:sldId id="320" r:id="rId43"/>
    <p:sldId id="321" r:id="rId44"/>
    <p:sldId id="32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599" autoAdjust="0"/>
  </p:normalViewPr>
  <p:slideViewPr>
    <p:cSldViewPr snapToGrid="0" showGuides="1">
      <p:cViewPr varScale="1">
        <p:scale>
          <a:sx n="74" d="100"/>
          <a:sy n="74" d="100"/>
        </p:scale>
        <p:origin x="327" y="33"/>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of terms</a:t>
            </a:r>
          </a:p>
        </p:txBody>
      </p:sp>
      <p:sp>
        <p:nvSpPr>
          <p:cNvPr id="4" name="Slide Number Placeholder 3"/>
          <p:cNvSpPr>
            <a:spLocks noGrp="1"/>
          </p:cNvSpPr>
          <p:nvPr>
            <p:ph type="sldNum" sz="quarter" idx="5"/>
          </p:nvPr>
        </p:nvSpPr>
        <p:spPr/>
        <p:txBody>
          <a:bodyPr/>
          <a:lstStyle/>
          <a:p>
            <a:fld id="{0A3C37BE-C303-496D-B5CD-85F2937540FC}" type="slidenum">
              <a:rPr lang="en-SE" smtClean="0"/>
              <a:t>11</a:t>
            </a:fld>
            <a:endParaRPr lang="en-SE"/>
          </a:p>
        </p:txBody>
      </p:sp>
    </p:spTree>
    <p:extLst>
      <p:ext uri="{BB962C8B-B14F-4D97-AF65-F5344CB8AC3E}">
        <p14:creationId xmlns:p14="http://schemas.microsoft.com/office/powerpoint/2010/main" val="145906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Recall that the HD machinery starts with the generation of a hypothesis that is to be tested.</a:t>
            </a:r>
          </a:p>
        </p:txBody>
      </p:sp>
      <p:sp>
        <p:nvSpPr>
          <p:cNvPr id="4" name="Slide Number Placeholder 3"/>
          <p:cNvSpPr>
            <a:spLocks noGrp="1"/>
          </p:cNvSpPr>
          <p:nvPr>
            <p:ph type="sldNum" sz="quarter" idx="5"/>
          </p:nvPr>
        </p:nvSpPr>
        <p:spPr/>
        <p:txBody>
          <a:bodyPr/>
          <a:lstStyle/>
          <a:p>
            <a:fld id="{0A3C37BE-C303-496D-B5CD-85F2937540FC}" type="slidenum">
              <a:rPr lang="en-SE" smtClean="0"/>
              <a:t>20</a:t>
            </a:fld>
            <a:endParaRPr lang="en-SE"/>
          </a:p>
        </p:txBody>
      </p:sp>
    </p:spTree>
    <p:extLst>
      <p:ext uri="{BB962C8B-B14F-4D97-AF65-F5344CB8AC3E}">
        <p14:creationId xmlns:p14="http://schemas.microsoft.com/office/powerpoint/2010/main" val="1021247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3C37BE-C303-496D-B5CD-85F2937540FC}" type="slidenum">
              <a:rPr lang="en-SE" smtClean="0"/>
              <a:t>21</a:t>
            </a:fld>
            <a:endParaRPr lang="en-SE"/>
          </a:p>
        </p:txBody>
      </p:sp>
    </p:spTree>
    <p:extLst>
      <p:ext uri="{BB962C8B-B14F-4D97-AF65-F5344CB8AC3E}">
        <p14:creationId xmlns:p14="http://schemas.microsoft.com/office/powerpoint/2010/main" val="27983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these were the elements of a strong derivation chain. Now, let’s talk about some suggestions to strengthen the derivation chain from theory to test. First of all, all 6 elements matter.</a:t>
            </a:r>
          </a:p>
        </p:txBody>
      </p:sp>
      <p:sp>
        <p:nvSpPr>
          <p:cNvPr id="4" name="Slide Number Placeholder 3"/>
          <p:cNvSpPr>
            <a:spLocks noGrp="1"/>
          </p:cNvSpPr>
          <p:nvPr>
            <p:ph type="sldNum" sz="quarter" idx="5"/>
          </p:nvPr>
        </p:nvSpPr>
        <p:spPr/>
        <p:txBody>
          <a:bodyPr/>
          <a:lstStyle/>
          <a:p>
            <a:fld id="{0A3C37BE-C303-496D-B5CD-85F2937540FC}" type="slidenum">
              <a:rPr lang="en-SE" smtClean="0"/>
              <a:t>27</a:t>
            </a:fld>
            <a:endParaRPr lang="en-SE"/>
          </a:p>
        </p:txBody>
      </p:sp>
    </p:spTree>
    <p:extLst>
      <p:ext uri="{BB962C8B-B14F-4D97-AF65-F5344CB8AC3E}">
        <p14:creationId xmlns:p14="http://schemas.microsoft.com/office/powerpoint/2010/main" val="1828511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there is already an extensive literature…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extensive literature on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theory development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translating verbal theories into formal models, conceptual analysis) and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psychometric work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validating a measurement instrument) that can be consulted.</a:t>
            </a:r>
            <a:endPar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endParaRPr lang="en-GB" dirty="0"/>
          </a:p>
          <a:p>
            <a:r>
              <a:rPr lang="en-GB" dirty="0"/>
              <a:t>These fields will be related to building theoretical concepts and </a:t>
            </a:r>
            <a:r>
              <a:rPr lang="en-GB" dirty="0" err="1"/>
              <a:t>validing</a:t>
            </a:r>
            <a:r>
              <a:rPr lang="en-GB" dirty="0"/>
              <a:t> measurement instruments. </a:t>
            </a:r>
          </a:p>
        </p:txBody>
      </p:sp>
      <p:sp>
        <p:nvSpPr>
          <p:cNvPr id="4" name="Slide Number Placeholder 3"/>
          <p:cNvSpPr>
            <a:spLocks noGrp="1"/>
          </p:cNvSpPr>
          <p:nvPr>
            <p:ph type="sldNum" sz="quarter" idx="5"/>
          </p:nvPr>
        </p:nvSpPr>
        <p:spPr/>
        <p:txBody>
          <a:bodyPr/>
          <a:lstStyle/>
          <a:p>
            <a:fld id="{0A3C37BE-C303-496D-B5CD-85F2937540FC}" type="slidenum">
              <a:rPr lang="en-SE" smtClean="0"/>
              <a:t>28</a:t>
            </a:fld>
            <a:endParaRPr lang="en-SE"/>
          </a:p>
        </p:txBody>
      </p:sp>
    </p:spTree>
    <p:extLst>
      <p:ext uri="{BB962C8B-B14F-4D97-AF65-F5344CB8AC3E}">
        <p14:creationId xmlns:p14="http://schemas.microsoft.com/office/powerpoint/2010/main" val="2299789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3C37BE-C303-496D-B5CD-85F2937540FC}" type="slidenum">
              <a:rPr lang="en-SE" smtClean="0"/>
              <a:t>29</a:t>
            </a:fld>
            <a:endParaRPr lang="en-SE"/>
          </a:p>
        </p:txBody>
      </p:sp>
    </p:spTree>
    <p:extLst>
      <p:ext uri="{BB962C8B-B14F-4D97-AF65-F5344CB8AC3E}">
        <p14:creationId xmlns:p14="http://schemas.microsoft.com/office/powerpoint/2010/main" val="24920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quickly wanted to mention that the journal cortex is planning a special issue for next year called….</a:t>
            </a:r>
          </a:p>
          <a:p>
            <a:r>
              <a:rPr lang="en-GB" dirty="0"/>
              <a:t>For anyone interested in this type of research.</a:t>
            </a:r>
          </a:p>
        </p:txBody>
      </p:sp>
      <p:sp>
        <p:nvSpPr>
          <p:cNvPr id="4" name="Slide Number Placeholder 3"/>
          <p:cNvSpPr>
            <a:spLocks noGrp="1"/>
          </p:cNvSpPr>
          <p:nvPr>
            <p:ph type="sldNum" sz="quarter" idx="5"/>
          </p:nvPr>
        </p:nvSpPr>
        <p:spPr/>
        <p:txBody>
          <a:bodyPr/>
          <a:lstStyle/>
          <a:p>
            <a:fld id="{0A3C37BE-C303-496D-B5CD-85F2937540FC}" type="slidenum">
              <a:rPr lang="en-SE" smtClean="0"/>
              <a:t>31</a:t>
            </a:fld>
            <a:endParaRPr lang="en-SE"/>
          </a:p>
        </p:txBody>
      </p:sp>
    </p:spTree>
    <p:extLst>
      <p:ext uri="{BB962C8B-B14F-4D97-AF65-F5344CB8AC3E}">
        <p14:creationId xmlns:p14="http://schemas.microsoft.com/office/powerpoint/2010/main" val="8909861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11/12/2022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11/12/2022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i.org/10.1126/science.aac4716"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i.org/10.1146/annurev-"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3700" dirty="0"/>
              <a:t>Should hypothesis testers spend less time testing hypotheses?</a:t>
            </a:r>
          </a:p>
        </p:txBody>
      </p:sp>
      <p:sp>
        <p:nvSpPr>
          <p:cNvPr id="7" name="Subtitle 6"/>
          <p:cNvSpPr>
            <a:spLocks noGrp="1"/>
          </p:cNvSpPr>
          <p:nvPr>
            <p:ph type="subTitle" idx="1"/>
          </p:nvPr>
        </p:nvSpPr>
        <p:spPr>
          <a:xfrm>
            <a:off x="1104900" y="4511784"/>
            <a:ext cx="5734050" cy="955565"/>
          </a:xfrm>
        </p:spPr>
        <p:txBody>
          <a:bodyPr>
            <a:normAutofit/>
          </a:bodyPr>
          <a:lstStyle/>
          <a:p>
            <a:pPr>
              <a:spcAft>
                <a:spcPts val="600"/>
              </a:spcAft>
            </a:pPr>
            <a:r>
              <a:rPr lang="en-US" dirty="0"/>
              <a:t>The Crises in Psychology</a:t>
            </a:r>
          </a:p>
        </p:txBody>
      </p:sp>
      <p:pic>
        <p:nvPicPr>
          <p:cNvPr id="5" name="Picture 4" descr="Graphical user interface, text, application, email&#10;&#10;Description automatically generated">
            <a:extLst>
              <a:ext uri="{FF2B5EF4-FFF2-40B4-BE49-F238E27FC236}">
                <a16:creationId xmlns:a16="http://schemas.microsoft.com/office/drawing/2014/main" id="{DD48C3F6-B772-1FFE-B3A3-4CAAD687A74A}"/>
              </a:ext>
            </a:extLst>
          </p:cNvPr>
          <p:cNvPicPr>
            <a:picLocks noChangeAspect="1"/>
          </p:cNvPicPr>
          <p:nvPr/>
        </p:nvPicPr>
        <p:blipFill>
          <a:blip r:embed="rId3"/>
          <a:stretch>
            <a:fillRect/>
          </a:stretch>
        </p:blipFill>
        <p:spPr>
          <a:xfrm>
            <a:off x="6981063" y="2379285"/>
            <a:ext cx="5210937" cy="2071346"/>
          </a:xfrm>
          <a:prstGeom prst="rect">
            <a:avLst/>
          </a:prstGeom>
          <a:no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Crisis</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pPr marL="0" indent="0">
              <a:buNone/>
            </a:pP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Recently, however, a different focus has begun to emerge:</a:t>
            </a:r>
          </a:p>
          <a:p>
            <a:pPr marL="0" indent="0">
              <a:buNone/>
            </a:pP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 name="Picture 16" descr="Graphical user interface, text, application, email&#10;&#10;Description automatically generated">
            <a:extLst>
              <a:ext uri="{FF2B5EF4-FFF2-40B4-BE49-F238E27FC236}">
                <a16:creationId xmlns:a16="http://schemas.microsoft.com/office/drawing/2014/main" id="{5D096C60-4C99-EB4C-FA89-672152AA0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75" y="2247362"/>
            <a:ext cx="11209928" cy="4351876"/>
          </a:xfrm>
          <a:prstGeom prst="rect">
            <a:avLst/>
          </a:prstGeom>
        </p:spPr>
      </p:pic>
    </p:spTree>
    <p:extLst>
      <p:ext uri="{BB962C8B-B14F-4D97-AF65-F5344CB8AC3E}">
        <p14:creationId xmlns:p14="http://schemas.microsoft.com/office/powerpoint/2010/main" val="731320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BFFC6-1758-B460-42F7-7A5F3242CC30}"/>
              </a:ext>
            </a:extLst>
          </p:cNvPr>
          <p:cNvSpPr>
            <a:spLocks noGrp="1"/>
          </p:cNvSpPr>
          <p:nvPr>
            <p:ph type="title"/>
          </p:nvPr>
        </p:nvSpPr>
        <p:spPr/>
        <p:txBody>
          <a:bodyPr/>
          <a:lstStyle/>
          <a:p>
            <a:r>
              <a:rPr lang="en-GB" dirty="0"/>
              <a:t>The hypothetico-deductive model</a:t>
            </a:r>
          </a:p>
        </p:txBody>
      </p:sp>
      <p:sp>
        <p:nvSpPr>
          <p:cNvPr id="5" name="Content Placeholder 4">
            <a:extLst>
              <a:ext uri="{FF2B5EF4-FFF2-40B4-BE49-F238E27FC236}">
                <a16:creationId xmlns:a16="http://schemas.microsoft.com/office/drawing/2014/main" id="{49C48355-7387-362F-F57E-BEB14A3AC537}"/>
              </a:ext>
            </a:extLst>
          </p:cNvPr>
          <p:cNvSpPr>
            <a:spLocks noGrp="1"/>
          </p:cNvSpPr>
          <p:nvPr>
            <p:ph sz="half" idx="1"/>
          </p:nvPr>
        </p:nvSpPr>
        <p:spPr>
          <a:xfrm>
            <a:off x="1104900" y="1600200"/>
            <a:ext cx="4914900" cy="5015392"/>
          </a:xfrm>
        </p:spPr>
        <p:txBody>
          <a:bodyPr>
            <a:normAutofit lnSpcReduction="10000"/>
          </a:bodyPr>
          <a:lstStyle/>
          <a:p>
            <a:pPr marL="0" indent="0">
              <a:buNone/>
            </a:pPr>
            <a:r>
              <a:rPr lang="en-US" dirty="0">
                <a:solidFill>
                  <a:schemeClr val="tx2"/>
                </a:solidFill>
                <a:effectLst/>
                <a:latin typeface="Times New Roman" panose="02020603050405020304" pitchFamily="18" charset="0"/>
                <a:cs typeface="Times New Roman" panose="02020603050405020304" pitchFamily="18" charset="0"/>
              </a:rPr>
              <a:t>Before continuing, a few definitions:</a:t>
            </a:r>
          </a:p>
          <a:p>
            <a:pPr>
              <a:lnSpc>
                <a:spcPct val="107000"/>
              </a:lnSpc>
              <a:spcAft>
                <a:spcPts val="800"/>
              </a:spcAft>
            </a:pPr>
            <a:r>
              <a:rPr lang="en-US" dirty="0">
                <a:solidFill>
                  <a:schemeClr val="tx2"/>
                </a:solidFill>
                <a:effectLst/>
                <a:latin typeface="Times New Roman" panose="02020603050405020304" pitchFamily="18" charset="0"/>
                <a:cs typeface="Times New Roman" panose="02020603050405020304" pitchFamily="18" charset="0"/>
              </a:rPr>
              <a:t>The </a:t>
            </a:r>
            <a:r>
              <a:rPr lang="en-GB" b="1" dirty="0">
                <a:solidFill>
                  <a:schemeClr val="tx2"/>
                </a:solidFill>
                <a:latin typeface="Times New Roman" panose="02020603050405020304" pitchFamily="18" charset="0"/>
                <a:cs typeface="Times New Roman" panose="02020603050405020304" pitchFamily="18" charset="0"/>
              </a:rPr>
              <a:t>hypothetico-deductive (HD)</a:t>
            </a:r>
            <a:r>
              <a:rPr lang="en-US" b="1" dirty="0">
                <a:solidFill>
                  <a:schemeClr val="tx2"/>
                </a:solidFill>
                <a:effectLst/>
                <a:latin typeface="Times New Roman" panose="02020603050405020304" pitchFamily="18" charset="0"/>
                <a:cs typeface="Times New Roman" panose="02020603050405020304" pitchFamily="18" charset="0"/>
              </a:rPr>
              <a:t> model </a:t>
            </a:r>
            <a:r>
              <a:rPr lang="en-US" dirty="0">
                <a:solidFill>
                  <a:schemeClr val="tx2"/>
                </a:solidFill>
                <a:effectLst/>
                <a:latin typeface="Times New Roman" panose="02020603050405020304" pitchFamily="18" charset="0"/>
                <a:cs typeface="Times New Roman" panose="02020603050405020304" pitchFamily="18" charset="0"/>
              </a:rPr>
              <a:t>relies on testing predictions deduced from hypothese</a:t>
            </a:r>
            <a:r>
              <a:rPr lang="en-US" dirty="0">
                <a:solidFill>
                  <a:schemeClr val="tx2"/>
                </a:solidFill>
                <a:latin typeface="Times New Roman" panose="02020603050405020304" pitchFamily="18" charset="0"/>
                <a:cs typeface="Times New Roman" panose="02020603050405020304" pitchFamily="18" charset="0"/>
              </a:rPr>
              <a:t>s. </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theory</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is a logically coherent and useful framework that aims to explain one or more phenomena. It is a framework into which existing knowledge can be integrated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(Fried, 2020b; </a:t>
            </a:r>
            <a:r>
              <a:rPr lang="en-US" sz="1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Oberauer</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&amp; Lewandowsky, 2019).</a:t>
            </a:r>
          </a:p>
          <a:p>
            <a:pPr>
              <a:lnSpc>
                <a:spcPct val="107000"/>
              </a:lnSpc>
              <a:spcAft>
                <a:spcPts val="800"/>
              </a:spcAf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hypothesis</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is a prediction implied by the theory. If the hypothesis is falsified, so is the theory. </a:t>
            </a:r>
            <a:r>
              <a:rPr lang="en-US"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 theory that withstands many falsification attempts is considered a good theory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(Poppers falsificationism).</a:t>
            </a:r>
            <a:endParaRPr lang="en-US" sz="1800" dirty="0">
              <a:solidFill>
                <a:schemeClr val="tx2"/>
              </a:solidFill>
              <a:latin typeface="Open Sans" panose="020B0606030504020204" pitchFamily="34" charset="0"/>
              <a:ea typeface="Calibri" panose="020F0502020204030204" pitchFamily="34" charset="0"/>
              <a:cs typeface="Times New Roman" panose="02020603050405020304" pitchFamily="18" charset="0"/>
            </a:endParaRPr>
          </a:p>
        </p:txBody>
      </p:sp>
      <p:pic>
        <p:nvPicPr>
          <p:cNvPr id="7" name="Content Placeholder 6" descr="Diagram&#10;&#10;Description automatically generated">
            <a:extLst>
              <a:ext uri="{FF2B5EF4-FFF2-40B4-BE49-F238E27FC236}">
                <a16:creationId xmlns:a16="http://schemas.microsoft.com/office/drawing/2014/main" id="{D944B00F-9BEA-D708-4AC0-7615DA3FDE6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223829" y="1600200"/>
            <a:ext cx="4811642" cy="4572000"/>
          </a:xfrm>
          <a:prstGeom prst="rect">
            <a:avLst/>
          </a:prstGeom>
          <a:noFill/>
          <a:ln>
            <a:noFill/>
          </a:ln>
        </p:spPr>
      </p:pic>
      <p:sp>
        <p:nvSpPr>
          <p:cNvPr id="8" name="TextBox 7">
            <a:extLst>
              <a:ext uri="{FF2B5EF4-FFF2-40B4-BE49-F238E27FC236}">
                <a16:creationId xmlns:a16="http://schemas.microsoft.com/office/drawing/2014/main" id="{52E5A6F5-EB53-ED44-484E-7D0AD1A42AF2}"/>
              </a:ext>
            </a:extLst>
          </p:cNvPr>
          <p:cNvSpPr txBox="1"/>
          <p:nvPr/>
        </p:nvSpPr>
        <p:spPr>
          <a:xfrm>
            <a:off x="6556569" y="6156101"/>
            <a:ext cx="4478902" cy="646331"/>
          </a:xfrm>
          <a:prstGeom prst="rect">
            <a:avLst/>
          </a:prstGeom>
          <a:noFill/>
        </p:spPr>
        <p:txBody>
          <a:bodyPr wrap="square" rtlCol="0">
            <a:spAutoFit/>
          </a:bodyPr>
          <a:lstStyle/>
          <a:p>
            <a:r>
              <a:rPr lang="sv-SE" sz="1200" dirty="0">
                <a:solidFill>
                  <a:schemeClr val="tx2"/>
                </a:solidFill>
              </a:rPr>
              <a:t>Image </a:t>
            </a:r>
            <a:r>
              <a:rPr lang="en-US" sz="1200" dirty="0">
                <a:solidFill>
                  <a:schemeClr val="tx2"/>
                </a:solidFill>
              </a:rPr>
              <a:t>by </a:t>
            </a:r>
            <a:r>
              <a:rPr lang="en-US" sz="1200" dirty="0" err="1">
                <a:solidFill>
                  <a:schemeClr val="tx2"/>
                </a:solidFill>
              </a:rPr>
              <a:t>Efbrazil</a:t>
            </a:r>
            <a:r>
              <a:rPr lang="en-US" sz="1200" dirty="0">
                <a:solidFill>
                  <a:schemeClr val="tx2"/>
                </a:solidFill>
              </a:rPr>
              <a:t> - Own work, CC BY-SA 4.0, https://commons.wikimedia.org/w/index.php?curid=102392470</a:t>
            </a:r>
            <a:endParaRPr lang="LID4096" sz="1200" dirty="0">
              <a:solidFill>
                <a:schemeClr val="tx2"/>
              </a:solidFill>
            </a:endParaRPr>
          </a:p>
        </p:txBody>
      </p:sp>
    </p:spTree>
    <p:extLst>
      <p:ext uri="{BB962C8B-B14F-4D97-AF65-F5344CB8AC3E}">
        <p14:creationId xmlns:p14="http://schemas.microsoft.com/office/powerpoint/2010/main" val="363103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7DEDBC-AF6B-F077-C29C-24C16D34BE00}"/>
              </a:ext>
            </a:extLst>
          </p:cNvPr>
          <p:cNvSpPr>
            <a:spLocks noGrp="1"/>
          </p:cNvSpPr>
          <p:nvPr>
            <p:ph type="title"/>
          </p:nvPr>
        </p:nvSpPr>
        <p:spPr/>
        <p:txBody>
          <a:bodyPr/>
          <a:lstStyle/>
          <a:p>
            <a:r>
              <a:rPr lang="en-GB" dirty="0"/>
              <a:t>The Theory crisis</a:t>
            </a:r>
          </a:p>
        </p:txBody>
      </p:sp>
      <p:sp>
        <p:nvSpPr>
          <p:cNvPr id="5" name="Content Placeholder 4">
            <a:extLst>
              <a:ext uri="{FF2B5EF4-FFF2-40B4-BE49-F238E27FC236}">
                <a16:creationId xmlns:a16="http://schemas.microsoft.com/office/drawing/2014/main" id="{49C48355-7387-362F-F57E-BEB14A3AC537}"/>
              </a:ext>
            </a:extLst>
          </p:cNvPr>
          <p:cNvSpPr>
            <a:spLocks noGrp="1"/>
          </p:cNvSpPr>
          <p:nvPr>
            <p:ph idx="1"/>
          </p:nvPr>
        </p:nvSpPr>
        <p:spPr/>
        <p:txBody>
          <a:bodyPr>
            <a:normAutofit/>
          </a:bodyPr>
          <a:lstStyle/>
          <a:p>
            <a:pPr marL="0" indent="0">
              <a:buNone/>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M</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any are now claiming that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psychological theories tend to be “weak”</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imprecise, vague, and do not imply any specific hypotheses. There is no clear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logical link between the theory and the hypothesis being tested, and </a:t>
            </a:r>
            <a:r>
              <a:rPr lang="en-US"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many claims in psychology are therefore not sufficiently well-defined to be empirically testable.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Some have called this missing link a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theory crisis</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a:t>
            </a:r>
            <a:r>
              <a:rPr lang="en-US" sz="1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Oberauer</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&amp; Lewandowsky, 2019).</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statistical framework used in psychology (NHST) is rarely used to test a prediction from a theory – it tests a </a:t>
            </a:r>
            <a:r>
              <a:rPr lang="en-GB"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“nil null hypothesis” </a:t>
            </a: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that there is </a:t>
            </a:r>
            <a:r>
              <a:rPr lang="en-GB"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“no difference between groups” </a:t>
            </a: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or </a:t>
            </a:r>
            <a:r>
              <a:rPr lang="en-GB"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“no effect”. </a:t>
            </a: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If the probability of observing the data is low given the null hypothesis (e.g., p&lt;0.05), one “rejects” the null hypothesis in favour of the alternative hypothesis: “any nonzero effect” </a:t>
            </a:r>
            <a:r>
              <a:rPr lang="en-GB"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(Fidler et al., 2018).</a:t>
            </a:r>
          </a:p>
          <a:p>
            <a:pPr marL="0" indent="0">
              <a:buNone/>
            </a:pP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Showing that there is “any nonzero effect” is not very impressive. Some would even argue that there are no psychological effects that are zero in the real world </a:t>
            </a:r>
            <a:r>
              <a:rPr lang="en-GB"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(Fidler et al., 2018, Meehl, 1990).</a:t>
            </a:r>
            <a:endParaRPr lang="en-GB"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9763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7DEDBC-AF6B-F077-C29C-24C16D34BE00}"/>
              </a:ext>
            </a:extLst>
          </p:cNvPr>
          <p:cNvSpPr>
            <a:spLocks noGrp="1"/>
          </p:cNvSpPr>
          <p:nvPr>
            <p:ph type="title"/>
          </p:nvPr>
        </p:nvSpPr>
        <p:spPr/>
        <p:txBody>
          <a:bodyPr/>
          <a:lstStyle/>
          <a:p>
            <a:r>
              <a:rPr lang="en-GB" dirty="0"/>
              <a:t>The Theory crisis</a:t>
            </a:r>
          </a:p>
        </p:txBody>
      </p:sp>
      <p:sp>
        <p:nvSpPr>
          <p:cNvPr id="5" name="Content Placeholder 4">
            <a:extLst>
              <a:ext uri="{FF2B5EF4-FFF2-40B4-BE49-F238E27FC236}">
                <a16:creationId xmlns:a16="http://schemas.microsoft.com/office/drawing/2014/main" id="{49C48355-7387-362F-F57E-BEB14A3AC537}"/>
              </a:ext>
            </a:extLst>
          </p:cNvPr>
          <p:cNvSpPr>
            <a:spLocks noGrp="1"/>
          </p:cNvSpPr>
          <p:nvPr>
            <p:ph idx="1"/>
          </p:nvPr>
        </p:nvSpPr>
        <p:spPr/>
        <p:txBody>
          <a:bodyPr>
            <a:normAutofit/>
          </a:bodyPr>
          <a:lstStyle/>
          <a:p>
            <a:pPr marL="0" indent="0">
              <a:lnSpc>
                <a:spcPct val="107000"/>
              </a:lnSpc>
              <a:spcAft>
                <a:spcPts val="800"/>
              </a:spcAft>
              <a:buNone/>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actual theories we want to be testing is unlikely to be as imprecise as “any nonzero effect” – there is a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mismatch between the theories and hypotheses we wish to test and the actual statistical tests conducte</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d</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(Meehl, 1967, 1978; Scheel et al., 2021). </a:t>
            </a:r>
          </a:p>
          <a:p>
            <a:pPr marL="0" indent="0">
              <a:lnSpc>
                <a:spcPct val="107000"/>
              </a:lnSpc>
              <a:spcAft>
                <a:spcPts val="800"/>
              </a:spcAft>
              <a:buNone/>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What is needed are theories that produce hypotheses that are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more specific</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and bolder than “any nonzero effect.” We need falsifiable hypotheses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(Fidler et al., 2018, Meehl, 1967). </a:t>
            </a:r>
          </a:p>
          <a:p>
            <a:pPr marL="0" indent="0">
              <a:lnSpc>
                <a:spcPct val="107000"/>
              </a:lnSpc>
              <a:spcAft>
                <a:spcPts val="800"/>
              </a:spcAft>
              <a:buNone/>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These problems – the vagueness of psychological theories and the mismatch between theory and statistics – have been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pointed out for over 50 years</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by, among others, Paul Meehl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1967, 1978, 1990).  </a:t>
            </a:r>
          </a:p>
          <a:p>
            <a:pPr>
              <a:lnSpc>
                <a:spcPct val="107000"/>
              </a:lnSpc>
              <a:spcAft>
                <a:spcPts val="800"/>
              </a:spcAf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In 1978, Meehl wrote that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theories in many “areas of Psychology lack the cumulative character of scientific knowledge. They tend neither to be refuted nor corroborated”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(Meehl, 1978, p. 806).</a:t>
            </a:r>
          </a:p>
          <a:p>
            <a:pPr>
              <a:lnSpc>
                <a:spcPct val="107000"/>
              </a:lnSpc>
              <a:spcAft>
                <a:spcPts val="800"/>
              </a:spcAft>
            </a:pP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2613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7DEDBC-AF6B-F077-C29C-24C16D34BE00}"/>
              </a:ext>
            </a:extLst>
          </p:cNvPr>
          <p:cNvSpPr>
            <a:spLocks noGrp="1"/>
          </p:cNvSpPr>
          <p:nvPr>
            <p:ph type="title"/>
          </p:nvPr>
        </p:nvSpPr>
        <p:spPr/>
        <p:txBody>
          <a:bodyPr>
            <a:normAutofit/>
          </a:bodyPr>
          <a:lstStyle/>
          <a:p>
            <a:r>
              <a:rPr lang="en-GB" dirty="0"/>
              <a:t>What are the proposed solutions to the theory crisis?</a:t>
            </a:r>
          </a:p>
        </p:txBody>
      </p:sp>
      <p:sp>
        <p:nvSpPr>
          <p:cNvPr id="2" name="Text Placeholder 1">
            <a:extLst>
              <a:ext uri="{FF2B5EF4-FFF2-40B4-BE49-F238E27FC236}">
                <a16:creationId xmlns:a16="http://schemas.microsoft.com/office/drawing/2014/main" id="{6D0CF545-2B99-C172-9045-10B57AE4D4BF}"/>
              </a:ext>
            </a:extLst>
          </p:cNvPr>
          <p:cNvSpPr>
            <a:spLocks noGrp="1"/>
          </p:cNvSpPr>
          <p:nvPr>
            <p:ph type="body" idx="1"/>
          </p:nvPr>
        </p:nvSpPr>
        <p:spPr/>
        <p:txBody>
          <a:bodyPr/>
          <a:lstStyle/>
          <a:p>
            <a:r>
              <a:rPr lang="en-GB" dirty="0"/>
              <a:t>Linking Theory to Test</a:t>
            </a:r>
          </a:p>
        </p:txBody>
      </p:sp>
    </p:spTree>
    <p:extLst>
      <p:ext uri="{BB962C8B-B14F-4D97-AF65-F5344CB8AC3E}">
        <p14:creationId xmlns:p14="http://schemas.microsoft.com/office/powerpoint/2010/main" val="2412487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98824C-48D2-8AD4-CC96-0D87821D50C8}"/>
              </a:ext>
            </a:extLst>
          </p:cNvPr>
          <p:cNvPicPr>
            <a:picLocks noChangeAspect="1"/>
          </p:cNvPicPr>
          <p:nvPr/>
        </p:nvPicPr>
        <p:blipFill>
          <a:blip r:embed="rId2"/>
          <a:stretch>
            <a:fillRect/>
          </a:stretch>
        </p:blipFill>
        <p:spPr>
          <a:xfrm>
            <a:off x="709562" y="2574946"/>
            <a:ext cx="10584988" cy="4206854"/>
          </a:xfrm>
          <a:prstGeom prst="rect">
            <a:avLst/>
          </a:prstGeom>
        </p:spPr>
      </p:pic>
      <p:sp>
        <p:nvSpPr>
          <p:cNvPr id="7" name="Title 6">
            <a:extLst>
              <a:ext uri="{FF2B5EF4-FFF2-40B4-BE49-F238E27FC236}">
                <a16:creationId xmlns:a16="http://schemas.microsoft.com/office/drawing/2014/main" id="{1B1667CE-ECCE-93A2-9CE1-62FEBA83CDFA}"/>
              </a:ext>
            </a:extLst>
          </p:cNvPr>
          <p:cNvSpPr>
            <a:spLocks noGrp="1"/>
          </p:cNvSpPr>
          <p:nvPr>
            <p:ph type="title"/>
          </p:nvPr>
        </p:nvSpPr>
        <p:spPr/>
        <p:txBody>
          <a:bodyPr/>
          <a:lstStyle/>
          <a:p>
            <a:r>
              <a:rPr lang="en-GB" dirty="0"/>
              <a:t>Beyond Statistical Ritual</a:t>
            </a:r>
          </a:p>
        </p:txBody>
      </p:sp>
      <p:sp>
        <p:nvSpPr>
          <p:cNvPr id="8" name="Content Placeholder 7">
            <a:extLst>
              <a:ext uri="{FF2B5EF4-FFF2-40B4-BE49-F238E27FC236}">
                <a16:creationId xmlns:a16="http://schemas.microsoft.com/office/drawing/2014/main" id="{4839D1A2-747A-C25D-3288-07CE4379EE01}"/>
              </a:ext>
            </a:extLst>
          </p:cNvPr>
          <p:cNvSpPr>
            <a:spLocks noGrp="1"/>
          </p:cNvSpPr>
          <p:nvPr>
            <p:ph idx="1"/>
          </p:nvPr>
        </p:nvSpPr>
        <p:spPr/>
        <p:txBody>
          <a:bodyPr/>
          <a:lstStyle/>
          <a:p>
            <a:pPr marL="0" indent="0">
              <a:buNone/>
            </a:pPr>
            <a:r>
              <a:rPr lang="en-GB" dirty="0">
                <a:solidFill>
                  <a:schemeClr val="tx2"/>
                </a:solidFill>
                <a:latin typeface="Times New Roman" panose="02020603050405020304" pitchFamily="18" charset="0"/>
                <a:cs typeface="Times New Roman" panose="02020603050405020304" pitchFamily="18" charset="0"/>
              </a:rPr>
              <a:t>43 years after Meehl’s statement, in 2021, a special issue was published in </a:t>
            </a:r>
            <a:r>
              <a:rPr lang="en-GB" i="1" dirty="0">
                <a:solidFill>
                  <a:schemeClr val="tx2"/>
                </a:solidFill>
                <a:latin typeface="Times New Roman" panose="02020603050405020304" pitchFamily="18" charset="0"/>
                <a:cs typeface="Times New Roman" panose="02020603050405020304" pitchFamily="18" charset="0"/>
              </a:rPr>
              <a:t>Perspectives on Psychological Science</a:t>
            </a:r>
            <a:r>
              <a:rPr lang="en-GB" dirty="0">
                <a:solidFill>
                  <a:schemeClr val="tx2"/>
                </a:solidFill>
                <a:latin typeface="Times New Roman" panose="02020603050405020304" pitchFamily="18" charset="0"/>
                <a:cs typeface="Times New Roman" panose="02020603050405020304" pitchFamily="18" charset="0"/>
              </a:rPr>
              <a:t> with 16 different articles about improving psychological theories. The entire issue was dedicated to Paul Meehl’s work.</a:t>
            </a:r>
          </a:p>
        </p:txBody>
      </p:sp>
    </p:spTree>
    <p:extLst>
      <p:ext uri="{BB962C8B-B14F-4D97-AF65-F5344CB8AC3E}">
        <p14:creationId xmlns:p14="http://schemas.microsoft.com/office/powerpoint/2010/main" val="240299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50E54F-4CC0-CCBC-5C2E-C7B0001B511F}"/>
              </a:ext>
            </a:extLst>
          </p:cNvPr>
          <p:cNvPicPr>
            <a:picLocks noChangeAspect="1"/>
          </p:cNvPicPr>
          <p:nvPr/>
        </p:nvPicPr>
        <p:blipFill>
          <a:blip r:embed="rId2"/>
          <a:stretch>
            <a:fillRect/>
          </a:stretch>
        </p:blipFill>
        <p:spPr>
          <a:xfrm>
            <a:off x="0" y="1595598"/>
            <a:ext cx="12192000" cy="4560484"/>
          </a:xfrm>
          <a:prstGeom prst="rect">
            <a:avLst/>
          </a:prstGeom>
        </p:spPr>
      </p:pic>
      <p:sp>
        <p:nvSpPr>
          <p:cNvPr id="6" name="Title 5">
            <a:extLst>
              <a:ext uri="{FF2B5EF4-FFF2-40B4-BE49-F238E27FC236}">
                <a16:creationId xmlns:a16="http://schemas.microsoft.com/office/drawing/2014/main" id="{99DE4E72-A508-0A05-26FD-C08A5F3E7CAB}"/>
              </a:ext>
            </a:extLst>
          </p:cNvPr>
          <p:cNvSpPr>
            <a:spLocks noGrp="1"/>
          </p:cNvSpPr>
          <p:nvPr>
            <p:ph type="title"/>
          </p:nvPr>
        </p:nvSpPr>
        <p:spPr/>
        <p:txBody>
          <a:bodyPr/>
          <a:lstStyle/>
          <a:p>
            <a:r>
              <a:rPr lang="en-GB" dirty="0"/>
              <a:t>The Present Article</a:t>
            </a:r>
          </a:p>
        </p:txBody>
      </p:sp>
    </p:spTree>
    <p:extLst>
      <p:ext uri="{BB962C8B-B14F-4D97-AF65-F5344CB8AC3E}">
        <p14:creationId xmlns:p14="http://schemas.microsoft.com/office/powerpoint/2010/main" val="83720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The Present Article - Introduction</a:t>
            </a:r>
            <a:endParaRPr lang="LID4096" dirty="0"/>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a:xfrm>
            <a:off x="1104900" y="1600200"/>
            <a:ext cx="4370842" cy="4572000"/>
          </a:xfrm>
        </p:spPr>
        <p:txBody>
          <a:bodyPr>
            <a:normAutofit/>
          </a:bodyPr>
          <a:lstStyle/>
          <a:p>
            <a:pPr marL="0" indent="0">
              <a:buNone/>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They start by briefly summarizing the replication crisis:</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Psychologists tested hypotheses, but the tests were weak, and their interpretations were warped (through publication bias, p-hacking, </a:t>
            </a:r>
            <a:r>
              <a:rPr lang="en-US"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etc</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resulting in overconfidence and false inferences.</a:t>
            </a:r>
          </a:p>
          <a:p>
            <a:r>
              <a:rPr lang="en-US" b="1" dirty="0">
                <a:solidFill>
                  <a:schemeClr val="tx2"/>
                </a:solidFill>
                <a:latin typeface="Times New Roman" panose="02020603050405020304" pitchFamily="18" charset="0"/>
                <a:cs typeface="Times New Roman" panose="02020603050405020304" pitchFamily="18" charset="0"/>
              </a:rPr>
              <a:t>Solutions proposed so far have tried to make the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HD “machinery” more rigorous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(formulate hypothesis based on theory, design a study to test the hypothesis, collect and analyze data, evaluate if the results support or contradict the theory). </a:t>
            </a:r>
          </a:p>
        </p:txBody>
      </p:sp>
      <p:pic>
        <p:nvPicPr>
          <p:cNvPr id="4" name="Picture 3">
            <a:extLst>
              <a:ext uri="{FF2B5EF4-FFF2-40B4-BE49-F238E27FC236}">
                <a16:creationId xmlns:a16="http://schemas.microsoft.com/office/drawing/2014/main" id="{EF64B4D1-781B-9EB3-0AAD-63B37020D2B6}"/>
              </a:ext>
            </a:extLst>
          </p:cNvPr>
          <p:cNvPicPr>
            <a:picLocks noChangeAspect="1"/>
          </p:cNvPicPr>
          <p:nvPr/>
        </p:nvPicPr>
        <p:blipFill>
          <a:blip r:embed="rId2"/>
          <a:stretch>
            <a:fillRect/>
          </a:stretch>
        </p:blipFill>
        <p:spPr>
          <a:xfrm>
            <a:off x="5475742" y="1773656"/>
            <a:ext cx="6716258" cy="3643568"/>
          </a:xfrm>
          <a:prstGeom prst="rect">
            <a:avLst/>
          </a:prstGeom>
          <a:noFill/>
        </p:spPr>
      </p:pic>
      <p:sp>
        <p:nvSpPr>
          <p:cNvPr id="5" name="TextBox 4">
            <a:extLst>
              <a:ext uri="{FF2B5EF4-FFF2-40B4-BE49-F238E27FC236}">
                <a16:creationId xmlns:a16="http://schemas.microsoft.com/office/drawing/2014/main" id="{72319849-201F-3D91-67D7-8F26390D6A99}"/>
              </a:ext>
            </a:extLst>
          </p:cNvPr>
          <p:cNvSpPr txBox="1"/>
          <p:nvPr/>
        </p:nvSpPr>
        <p:spPr>
          <a:xfrm>
            <a:off x="5475742" y="5648980"/>
            <a:ext cx="6716258" cy="523220"/>
          </a:xfrm>
          <a:prstGeom prst="rect">
            <a:avLst/>
          </a:prstGeom>
          <a:noFill/>
        </p:spPr>
        <p:txBody>
          <a:bodyPr wrap="square" rtlCol="0">
            <a:spAutoFit/>
          </a:bodyPr>
          <a:lstStyle/>
          <a:p>
            <a:r>
              <a:rPr lang="en-GB" sz="1400" b="1" dirty="0">
                <a:solidFill>
                  <a:schemeClr val="tx2"/>
                </a:solidFill>
              </a:rPr>
              <a:t>Simplified version of the hypothetico-deductive model and potential problems. </a:t>
            </a:r>
            <a:r>
              <a:rPr lang="en-GB" sz="1400" dirty="0">
                <a:solidFill>
                  <a:schemeClr val="tx2"/>
                </a:solidFill>
              </a:rPr>
              <a:t>Adapted from </a:t>
            </a:r>
            <a:r>
              <a:rPr lang="en-GB" sz="1400" dirty="0" err="1">
                <a:solidFill>
                  <a:schemeClr val="tx2"/>
                </a:solidFill>
              </a:rPr>
              <a:t>Munafó</a:t>
            </a:r>
            <a:r>
              <a:rPr lang="en-GB" sz="1400" dirty="0">
                <a:solidFill>
                  <a:schemeClr val="tx2"/>
                </a:solidFill>
              </a:rPr>
              <a:t> et al., 2017.</a:t>
            </a:r>
          </a:p>
        </p:txBody>
      </p:sp>
    </p:spTree>
    <p:extLst>
      <p:ext uri="{BB962C8B-B14F-4D97-AF65-F5344CB8AC3E}">
        <p14:creationId xmlns:p14="http://schemas.microsoft.com/office/powerpoint/2010/main" val="3186292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The Present Article - Introduction</a:t>
            </a:r>
            <a:endParaRPr lang="LID4096" dirty="0"/>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lnSpcReduction="10000"/>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“The story could have ended here. Psychological scientists used to cut corners when testing hypotheses, new practices and standards were developed in response, and now the discipline moves forward. But in our view, this is not what happened. Rather than just closing a loophole, tightening the screws on hypothesis testing has revealed a deeper problem: The </a:t>
            </a:r>
            <a:r>
              <a:rPr lang="en-US" i="1" dirty="0">
                <a:solidFill>
                  <a:schemeClr val="tx2"/>
                </a:solidFill>
                <a:latin typeface="Times New Roman" panose="02020603050405020304" pitchFamily="18" charset="0"/>
                <a:cs typeface="Times New Roman" panose="02020603050405020304" pitchFamily="18" charset="0"/>
              </a:rPr>
              <a:t>input</a:t>
            </a:r>
            <a:r>
              <a:rPr lang="en-US" dirty="0">
                <a:solidFill>
                  <a:schemeClr val="tx2"/>
                </a:solidFill>
                <a:latin typeface="Times New Roman" panose="02020603050405020304" pitchFamily="18" charset="0"/>
                <a:cs typeface="Times New Roman" panose="02020603050405020304" pitchFamily="18" charset="0"/>
              </a:rPr>
              <a:t> for the testing machinery is missing.” </a:t>
            </a:r>
            <a:r>
              <a:rPr lang="en-US" sz="1400" dirty="0">
                <a:solidFill>
                  <a:schemeClr val="tx2"/>
                </a:solidFill>
                <a:latin typeface="Times New Roman" panose="02020603050405020304" pitchFamily="18" charset="0"/>
                <a:cs typeface="Times New Roman" panose="02020603050405020304" pitchFamily="18" charset="0"/>
              </a:rPr>
              <a:t>(p. 745).</a:t>
            </a:r>
          </a:p>
          <a:p>
            <a:r>
              <a:rPr lang="en-US" dirty="0">
                <a:solidFill>
                  <a:schemeClr val="tx2"/>
                </a:solidFill>
                <a:latin typeface="Times New Roman" panose="02020603050405020304" pitchFamily="18" charset="0"/>
                <a:cs typeface="Times New Roman" panose="02020603050405020304" pitchFamily="18" charset="0"/>
              </a:rPr>
              <a:t>For example, many researchers are experiencing that </a:t>
            </a:r>
            <a:r>
              <a:rPr lang="en-US" b="1" dirty="0">
                <a:solidFill>
                  <a:schemeClr val="tx2"/>
                </a:solidFill>
                <a:latin typeface="Times New Roman" panose="02020603050405020304" pitchFamily="18" charset="0"/>
                <a:cs typeface="Times New Roman" panose="02020603050405020304" pitchFamily="18" charset="0"/>
              </a:rPr>
              <a:t>incorporating new recommendations</a:t>
            </a:r>
            <a:r>
              <a:rPr lang="en-US" dirty="0">
                <a:solidFill>
                  <a:schemeClr val="tx2"/>
                </a:solidFill>
                <a:latin typeface="Times New Roman" panose="02020603050405020304" pitchFamily="18" charset="0"/>
                <a:cs typeface="Times New Roman" panose="02020603050405020304" pitchFamily="18" charset="0"/>
              </a:rPr>
              <a:t> into their practices, such as preregistering hypotheses, conducting a priori power analysis, and specifying the predicted effect sizes, </a:t>
            </a:r>
            <a:r>
              <a:rPr lang="en-US" b="1" dirty="0">
                <a:solidFill>
                  <a:schemeClr val="tx2"/>
                </a:solidFill>
                <a:latin typeface="Times New Roman" panose="02020603050405020304" pitchFamily="18" charset="0"/>
                <a:cs typeface="Times New Roman" panose="02020603050405020304" pitchFamily="18" charset="0"/>
              </a:rPr>
              <a:t>is more problematic than expected </a:t>
            </a:r>
            <a:r>
              <a:rPr lang="en-US" dirty="0">
                <a:solidFill>
                  <a:schemeClr val="tx2"/>
                </a:solidFill>
                <a:latin typeface="Times New Roman" panose="02020603050405020304" pitchFamily="18" charset="0"/>
                <a:cs typeface="Times New Roman" panose="02020603050405020304" pitchFamily="18" charset="0"/>
              </a:rPr>
              <a:t>– leading to the use of arbitrary rules of thumb (“medium effect size d=0.5) or the default settings of statistical software.</a:t>
            </a:r>
          </a:p>
          <a:p>
            <a:r>
              <a:rPr lang="en-US" i="1" dirty="0">
                <a:solidFill>
                  <a:schemeClr val="tx2"/>
                </a:solidFill>
                <a:latin typeface="Times New Roman" panose="02020603050405020304" pitchFamily="18" charset="0"/>
                <a:cs typeface="Times New Roman" panose="02020603050405020304" pitchFamily="18" charset="0"/>
              </a:rPr>
              <a:t>The Reproducibility Project: Psychology </a:t>
            </a:r>
            <a:r>
              <a:rPr lang="en-US" dirty="0">
                <a:solidFill>
                  <a:schemeClr val="tx2"/>
                </a:solidFill>
                <a:latin typeface="Times New Roman" panose="02020603050405020304" pitchFamily="18" charset="0"/>
                <a:cs typeface="Times New Roman" panose="02020603050405020304" pitchFamily="18" charset="0"/>
              </a:rPr>
              <a:t>showed </a:t>
            </a:r>
            <a:r>
              <a:rPr lang="en-US" b="1" dirty="0">
                <a:solidFill>
                  <a:schemeClr val="tx2"/>
                </a:solidFill>
                <a:latin typeface="Times New Roman" panose="02020603050405020304" pitchFamily="18" charset="0"/>
                <a:cs typeface="Times New Roman" panose="02020603050405020304" pitchFamily="18" charset="0"/>
              </a:rPr>
              <a:t>that researchers struggle to agree </a:t>
            </a:r>
            <a:r>
              <a:rPr lang="en-US" dirty="0">
                <a:solidFill>
                  <a:schemeClr val="tx2"/>
                </a:solidFill>
                <a:latin typeface="Times New Roman" panose="02020603050405020304" pitchFamily="18" charset="0"/>
                <a:cs typeface="Times New Roman" panose="02020603050405020304" pitchFamily="18" charset="0"/>
              </a:rPr>
              <a:t>on the </a:t>
            </a:r>
            <a:r>
              <a:rPr lang="en-US" b="1" dirty="0">
                <a:solidFill>
                  <a:schemeClr val="tx2"/>
                </a:solidFill>
                <a:latin typeface="Times New Roman" panose="02020603050405020304" pitchFamily="18" charset="0"/>
                <a:cs typeface="Times New Roman" panose="02020603050405020304" pitchFamily="18" charset="0"/>
              </a:rPr>
              <a:t>basic content of theories </a:t>
            </a:r>
            <a:r>
              <a:rPr lang="en-US" dirty="0">
                <a:solidFill>
                  <a:schemeClr val="tx2"/>
                </a:solidFill>
                <a:latin typeface="Times New Roman" panose="02020603050405020304" pitchFamily="18" charset="0"/>
                <a:cs typeface="Times New Roman" panose="02020603050405020304" pitchFamily="18" charset="0"/>
              </a:rPr>
              <a:t>and </a:t>
            </a:r>
            <a:r>
              <a:rPr lang="en-US" b="1" dirty="0">
                <a:solidFill>
                  <a:schemeClr val="tx2"/>
                </a:solidFill>
                <a:latin typeface="Times New Roman" panose="02020603050405020304" pitchFamily="18" charset="0"/>
                <a:cs typeface="Times New Roman" panose="02020603050405020304" pitchFamily="18" charset="0"/>
              </a:rPr>
              <a:t>whether findings have been replicated</a:t>
            </a:r>
            <a:r>
              <a:rPr lang="en-US" dirty="0">
                <a:solidFill>
                  <a:schemeClr val="tx2"/>
                </a:solidFill>
                <a:latin typeface="Times New Roman" panose="02020603050405020304" pitchFamily="18" charset="0"/>
                <a:cs typeface="Times New Roman" panose="02020603050405020304" pitchFamily="18" charset="0"/>
              </a:rPr>
              <a:t>.</a:t>
            </a:r>
          </a:p>
          <a:p>
            <a:r>
              <a:rPr lang="en-US" dirty="0">
                <a:solidFill>
                  <a:schemeClr val="tx2"/>
                </a:solidFill>
                <a:latin typeface="Times New Roman" panose="02020603050405020304" pitchFamily="18" charset="0"/>
                <a:cs typeface="Times New Roman" panose="02020603050405020304" pitchFamily="18" charset="0"/>
              </a:rPr>
              <a:t>These problems suggest that </a:t>
            </a:r>
            <a:r>
              <a:rPr lang="en-US" b="1" dirty="0">
                <a:solidFill>
                  <a:schemeClr val="tx2"/>
                </a:solidFill>
                <a:latin typeface="Times New Roman" panose="02020603050405020304" pitchFamily="18" charset="0"/>
                <a:cs typeface="Times New Roman" panose="02020603050405020304" pitchFamily="18" charset="0"/>
              </a:rPr>
              <a:t>theories and hypotheses are not specific enough</a:t>
            </a:r>
            <a:r>
              <a:rPr lang="en-US" dirty="0">
                <a:solidFill>
                  <a:schemeClr val="tx2"/>
                </a:solidFill>
                <a:latin typeface="Times New Roman" panose="02020603050405020304" pitchFamily="18" charset="0"/>
                <a:cs typeface="Times New Roman" panose="02020603050405020304" pitchFamily="18" charset="0"/>
              </a:rPr>
              <a:t>, and the field often may not be ready for conducting confirmatory hypothesis testing. </a:t>
            </a:r>
          </a:p>
        </p:txBody>
      </p:sp>
    </p:spTree>
    <p:extLst>
      <p:ext uri="{BB962C8B-B14F-4D97-AF65-F5344CB8AC3E}">
        <p14:creationId xmlns:p14="http://schemas.microsoft.com/office/powerpoint/2010/main" val="1193645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The Present Article – The Derivation Chain</a:t>
            </a:r>
            <a:endParaRPr lang="LID4096" dirty="0"/>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indent="0">
              <a:buNone/>
            </a:pPr>
            <a:r>
              <a:rPr lang="en-GB" dirty="0">
                <a:solidFill>
                  <a:schemeClr val="tx2"/>
                </a:solidFill>
                <a:latin typeface="Times New Roman" panose="02020603050405020304" pitchFamily="18" charset="0"/>
                <a:cs typeface="Times New Roman" panose="02020603050405020304" pitchFamily="18" charset="0"/>
              </a:rPr>
              <a:t>Scheel et al. (2021) argue that </a:t>
            </a:r>
            <a:r>
              <a:rPr lang="en-GB" b="1" dirty="0">
                <a:solidFill>
                  <a:schemeClr val="tx2"/>
                </a:solidFill>
                <a:latin typeface="Times New Roman" panose="02020603050405020304" pitchFamily="18" charset="0"/>
                <a:cs typeface="Times New Roman" panose="02020603050405020304" pitchFamily="18" charset="0"/>
              </a:rPr>
              <a:t>focusing primarily on confirmatory hypothesis testing </a:t>
            </a:r>
            <a:r>
              <a:rPr lang="en-GB" dirty="0">
                <a:solidFill>
                  <a:schemeClr val="tx2"/>
                </a:solidFill>
                <a:latin typeface="Times New Roman" panose="02020603050405020304" pitchFamily="18" charset="0"/>
                <a:cs typeface="Times New Roman" panose="02020603050405020304" pitchFamily="18" charset="0"/>
              </a:rPr>
              <a:t>often leads to </a:t>
            </a:r>
            <a:r>
              <a:rPr lang="en-GB" b="1" dirty="0">
                <a:solidFill>
                  <a:schemeClr val="tx2"/>
                </a:solidFill>
                <a:latin typeface="Times New Roman" panose="02020603050405020304" pitchFamily="18" charset="0"/>
                <a:cs typeface="Times New Roman" panose="02020603050405020304" pitchFamily="18" charset="0"/>
              </a:rPr>
              <a:t>neglecting the necessary groundwork</a:t>
            </a:r>
            <a:r>
              <a:rPr lang="en-GB" dirty="0">
                <a:solidFill>
                  <a:schemeClr val="tx2"/>
                </a:solidFill>
                <a:latin typeface="Times New Roman" panose="02020603050405020304" pitchFamily="18" charset="0"/>
                <a:cs typeface="Times New Roman" panose="02020603050405020304" pitchFamily="18" charset="0"/>
              </a:rPr>
              <a:t> for ensuring a sound link between the test and the tested theory. </a:t>
            </a:r>
          </a:p>
          <a:p>
            <a:pPr marL="0" indent="0">
              <a:buNone/>
            </a:pPr>
            <a:r>
              <a:rPr lang="en-GB" dirty="0">
                <a:solidFill>
                  <a:schemeClr val="tx2"/>
                </a:solidFill>
                <a:latin typeface="Times New Roman" panose="02020603050405020304" pitchFamily="18" charset="0"/>
                <a:cs typeface="Times New Roman" panose="02020603050405020304" pitchFamily="18" charset="0"/>
              </a:rPr>
              <a:t>Within the HD model, </a:t>
            </a:r>
            <a:r>
              <a:rPr lang="en-GB" b="1" dirty="0">
                <a:solidFill>
                  <a:schemeClr val="tx2"/>
                </a:solidFill>
                <a:latin typeface="Times New Roman" panose="02020603050405020304" pitchFamily="18" charset="0"/>
                <a:cs typeface="Times New Roman" panose="02020603050405020304" pitchFamily="18" charset="0"/>
              </a:rPr>
              <a:t>moving from a theoretical framework to a statistical test is seen as a sequence of logical steps</a:t>
            </a:r>
            <a:r>
              <a:rPr lang="en-GB" dirty="0">
                <a:solidFill>
                  <a:schemeClr val="tx2"/>
                </a:solidFill>
                <a:latin typeface="Times New Roman" panose="02020603050405020304" pitchFamily="18" charset="0"/>
                <a:cs typeface="Times New Roman" panose="02020603050405020304" pitchFamily="18" charset="0"/>
              </a:rPr>
              <a:t>, where a testable model is derived from the theory, and additional (auxiliary) assumptions are made (e.g., how to measure a theoretical construct).</a:t>
            </a:r>
          </a:p>
          <a:p>
            <a:pPr marL="0" indent="0">
              <a:buNone/>
            </a:pPr>
            <a:r>
              <a:rPr lang="en-GB" dirty="0">
                <a:solidFill>
                  <a:schemeClr val="tx2"/>
                </a:solidFill>
                <a:latin typeface="Times New Roman" panose="02020603050405020304" pitchFamily="18" charset="0"/>
                <a:cs typeface="Times New Roman" panose="02020603050405020304" pitchFamily="18" charset="0"/>
              </a:rPr>
              <a:t>Meehl (1990) termed this sequence the </a:t>
            </a:r>
            <a:r>
              <a:rPr lang="en-GB" b="1" dirty="0">
                <a:solidFill>
                  <a:schemeClr val="tx2"/>
                </a:solidFill>
                <a:latin typeface="Times New Roman" panose="02020603050405020304" pitchFamily="18" charset="0"/>
                <a:cs typeface="Times New Roman" panose="02020603050405020304" pitchFamily="18" charset="0"/>
              </a:rPr>
              <a:t>“derivation chain”</a:t>
            </a:r>
            <a:r>
              <a:rPr lang="en-GB" dirty="0">
                <a:solidFill>
                  <a:schemeClr val="tx2"/>
                </a:solidFill>
                <a:latin typeface="Times New Roman" panose="02020603050405020304" pitchFamily="18" charset="0"/>
                <a:cs typeface="Times New Roman" panose="02020603050405020304" pitchFamily="18" charset="0"/>
              </a:rPr>
              <a:t>. A combination of theoretical premises and auxiliary assumptions that are necessary to predict an observable outcome. </a:t>
            </a:r>
          </a:p>
          <a:p>
            <a:pPr marL="0" indent="0">
              <a:buNone/>
            </a:pPr>
            <a:r>
              <a:rPr lang="en-GB" dirty="0">
                <a:solidFill>
                  <a:schemeClr val="tx2"/>
                </a:solidFill>
                <a:latin typeface="Times New Roman" panose="02020603050405020304" pitchFamily="18" charset="0"/>
                <a:cs typeface="Times New Roman" panose="02020603050405020304" pitchFamily="18" charset="0"/>
              </a:rPr>
              <a:t>The statistical prediction at the end of the derivation chain is </a:t>
            </a:r>
            <a:r>
              <a:rPr lang="en-GB" b="1" dirty="0">
                <a:solidFill>
                  <a:schemeClr val="tx2"/>
                </a:solidFill>
                <a:latin typeface="Times New Roman" panose="02020603050405020304" pitchFamily="18" charset="0"/>
                <a:cs typeface="Times New Roman" panose="02020603050405020304" pitchFamily="18" charset="0"/>
              </a:rPr>
              <a:t>highly specific </a:t>
            </a:r>
            <a:r>
              <a:rPr lang="en-GB" dirty="0">
                <a:solidFill>
                  <a:schemeClr val="tx2"/>
                </a:solidFill>
                <a:latin typeface="Times New Roman" panose="02020603050405020304" pitchFamily="18" charset="0"/>
                <a:cs typeface="Times New Roman" panose="02020603050405020304" pitchFamily="18" charset="0"/>
              </a:rPr>
              <a:t>(i.e., not “any nonzero effect”). If the derivation chain from theory (together with auxiliary assumptions) to the predicted outcome is loose, a falsified prediction cannot be considered a falsification of the theory </a:t>
            </a:r>
            <a:r>
              <a:rPr lang="en-GB" sz="1400" dirty="0">
                <a:solidFill>
                  <a:schemeClr val="tx2"/>
                </a:solidFill>
                <a:latin typeface="Times New Roman" panose="02020603050405020304" pitchFamily="18" charset="0"/>
                <a:cs typeface="Times New Roman" panose="02020603050405020304" pitchFamily="18" charset="0"/>
              </a:rPr>
              <a:t>(Meehl, 1990).</a:t>
            </a:r>
          </a:p>
        </p:txBody>
      </p:sp>
    </p:spTree>
    <p:extLst>
      <p:ext uri="{BB962C8B-B14F-4D97-AF65-F5344CB8AC3E}">
        <p14:creationId xmlns:p14="http://schemas.microsoft.com/office/powerpoint/2010/main" val="252730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 of the Presentation</a:t>
            </a:r>
          </a:p>
        </p:txBody>
      </p:sp>
      <p:sp>
        <p:nvSpPr>
          <p:cNvPr id="14" name="Content Placeholder 13"/>
          <p:cNvSpPr>
            <a:spLocks noGrp="1"/>
          </p:cNvSpPr>
          <p:nvPr>
            <p:ph idx="1"/>
          </p:nvPr>
        </p:nvSpPr>
        <p:spPr/>
        <p:txBody>
          <a:bodyPr>
            <a:normAutofit/>
          </a:bodyPr>
          <a:lstStyle/>
          <a:p>
            <a:r>
              <a:rPr lang="en-US" sz="3000" b="1" dirty="0">
                <a:solidFill>
                  <a:schemeClr val="tx2"/>
                </a:solidFill>
              </a:rPr>
              <a:t>The replication crisis: problems</a:t>
            </a:r>
          </a:p>
          <a:p>
            <a:r>
              <a:rPr lang="en-US" sz="3000" b="1" dirty="0">
                <a:solidFill>
                  <a:schemeClr val="tx2"/>
                </a:solidFill>
              </a:rPr>
              <a:t>The replication crisis: proposed solutions</a:t>
            </a:r>
          </a:p>
          <a:p>
            <a:r>
              <a:rPr lang="en-US" sz="3000" b="1" dirty="0">
                <a:solidFill>
                  <a:schemeClr val="tx2"/>
                </a:solidFill>
              </a:rPr>
              <a:t>The theory crisis</a:t>
            </a:r>
          </a:p>
          <a:p>
            <a:r>
              <a:rPr lang="en-US" sz="3000" b="1" dirty="0">
                <a:solidFill>
                  <a:schemeClr val="tx2"/>
                </a:solidFill>
              </a:rPr>
              <a:t>Article: “Why Hypothesis Testers Should Spend Less Time Testing Hypotheses”</a:t>
            </a:r>
          </a:p>
          <a:p>
            <a:endParaRPr lang="en-US" sz="3000" b="1" dirty="0">
              <a:solidFill>
                <a:schemeClr val="tx2"/>
              </a:solidFill>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The Present Article – Inputs to Informative Tests</a:t>
            </a:r>
            <a:endParaRPr lang="LID4096" dirty="0"/>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What </a:t>
            </a:r>
            <a:r>
              <a:rPr lang="en-US" b="1" dirty="0">
                <a:solidFill>
                  <a:schemeClr val="tx2"/>
                </a:solidFill>
                <a:latin typeface="Times New Roman" panose="02020603050405020304" pitchFamily="18" charset="0"/>
                <a:cs typeface="Times New Roman" panose="02020603050405020304" pitchFamily="18" charset="0"/>
              </a:rPr>
              <a:t>elements </a:t>
            </a:r>
            <a:r>
              <a:rPr lang="en-US" dirty="0">
                <a:solidFill>
                  <a:schemeClr val="tx2"/>
                </a:solidFill>
                <a:latin typeface="Times New Roman" panose="02020603050405020304" pitchFamily="18" charset="0"/>
                <a:cs typeface="Times New Roman" panose="02020603050405020304" pitchFamily="18" charset="0"/>
              </a:rPr>
              <a:t>are</a:t>
            </a:r>
            <a:r>
              <a:rPr lang="en-US" b="1" dirty="0">
                <a:solidFill>
                  <a:schemeClr val="tx2"/>
                </a:solidFill>
                <a:latin typeface="Times New Roman" panose="02020603050405020304" pitchFamily="18" charset="0"/>
                <a:cs typeface="Times New Roman" panose="02020603050405020304" pitchFamily="18" charset="0"/>
              </a:rPr>
              <a:t> needed for a strong derivation chain - </a:t>
            </a:r>
            <a:r>
              <a:rPr lang="en-US" dirty="0">
                <a:solidFill>
                  <a:schemeClr val="tx2"/>
                </a:solidFill>
                <a:latin typeface="Times New Roman" panose="02020603050405020304" pitchFamily="18" charset="0"/>
                <a:cs typeface="Times New Roman" panose="02020603050405020304" pitchFamily="18" charset="0"/>
              </a:rPr>
              <a:t>from theory to test?</a:t>
            </a:r>
          </a:p>
          <a:p>
            <a:pPr marL="0" indent="0">
              <a:buNone/>
            </a:pPr>
            <a:r>
              <a:rPr lang="en-US" dirty="0">
                <a:solidFill>
                  <a:schemeClr val="tx2"/>
                </a:solidFill>
                <a:latin typeface="Times New Roman" panose="02020603050405020304" pitchFamily="18" charset="0"/>
                <a:cs typeface="Times New Roman" panose="02020603050405020304" pitchFamily="18" charset="0"/>
              </a:rPr>
              <a:t>They suggest several necessary steps before testing hypotheses, with the goal of improving the input into the HD “machinery” and making hypothesis tests more informative </a:t>
            </a:r>
            <a:r>
              <a:rPr lang="en-US" sz="1400" dirty="0">
                <a:solidFill>
                  <a:schemeClr val="tx2"/>
                </a:solidFill>
                <a:latin typeface="Times New Roman" panose="02020603050405020304" pitchFamily="18" charset="0"/>
                <a:cs typeface="Times New Roman" panose="02020603050405020304" pitchFamily="18" charset="0"/>
              </a:rPr>
              <a:t>(</a:t>
            </a:r>
            <a:r>
              <a:rPr lang="en-US" sz="1400" dirty="0" err="1">
                <a:solidFill>
                  <a:schemeClr val="tx2"/>
                </a:solidFill>
                <a:latin typeface="Times New Roman" panose="02020603050405020304" pitchFamily="18" charset="0"/>
                <a:cs typeface="Times New Roman" panose="02020603050405020304" pitchFamily="18" charset="0"/>
              </a:rPr>
              <a:t>Dubin</a:t>
            </a:r>
            <a:r>
              <a:rPr lang="en-US" sz="1400" dirty="0">
                <a:solidFill>
                  <a:schemeClr val="tx2"/>
                </a:solidFill>
                <a:latin typeface="Times New Roman" panose="02020603050405020304" pitchFamily="18" charset="0"/>
                <a:cs typeface="Times New Roman" panose="02020603050405020304" pitchFamily="18" charset="0"/>
              </a:rPr>
              <a:t> , 1969).</a:t>
            </a:r>
          </a:p>
          <a:p>
            <a:r>
              <a:rPr lang="en-US" dirty="0">
                <a:solidFill>
                  <a:schemeClr val="tx2"/>
                </a:solidFill>
                <a:latin typeface="Times New Roman" panose="02020603050405020304" pitchFamily="18" charset="0"/>
                <a:cs typeface="Times New Roman" panose="02020603050405020304" pitchFamily="18" charset="0"/>
              </a:rPr>
              <a:t>1. Concept formation</a:t>
            </a:r>
          </a:p>
          <a:p>
            <a:r>
              <a:rPr lang="en-US" dirty="0">
                <a:solidFill>
                  <a:schemeClr val="tx2"/>
                </a:solidFill>
                <a:latin typeface="Times New Roman" panose="02020603050405020304" pitchFamily="18" charset="0"/>
                <a:cs typeface="Times New Roman" panose="02020603050405020304" pitchFamily="18" charset="0"/>
              </a:rPr>
              <a:t>2. Developing measures</a:t>
            </a:r>
          </a:p>
          <a:p>
            <a:r>
              <a:rPr lang="en-US" dirty="0">
                <a:solidFill>
                  <a:schemeClr val="tx2"/>
                </a:solidFill>
                <a:latin typeface="Times New Roman" panose="02020603050405020304" pitchFamily="18" charset="0"/>
                <a:cs typeface="Times New Roman" panose="02020603050405020304" pitchFamily="18" charset="0"/>
              </a:rPr>
              <a:t>3. Establishing relationships between concepts</a:t>
            </a:r>
          </a:p>
          <a:p>
            <a:r>
              <a:rPr lang="en-US" dirty="0">
                <a:solidFill>
                  <a:schemeClr val="tx2"/>
                </a:solidFill>
                <a:latin typeface="Times New Roman" panose="02020603050405020304" pitchFamily="18" charset="0"/>
                <a:cs typeface="Times New Roman" panose="02020603050405020304" pitchFamily="18" charset="0"/>
              </a:rPr>
              <a:t>4. Specifying boundary conditions</a:t>
            </a:r>
          </a:p>
          <a:p>
            <a:r>
              <a:rPr lang="en-US" dirty="0">
                <a:solidFill>
                  <a:schemeClr val="tx2"/>
                </a:solidFill>
                <a:latin typeface="Times New Roman" panose="02020603050405020304" pitchFamily="18" charset="0"/>
                <a:cs typeface="Times New Roman" panose="02020603050405020304" pitchFamily="18" charset="0"/>
              </a:rPr>
              <a:t>5. Specifying auxiliary assumptions</a:t>
            </a:r>
          </a:p>
          <a:p>
            <a:r>
              <a:rPr lang="en-US" dirty="0">
                <a:solidFill>
                  <a:schemeClr val="tx2"/>
                </a:solidFill>
                <a:latin typeface="Times New Roman" panose="02020603050405020304" pitchFamily="18" charset="0"/>
                <a:cs typeface="Times New Roman" panose="02020603050405020304" pitchFamily="18" charset="0"/>
              </a:rPr>
              <a:t>6. Deriving statistical predictions</a:t>
            </a:r>
          </a:p>
        </p:txBody>
      </p:sp>
    </p:spTree>
    <p:extLst>
      <p:ext uri="{BB962C8B-B14F-4D97-AF65-F5344CB8AC3E}">
        <p14:creationId xmlns:p14="http://schemas.microsoft.com/office/powerpoint/2010/main" val="3393681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1. Concept formation </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indent="0">
              <a:buNone/>
            </a:pPr>
            <a:r>
              <a:rPr lang="en-GB" dirty="0">
                <a:solidFill>
                  <a:schemeClr val="tx2"/>
                </a:solidFill>
                <a:latin typeface="Times New Roman" panose="02020603050405020304" pitchFamily="18" charset="0"/>
                <a:cs typeface="Times New Roman" panose="02020603050405020304" pitchFamily="18" charset="0"/>
              </a:rPr>
              <a:t>To translate a theoretical prediction into an observable outcome requires researchers to know what they want to observe. </a:t>
            </a:r>
          </a:p>
          <a:p>
            <a:r>
              <a:rPr lang="en-GB" dirty="0">
                <a:solidFill>
                  <a:schemeClr val="tx2"/>
                </a:solidFill>
                <a:latin typeface="Times New Roman" panose="02020603050405020304" pitchFamily="18" charset="0"/>
                <a:cs typeface="Times New Roman" panose="02020603050405020304" pitchFamily="18" charset="0"/>
              </a:rPr>
              <a:t>What is meant by concepts such as depression, anger, agency, etc?</a:t>
            </a:r>
          </a:p>
          <a:p>
            <a:r>
              <a:rPr lang="en-GB" dirty="0">
                <a:solidFill>
                  <a:schemeClr val="tx2"/>
                </a:solidFill>
                <a:latin typeface="Times New Roman" panose="02020603050405020304" pitchFamily="18" charset="0"/>
                <a:cs typeface="Times New Roman" panose="02020603050405020304" pitchFamily="18" charset="0"/>
              </a:rPr>
              <a:t>Two criteria for good concepts are </a:t>
            </a:r>
            <a:r>
              <a:rPr lang="en-GB" b="1" dirty="0">
                <a:solidFill>
                  <a:schemeClr val="tx2"/>
                </a:solidFill>
                <a:latin typeface="Times New Roman" panose="02020603050405020304" pitchFamily="18" charset="0"/>
                <a:cs typeface="Times New Roman" panose="02020603050405020304" pitchFamily="18" charset="0"/>
              </a:rPr>
              <a:t>coherence </a:t>
            </a:r>
            <a:r>
              <a:rPr lang="en-GB" dirty="0">
                <a:solidFill>
                  <a:schemeClr val="tx2"/>
                </a:solidFill>
                <a:latin typeface="Times New Roman" panose="02020603050405020304" pitchFamily="18" charset="0"/>
                <a:cs typeface="Times New Roman" panose="02020603050405020304" pitchFamily="18" charset="0"/>
              </a:rPr>
              <a:t>and </a:t>
            </a:r>
            <a:r>
              <a:rPr lang="en-GB" b="1" dirty="0">
                <a:solidFill>
                  <a:schemeClr val="tx2"/>
                </a:solidFill>
                <a:latin typeface="Times New Roman" panose="02020603050405020304" pitchFamily="18" charset="0"/>
                <a:cs typeface="Times New Roman" panose="02020603050405020304" pitchFamily="18" charset="0"/>
              </a:rPr>
              <a:t>differentiation</a:t>
            </a:r>
            <a:r>
              <a:rPr lang="en-GB" dirty="0">
                <a:solidFill>
                  <a:schemeClr val="tx2"/>
                </a:solidFill>
                <a:latin typeface="Times New Roman" panose="02020603050405020304" pitchFamily="18" charset="0"/>
                <a:cs typeface="Times New Roman" panose="02020603050405020304" pitchFamily="18" charset="0"/>
              </a:rPr>
              <a:t>. It should be clear which elements are part of the concept (coherence) and how the concept differs from other concepts (differentiation).</a:t>
            </a:r>
          </a:p>
          <a:p>
            <a:r>
              <a:rPr lang="en-GB" dirty="0">
                <a:solidFill>
                  <a:schemeClr val="tx2"/>
                </a:solidFill>
                <a:latin typeface="Times New Roman" panose="02020603050405020304" pitchFamily="18" charset="0"/>
                <a:cs typeface="Times New Roman" panose="02020603050405020304" pitchFamily="18" charset="0"/>
              </a:rPr>
              <a:t>For example: in cognitive psychology, </a:t>
            </a:r>
            <a:r>
              <a:rPr lang="en-GB" b="1" i="1" dirty="0">
                <a:solidFill>
                  <a:schemeClr val="tx2"/>
                </a:solidFill>
                <a:latin typeface="Times New Roman" panose="02020603050405020304" pitchFamily="18" charset="0"/>
                <a:cs typeface="Times New Roman" panose="02020603050405020304" pitchFamily="18" charset="0"/>
              </a:rPr>
              <a:t>priming</a:t>
            </a:r>
            <a:r>
              <a:rPr lang="en-GB" dirty="0">
                <a:solidFill>
                  <a:schemeClr val="tx2"/>
                </a:solidFill>
                <a:latin typeface="Times New Roman" panose="02020603050405020304" pitchFamily="18" charset="0"/>
                <a:cs typeface="Times New Roman" panose="02020603050405020304" pitchFamily="18" charset="0"/>
              </a:rPr>
              <a:t> refers to when exposure to a stimulus influences the response to a subsequent stimulus, an effect that lasts a few seconds. Social psychologists have used the same name for effects that supposedly last for many months. It is not clear that these two definitions are coherent. </a:t>
            </a:r>
          </a:p>
          <a:p>
            <a:r>
              <a:rPr lang="en-GB" dirty="0">
                <a:solidFill>
                  <a:schemeClr val="tx2"/>
                </a:solidFill>
                <a:latin typeface="Times New Roman" panose="02020603050405020304" pitchFamily="18" charset="0"/>
                <a:cs typeface="Times New Roman" panose="02020603050405020304" pitchFamily="18" charset="0"/>
              </a:rPr>
              <a:t>A lack of differentiation have been noted with the concept </a:t>
            </a:r>
            <a:r>
              <a:rPr lang="en-GB" i="1" dirty="0">
                <a:solidFill>
                  <a:schemeClr val="tx2"/>
                </a:solidFill>
                <a:latin typeface="Times New Roman" panose="02020603050405020304" pitchFamily="18" charset="0"/>
                <a:cs typeface="Times New Roman" panose="02020603050405020304" pitchFamily="18" charset="0"/>
              </a:rPr>
              <a:t>grit</a:t>
            </a:r>
            <a:r>
              <a:rPr lang="en-GB" dirty="0">
                <a:solidFill>
                  <a:schemeClr val="tx2"/>
                </a:solidFill>
                <a:latin typeface="Times New Roman" panose="02020603050405020304" pitchFamily="18" charset="0"/>
                <a:cs typeface="Times New Roman" panose="02020603050405020304" pitchFamily="18" charset="0"/>
              </a:rPr>
              <a:t>, with suggestions that it simply reflects conscientiousness.</a:t>
            </a:r>
          </a:p>
          <a:p>
            <a:pPr marL="0" indent="0">
              <a:buNone/>
            </a:pPr>
            <a:endParaRPr lang="en-GB" dirty="0">
              <a:solidFill>
                <a:schemeClr val="tx2"/>
              </a:solidFill>
              <a:latin typeface="Times New Roman" panose="02020603050405020304" pitchFamily="18" charset="0"/>
              <a:cs typeface="Times New Roman" panose="02020603050405020304" pitchFamily="18" charset="0"/>
            </a:endParaRPr>
          </a:p>
          <a:p>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392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2. Measurement </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To empirically examine concepts, we need to specify how they will be measured. </a:t>
            </a:r>
          </a:p>
          <a:p>
            <a:r>
              <a:rPr lang="en-US" dirty="0">
                <a:solidFill>
                  <a:schemeClr val="tx2"/>
                </a:solidFill>
                <a:latin typeface="Times New Roman" panose="02020603050405020304" pitchFamily="18" charset="0"/>
                <a:cs typeface="Times New Roman" panose="02020603050405020304" pitchFamily="18" charset="0"/>
              </a:rPr>
              <a:t>Ensuring </a:t>
            </a:r>
            <a:r>
              <a:rPr lang="en-US" b="1" dirty="0">
                <a:solidFill>
                  <a:schemeClr val="tx2"/>
                </a:solidFill>
                <a:latin typeface="Times New Roman" panose="02020603050405020304" pitchFamily="18" charset="0"/>
                <a:cs typeface="Times New Roman" panose="02020603050405020304" pitchFamily="18" charset="0"/>
              </a:rPr>
              <a:t>reliability and validity </a:t>
            </a:r>
            <a:r>
              <a:rPr lang="en-US" dirty="0">
                <a:solidFill>
                  <a:schemeClr val="tx2"/>
                </a:solidFill>
                <a:latin typeface="Times New Roman" panose="02020603050405020304" pitchFamily="18" charset="0"/>
                <a:cs typeface="Times New Roman" panose="02020603050405020304" pitchFamily="18" charset="0"/>
              </a:rPr>
              <a:t>(or precision and bias) of the psychological measures is important.</a:t>
            </a:r>
          </a:p>
          <a:p>
            <a:r>
              <a:rPr lang="en-US" b="1" dirty="0">
                <a:solidFill>
                  <a:schemeClr val="tx2"/>
                </a:solidFill>
                <a:latin typeface="Times New Roman" panose="02020603050405020304" pitchFamily="18" charset="0"/>
                <a:cs typeface="Times New Roman" panose="02020603050405020304" pitchFamily="18" charset="0"/>
              </a:rPr>
              <a:t>Low validity and reliability reduce the extent to which hypothesis tests inform a theory</a:t>
            </a:r>
            <a:r>
              <a:rPr lang="en-US" dirty="0">
                <a:solidFill>
                  <a:schemeClr val="tx2"/>
                </a:solidFill>
                <a:latin typeface="Times New Roman" panose="02020603050405020304" pitchFamily="18" charset="0"/>
                <a:cs typeface="Times New Roman" panose="02020603050405020304" pitchFamily="18" charset="0"/>
              </a:rPr>
              <a:t>: A positive finding does not support a theory if the wrong thing was manipulated, and a negative finding does not contradict a theory if the measurement did not capture the concept of interest.</a:t>
            </a:r>
          </a:p>
          <a:p>
            <a:r>
              <a:rPr lang="en-US" dirty="0">
                <a:solidFill>
                  <a:schemeClr val="tx2"/>
                </a:solidFill>
                <a:latin typeface="Times New Roman" panose="02020603050405020304" pitchFamily="18" charset="0"/>
                <a:cs typeface="Times New Roman" panose="02020603050405020304" pitchFamily="18" charset="0"/>
              </a:rPr>
              <a:t>Scales are often used without evidence of their validity or are simply created on the fly in psychology </a:t>
            </a:r>
            <a:r>
              <a:rPr lang="en-US" sz="1500" dirty="0">
                <a:solidFill>
                  <a:schemeClr val="tx2"/>
                </a:solidFill>
                <a:latin typeface="Times New Roman" panose="02020603050405020304" pitchFamily="18" charset="0"/>
                <a:cs typeface="Times New Roman" panose="02020603050405020304" pitchFamily="18" charset="0"/>
              </a:rPr>
              <a:t>(Flake et al., 2017).</a:t>
            </a:r>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Example: Over 280 scales exist to measure depression, 19 of which are commonly used today. </a:t>
            </a:r>
            <a:r>
              <a:rPr lang="en-GB"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Many of these scales differ considerably in content, and arguably assess different concepts </a:t>
            </a:r>
            <a:r>
              <a:rPr lang="en-GB"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(Fried, 2020b).</a:t>
            </a:r>
            <a:endParaRPr lang="en-US" sz="1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64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3. Relationships Between Concepts</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“Once concepts are sufficiently defined, we need to specify a causal model of how they relate to one another.” </a:t>
            </a:r>
            <a:r>
              <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 747). </a:t>
            </a:r>
          </a:p>
          <a:p>
            <a:pPr marL="342900" lvl="0" indent="-342900">
              <a:lnSpc>
                <a:spcPct val="107000"/>
              </a:lnSpc>
              <a:spcAft>
                <a:spcPts val="800"/>
              </a:spcAft>
              <a:buFont typeface="Wingdings" panose="05000000000000000000" pitchFamily="2" charset="2"/>
              <a:buChar char=""/>
              <a:tabLst>
                <a:tab pos="457200" algn="l"/>
              </a:tabLst>
            </a:pP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When a theory is formalized </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as a set of equations or propositions, one can use </a:t>
            </a: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mathematics or logic to derive exactly which hypotheses</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do or do not follow from the theory (instead of the “nil null hypothesis”), creating a </a:t>
            </a:r>
            <a:r>
              <a:rPr lang="en-US"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strong logical link</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between the theory and the hypotheses derived from the theory </a:t>
            </a:r>
            <a:r>
              <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Oberauer</a:t>
            </a:r>
            <a:r>
              <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&amp; Lewandowsky, 2019).</a:t>
            </a:r>
          </a:p>
          <a:p>
            <a:pPr marL="342900" lvl="0" indent="-342900">
              <a:lnSpc>
                <a:spcPct val="107000"/>
              </a:lnSpc>
              <a:spcAft>
                <a:spcPts val="800"/>
              </a:spcAft>
              <a:buFont typeface="Wingdings" panose="05000000000000000000" pitchFamily="2" charset="2"/>
              <a:buChar char=""/>
              <a:tabLst>
                <a:tab pos="457200" algn="l"/>
              </a:tabLst>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Which variables should be related and in which ways (linearly, exponential, </a:t>
            </a:r>
            <a:r>
              <a:rPr lang="en-US"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etc</a:t>
            </a: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What would happen if we control for a certain variable? This can be specified in a causal model.</a:t>
            </a:r>
          </a:p>
          <a:p>
            <a:pPr marL="342900" lvl="0" indent="-342900">
              <a:lnSpc>
                <a:spcPct val="107000"/>
              </a:lnSpc>
              <a:spcAft>
                <a:spcPts val="800"/>
              </a:spcAft>
              <a:buFont typeface="Wingdings" panose="05000000000000000000" pitchFamily="2" charset="2"/>
              <a:buChar char=""/>
              <a:tabLst>
                <a:tab pos="457200" algn="l"/>
              </a:tabLst>
            </a:pPr>
            <a:r>
              <a:rPr lang="en-US"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“Without sufficiently defined concepts and information about their causal relations, we lack information about a theory’s content: Its scope is unclear, its assumptions are not specified, and its predictions are vague.” </a:t>
            </a:r>
            <a:r>
              <a:rPr lang="en-US" sz="14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 747).</a:t>
            </a:r>
          </a:p>
        </p:txBody>
      </p:sp>
    </p:spTree>
    <p:extLst>
      <p:ext uri="{BB962C8B-B14F-4D97-AF65-F5344CB8AC3E}">
        <p14:creationId xmlns:p14="http://schemas.microsoft.com/office/powerpoint/2010/main" val="4081723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4. Boundary Conditions</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 good theory is clear about its boundary conditions (i.e., the regions of the parameter space in which the theory applies).”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 747).</a:t>
            </a:r>
          </a:p>
          <a:p>
            <a:pPr marL="34290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While theories provide answers to the “what,” “how,” and “why” questions, boundary conditions refer to the </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“who, where, when”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aspects of a theory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Busse</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et al., 2016). </a:t>
            </a:r>
          </a:p>
          <a:p>
            <a:pPr marL="342900" lvl="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For example, for which population, across which situations, and which time points. They are related to the </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generalizability</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of a theory. </a:t>
            </a:r>
          </a:p>
          <a:p>
            <a:pPr marL="342900" lvl="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Mature or “strong” theories should precisely specify boundary conditions. A lack of boundary conditions makes it hard to interpret discrepancies between theory and empirical results - to discern whether predictions are confirmed or not. </a:t>
            </a:r>
          </a:p>
          <a:p>
            <a:pPr marL="342900" lvl="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68219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5. Auxiliary Assumptions</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To test predictions derived from a theory, it is often necessary to rely on additional auxiliary theories or assumptions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(Meehl, 1978, 1990).</a:t>
            </a:r>
          </a:p>
          <a:p>
            <a:pPr marL="342900" lvl="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For example, to test the prediction that feeling socially excluded increases the sensitivity to physical pain, one needs to assume that the experimental conditions induce feelings of social exclusion and does not influence pain sensitivity in unintended ways, that participants complete the task correctly, that our measurements of pain sensitivity are valid, that group assignment is random, and so on.</a:t>
            </a:r>
          </a:p>
          <a:p>
            <a:pPr marL="342900" lvl="0" indent="-342900">
              <a:lnSpc>
                <a:spcPct val="107000"/>
              </a:lnSpc>
              <a:spcAft>
                <a:spcPts val="800"/>
              </a:spcAft>
              <a:buFont typeface="Wingdings" panose="05000000000000000000" pitchFamily="2" charset="2"/>
              <a:buChar char=""/>
              <a:tabLst>
                <a:tab pos="457200" algn="l"/>
              </a:tabLst>
            </a:pP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When the validity of auxiliaries is unknown, hypothesis tests are less informative</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because failed predictions can be blamed on either the theory (e.g., poor theoretical assumptions) or one of the auxiliary assumptions (e.g., poor measurement).</a:t>
            </a:r>
          </a:p>
          <a:p>
            <a:pPr marL="342900" lvl="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130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Element 6. Statistical Predictions</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Only when the theoretical predictions are clearly specified can it be evaluated how well a statistical test falsify or support a theory. </a:t>
            </a:r>
          </a:p>
          <a:p>
            <a:pPr marL="342900" lvl="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When preregistering hypotheses, “researchers should specify which findings would support and falsify their hypotheses and indicate the test’s capacity to provide informative results (e.g., statistical power, sensitivity).”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 748).</a:t>
            </a:r>
          </a:p>
          <a:p>
            <a:pPr marL="342900" lvl="0" indent="-342900">
              <a:lnSpc>
                <a:spcPct val="107000"/>
              </a:lnSpc>
              <a:spcAft>
                <a:spcPts val="800"/>
              </a:spcAft>
              <a:buFont typeface="Wingdings" panose="05000000000000000000" pitchFamily="2" charset="2"/>
              <a:buChar char=""/>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Researchers have many decisions to make, including which sample sizes to use, which effect sizes are theoretically predicted, and which measurements to use.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“If researchers lack a principled way to make these decisions, they may rely on arbitrary default values, and subsequent test results will be arbitrary in return.”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 748).</a:t>
            </a:r>
            <a:endPar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967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Suggestions to Strengthen the Derivation Chain</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All six elements determine the strength of the derivation chain and the inferences that can be drawn from a hypothesis test. </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Scheel et al. argue that the proposed solutions to the replication crisis has primarily focused on the final element of the derivation chain: statistical predictions and inferences.</a:t>
            </a:r>
          </a:p>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problem may, however, lie further upstream: crucial knowledge about concepts, measures, causal relationships, boundar</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y conditions, or auxiliary assumptions might be missing,</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Instead of taking a premature leap from a theoretical idea to a statistical prediction, psychologists may want to ask themselves: “Are we ready to test a hypothesis or would we be better off strengthening the weakest parts of the derivation chain first?”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 748). </a:t>
            </a:r>
          </a:p>
        </p:txBody>
      </p:sp>
    </p:spTree>
    <p:extLst>
      <p:ext uri="{BB962C8B-B14F-4D97-AF65-F5344CB8AC3E}">
        <p14:creationId xmlns:p14="http://schemas.microsoft.com/office/powerpoint/2010/main" val="2156853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Suggestions to Strengthen the Derivation Chain</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0" lvl="0" indent="0">
              <a:lnSpc>
                <a:spcPct val="107000"/>
              </a:lnSpc>
              <a:spcAft>
                <a:spcPts val="800"/>
              </a:spcAft>
              <a:buNone/>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Strengthening the derivation chain requires research activities that are distinct from the final confirmatory test of a prediction. This groundwork constitutes a wide range of nonconfirmatory activities, including:</a:t>
            </a:r>
          </a:p>
          <a:p>
            <a:pPr marL="342900" indent="-342900">
              <a:lnSpc>
                <a:spcPct val="107000"/>
              </a:lnSpc>
              <a:spcAft>
                <a:spcPts val="800"/>
              </a:spcAft>
              <a:buFont typeface="Wingdings" panose="05000000000000000000" pitchFamily="2" charset="2"/>
              <a:buChar char=""/>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There is quite an extensive literature on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theory development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translating verbal theories into formal models, conceptual analysis) and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psychometric work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validating a measurement instrument) that can be consulted.</a:t>
            </a:r>
            <a:endPar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Formalizing a hypothesis via mathematical or computational modelling can help evaluate a theory’s logical coherence, scope, and plausibility. </a:t>
            </a:r>
          </a:p>
          <a:p>
            <a:pPr marL="342900" indent="-342900">
              <a:lnSpc>
                <a:spcPct val="107000"/>
              </a:lnSpc>
              <a:spcAft>
                <a:spcPts val="800"/>
              </a:spcAft>
              <a:buFont typeface="Wingdings" panose="05000000000000000000" pitchFamily="2" charset="2"/>
              <a:buChar char=""/>
              <a:tabLst>
                <a:tab pos="457200" algn="l"/>
              </a:tabLst>
            </a:pP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Formalization makes theories more transparent and testable by specifying all assumptions, concepts and their relations, and boundary conditions.</a:t>
            </a:r>
          </a:p>
          <a:p>
            <a:pPr marL="342900" lvl="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1273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Suggestions to Strengthen the Derivation Chain</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342900" indent="-342900">
              <a:lnSpc>
                <a:spcPct val="107000"/>
              </a:lnSpc>
              <a:spcAft>
                <a:spcPts val="800"/>
              </a:spcAft>
              <a:buFont typeface="Wingdings" panose="05000000000000000000" pitchFamily="2" charset="2"/>
              <a:buChar char=""/>
              <a:tabLst>
                <a:tab pos="457200" algn="l"/>
              </a:tabLst>
            </a:pP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Parameter-range exploration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can help identify boundary conditions. Look for regions of a parameter space where a theory may not apply (for example, by testing different samples, such as non-WEIRD populations).</a:t>
            </a:r>
          </a:p>
          <a:p>
            <a:pPr marL="342900"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Alternatively, one can vary a specific dimension to find the “edges” of the dimension where the theory applies.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example, vary the stimulus size or luminan</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ce to find out how an event-related potential (ERP) component changes as a function of the varied dimension.</a:t>
            </a:r>
          </a:p>
          <a:p>
            <a:pPr marL="800100" lvl="1" indent="-342900">
              <a:lnSpc>
                <a:spcPct val="107000"/>
              </a:lnSpc>
              <a:spcAft>
                <a:spcPts val="800"/>
              </a:spcAft>
              <a:buFont typeface="Wingdings" panose="05000000000000000000" pitchFamily="2" charset="2"/>
              <a:buChar char=""/>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Manipulating a variable across a range is more informative than simply manipulating two levels (Meehl, 1990).</a:t>
            </a:r>
          </a:p>
          <a:p>
            <a:pPr marL="342900" indent="-342900">
              <a:lnSpc>
                <a:spcPct val="107000"/>
              </a:lnSpc>
              <a:spcAft>
                <a:spcPts val="800"/>
              </a:spcAft>
              <a:buFont typeface="Wingdings" panose="05000000000000000000" pitchFamily="2" charset="2"/>
              <a:buChar char=""/>
              <a:tabLst>
                <a:tab pos="457200" algn="l"/>
              </a:tabLst>
            </a:pPr>
            <a:r>
              <a:rPr lang="en-US"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Exploratory experimentation</a:t>
            </a:r>
            <a:r>
              <a:rPr lang="en-US"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in which many different parameters are varied without a priori predictions, can be used to search for stable patterns. Common approach in psychophysics to attempt to infer law-like relationships.</a:t>
            </a:r>
          </a:p>
          <a:p>
            <a:pPr marL="457200" lvl="1" indent="0">
              <a:lnSpc>
                <a:spcPct val="107000"/>
              </a:lnSpc>
              <a:spcAft>
                <a:spcPts val="800"/>
              </a:spcAft>
              <a:buNone/>
              <a:tabLst>
                <a:tab pos="457200" algn="l"/>
              </a:tabLst>
            </a:pPr>
            <a:endParaRPr lang="en-US" sz="1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4311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6D2CE36-C560-D608-0720-45CEE726AED7}"/>
              </a:ext>
            </a:extLst>
          </p:cNvPr>
          <p:cNvSpPr>
            <a:spLocks noGrp="1"/>
          </p:cNvSpPr>
          <p:nvPr>
            <p:ph type="ctrTitle"/>
          </p:nvPr>
        </p:nvSpPr>
        <p:spPr>
          <a:xfrm>
            <a:off x="1104900" y="2292094"/>
            <a:ext cx="5734050" cy="2219691"/>
          </a:xfrm>
        </p:spPr>
        <p:txBody>
          <a:bodyPr/>
          <a:lstStyle/>
          <a:p>
            <a:r>
              <a:rPr lang="en-GB" dirty="0"/>
              <a:t>THE replication CRISIS: BACKGROUND</a:t>
            </a:r>
          </a:p>
        </p:txBody>
      </p:sp>
      <p:sp>
        <p:nvSpPr>
          <p:cNvPr id="11" name="Subtitle 2">
            <a:extLst>
              <a:ext uri="{FF2B5EF4-FFF2-40B4-BE49-F238E27FC236}">
                <a16:creationId xmlns:a16="http://schemas.microsoft.com/office/drawing/2014/main" id="{48A23722-D447-8F48-D48E-8FAC07AB6B95}"/>
              </a:ext>
            </a:extLst>
          </p:cNvPr>
          <p:cNvSpPr>
            <a:spLocks noGrp="1"/>
          </p:cNvSpPr>
          <p:nvPr>
            <p:ph type="subTitle" idx="1"/>
          </p:nvPr>
        </p:nvSpPr>
        <p:spPr>
          <a:xfrm>
            <a:off x="1104900" y="4511784"/>
            <a:ext cx="5734050" cy="955565"/>
          </a:xfrm>
        </p:spPr>
        <p:txBody>
          <a:bodyPr/>
          <a:lstStyle/>
          <a:p>
            <a:r>
              <a:rPr lang="en-US" dirty="0"/>
              <a:t>Problems and Proposed Solutions</a:t>
            </a:r>
          </a:p>
        </p:txBody>
      </p:sp>
      <p:sp>
        <p:nvSpPr>
          <p:cNvPr id="5" name="TextBox 4">
            <a:extLst>
              <a:ext uri="{FF2B5EF4-FFF2-40B4-BE49-F238E27FC236}">
                <a16:creationId xmlns:a16="http://schemas.microsoft.com/office/drawing/2014/main" id="{9F9330DF-992D-A329-58AD-D35292CC48B3}"/>
              </a:ext>
            </a:extLst>
          </p:cNvPr>
          <p:cNvSpPr txBox="1"/>
          <p:nvPr/>
        </p:nvSpPr>
        <p:spPr>
          <a:xfrm>
            <a:off x="6492114" y="5157669"/>
            <a:ext cx="4478902" cy="461665"/>
          </a:xfrm>
          <a:prstGeom prst="rect">
            <a:avLst/>
          </a:prstGeom>
          <a:noFill/>
        </p:spPr>
        <p:txBody>
          <a:bodyPr wrap="square" rtlCol="0">
            <a:spAutoFit/>
          </a:bodyPr>
          <a:lstStyle/>
          <a:p>
            <a:r>
              <a:rPr lang="sv-SE" sz="1200" dirty="0">
                <a:solidFill>
                  <a:schemeClr val="tx2"/>
                </a:solidFill>
              </a:rPr>
              <a:t>https://www.theatlantic.com/science/archive/2018/11/psychologys-replication-crisis-real/576223/</a:t>
            </a:r>
            <a:endParaRPr lang="LID4096" sz="1200" dirty="0">
              <a:solidFill>
                <a:schemeClr val="tx2"/>
              </a:solidFill>
            </a:endParaRPr>
          </a:p>
        </p:txBody>
      </p:sp>
      <p:pic>
        <p:nvPicPr>
          <p:cNvPr id="7" name="Picture 6">
            <a:extLst>
              <a:ext uri="{FF2B5EF4-FFF2-40B4-BE49-F238E27FC236}">
                <a16:creationId xmlns:a16="http://schemas.microsoft.com/office/drawing/2014/main" id="{A3B487B7-B53F-F764-0B21-FBB0EBC2F3ED}"/>
              </a:ext>
            </a:extLst>
          </p:cNvPr>
          <p:cNvPicPr>
            <a:picLocks noChangeAspect="1"/>
          </p:cNvPicPr>
          <p:nvPr/>
        </p:nvPicPr>
        <p:blipFill>
          <a:blip r:embed="rId2"/>
          <a:stretch>
            <a:fillRect/>
          </a:stretch>
        </p:blipFill>
        <p:spPr>
          <a:xfrm>
            <a:off x="6492114" y="2021983"/>
            <a:ext cx="5617817" cy="2968220"/>
          </a:xfrm>
          <a:prstGeom prst="rect">
            <a:avLst/>
          </a:prstGeom>
        </p:spPr>
      </p:pic>
    </p:spTree>
    <p:extLst>
      <p:ext uri="{BB962C8B-B14F-4D97-AF65-F5344CB8AC3E}">
        <p14:creationId xmlns:p14="http://schemas.microsoft.com/office/powerpoint/2010/main" val="128167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D9F-7110-E60B-1DDB-FF3FCE34A5E2}"/>
              </a:ext>
            </a:extLst>
          </p:cNvPr>
          <p:cNvSpPr>
            <a:spLocks noGrp="1"/>
          </p:cNvSpPr>
          <p:nvPr>
            <p:ph type="title"/>
          </p:nvPr>
        </p:nvSpPr>
        <p:spPr/>
        <p:txBody>
          <a:bodyPr/>
          <a:lstStyle/>
          <a:p>
            <a:r>
              <a:rPr lang="en-GB" dirty="0"/>
              <a:t>Suggestions to Strengthen the Derivation Chain</a:t>
            </a:r>
          </a:p>
        </p:txBody>
      </p:sp>
      <p:sp>
        <p:nvSpPr>
          <p:cNvPr id="3" name="Content Placeholder 2">
            <a:extLst>
              <a:ext uri="{FF2B5EF4-FFF2-40B4-BE49-F238E27FC236}">
                <a16:creationId xmlns:a16="http://schemas.microsoft.com/office/drawing/2014/main" id="{84480922-EE66-9B7F-9082-AAC99B0FC2BA}"/>
              </a:ext>
            </a:extLst>
          </p:cNvPr>
          <p:cNvSpPr>
            <a:spLocks noGrp="1"/>
          </p:cNvSpPr>
          <p:nvPr>
            <p:ph idx="1"/>
          </p:nvPr>
        </p:nvSpPr>
        <p:spPr/>
        <p:txBody>
          <a:bodyPr>
            <a:normAutofit/>
          </a:bodyPr>
          <a:lstStyle/>
          <a:p>
            <a:pPr marL="342900" indent="-342900">
              <a:lnSpc>
                <a:spcPct val="107000"/>
              </a:lnSpc>
              <a:spcAft>
                <a:spcPts val="800"/>
              </a:spcAft>
              <a:buFont typeface="Wingdings" panose="05000000000000000000" pitchFamily="2" charset="2"/>
              <a:buChar char=""/>
              <a:tabLst>
                <a:tab pos="457200" algn="l"/>
              </a:tabLst>
            </a:pP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Feasibility </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and pilot studies</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are used within medical science to assess recruitment and retention rates, how well participants follow instructions, rate of unusual responses, the reliability and validity of measures and the standard deviation of dependent measures. Can be used to discover and examine auxiliary assumptions.</a:t>
            </a:r>
          </a:p>
          <a:p>
            <a:pPr marL="0" indent="0">
              <a:lnSpc>
                <a:spcPct val="107000"/>
              </a:lnSpc>
              <a:spcAft>
                <a:spcPts val="800"/>
              </a:spcAft>
              <a:buNone/>
              <a:tabLst>
                <a:tab pos="457200" algn="l"/>
              </a:tabLst>
            </a:pPr>
            <a:endPar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457200" algn="l"/>
              </a:tabLst>
            </a:pP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457200" algn="l"/>
              </a:tabLst>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“As a way forward, we suggest that researchers consider which element of their derivation chain is the weakest, such that strengthening it would have the largest effect on the extent to which an eventual hypothesis test can inform a theory.”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 751).</a:t>
            </a:r>
            <a:endPar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67477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84459E-744F-264A-097E-E473A27FBF28}"/>
              </a:ext>
            </a:extLst>
          </p:cNvPr>
          <p:cNvPicPr>
            <a:picLocks noChangeAspect="1"/>
          </p:cNvPicPr>
          <p:nvPr/>
        </p:nvPicPr>
        <p:blipFill>
          <a:blip r:embed="rId3"/>
          <a:stretch>
            <a:fillRect/>
          </a:stretch>
        </p:blipFill>
        <p:spPr>
          <a:xfrm>
            <a:off x="71907" y="0"/>
            <a:ext cx="12048185" cy="6858000"/>
          </a:xfrm>
          <a:prstGeom prst="rect">
            <a:avLst/>
          </a:prstGeom>
        </p:spPr>
      </p:pic>
    </p:spTree>
    <p:extLst>
      <p:ext uri="{BB962C8B-B14F-4D97-AF65-F5344CB8AC3E}">
        <p14:creationId xmlns:p14="http://schemas.microsoft.com/office/powerpoint/2010/main" val="263628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fontScale="77500" lnSpcReduction="20000"/>
          </a:bodyPr>
          <a:lstStyle/>
          <a:p>
            <a:pPr marL="0" indent="-457200">
              <a:lnSpc>
                <a:spcPct val="220000"/>
              </a:lnSpc>
              <a:spcBef>
                <a:spcPts val="0"/>
              </a:spcBef>
              <a:buNone/>
            </a:pPr>
            <a:r>
              <a:rPr lang="sv-SE" sz="1800" dirty="0" err="1">
                <a:solidFill>
                  <a:schemeClr val="tx2"/>
                </a:solidFill>
                <a:effectLst/>
                <a:latin typeface="Times New Roman" panose="02020603050405020304" pitchFamily="18" charset="0"/>
                <a:ea typeface="Times New Roman" panose="02020603050405020304" pitchFamily="18" charset="0"/>
              </a:rPr>
              <a:t>Agnoli</a:t>
            </a:r>
            <a:r>
              <a:rPr lang="sv-SE" sz="1800" dirty="0">
                <a:solidFill>
                  <a:schemeClr val="tx2"/>
                </a:solidFill>
                <a:effectLst/>
                <a:latin typeface="Times New Roman" panose="02020603050405020304" pitchFamily="18" charset="0"/>
                <a:ea typeface="Times New Roman" panose="02020603050405020304" pitchFamily="18" charset="0"/>
              </a:rPr>
              <a:t>, F., </a:t>
            </a:r>
            <a:r>
              <a:rPr lang="sv-SE" sz="1800" dirty="0" err="1">
                <a:solidFill>
                  <a:schemeClr val="tx2"/>
                </a:solidFill>
                <a:effectLst/>
                <a:latin typeface="Times New Roman" panose="02020603050405020304" pitchFamily="18" charset="0"/>
                <a:ea typeface="Times New Roman" panose="02020603050405020304" pitchFamily="18" charset="0"/>
              </a:rPr>
              <a:t>Wicherts</a:t>
            </a:r>
            <a:r>
              <a:rPr lang="sv-SE" sz="1800" dirty="0">
                <a:solidFill>
                  <a:schemeClr val="tx2"/>
                </a:solidFill>
                <a:effectLst/>
                <a:latin typeface="Times New Roman" panose="02020603050405020304" pitchFamily="18" charset="0"/>
                <a:ea typeface="Times New Roman" panose="02020603050405020304" pitchFamily="18" charset="0"/>
              </a:rPr>
              <a:t>, J. M., </a:t>
            </a:r>
            <a:r>
              <a:rPr lang="sv-SE" sz="1800" dirty="0" err="1">
                <a:solidFill>
                  <a:schemeClr val="tx2"/>
                </a:solidFill>
                <a:effectLst/>
                <a:latin typeface="Times New Roman" panose="02020603050405020304" pitchFamily="18" charset="0"/>
                <a:ea typeface="Times New Roman" panose="02020603050405020304" pitchFamily="18" charset="0"/>
              </a:rPr>
              <a:t>Veldkamp</a:t>
            </a:r>
            <a:r>
              <a:rPr lang="sv-SE" sz="1800" dirty="0">
                <a:solidFill>
                  <a:schemeClr val="tx2"/>
                </a:solidFill>
                <a:effectLst/>
                <a:latin typeface="Times New Roman" panose="02020603050405020304" pitchFamily="18" charset="0"/>
                <a:ea typeface="Times New Roman" panose="02020603050405020304" pitchFamily="18" charset="0"/>
              </a:rPr>
              <a:t>, C. L. S., </a:t>
            </a:r>
            <a:r>
              <a:rPr lang="sv-SE" sz="1800" dirty="0" err="1">
                <a:solidFill>
                  <a:schemeClr val="tx2"/>
                </a:solidFill>
                <a:effectLst/>
                <a:latin typeface="Times New Roman" panose="02020603050405020304" pitchFamily="18" charset="0"/>
                <a:ea typeface="Times New Roman" panose="02020603050405020304" pitchFamily="18" charset="0"/>
              </a:rPr>
              <a:t>Albiero</a:t>
            </a:r>
            <a:r>
              <a:rPr lang="sv-SE" sz="1800" dirty="0">
                <a:solidFill>
                  <a:schemeClr val="tx2"/>
                </a:solidFill>
                <a:effectLst/>
                <a:latin typeface="Times New Roman" panose="02020603050405020304" pitchFamily="18" charset="0"/>
                <a:ea typeface="Times New Roman" panose="02020603050405020304" pitchFamily="18" charset="0"/>
              </a:rPr>
              <a:t>, P., &amp; </a:t>
            </a:r>
            <a:r>
              <a:rPr lang="sv-SE" sz="1800" dirty="0" err="1">
                <a:solidFill>
                  <a:schemeClr val="tx2"/>
                </a:solidFill>
                <a:effectLst/>
                <a:latin typeface="Times New Roman" panose="02020603050405020304" pitchFamily="18" charset="0"/>
                <a:ea typeface="Times New Roman" panose="02020603050405020304" pitchFamily="18" charset="0"/>
              </a:rPr>
              <a:t>Cubelli</a:t>
            </a:r>
            <a:r>
              <a:rPr lang="sv-SE" sz="1800" dirty="0">
                <a:solidFill>
                  <a:schemeClr val="tx2"/>
                </a:solidFill>
                <a:effectLst/>
                <a:latin typeface="Times New Roman" panose="02020603050405020304" pitchFamily="18" charset="0"/>
                <a:ea typeface="Times New Roman" panose="02020603050405020304" pitchFamily="18" charset="0"/>
              </a:rPr>
              <a:t>, R. (2017). </a:t>
            </a:r>
            <a:r>
              <a:rPr lang="sv-SE" sz="1800" dirty="0" err="1">
                <a:solidFill>
                  <a:schemeClr val="tx2"/>
                </a:solidFill>
                <a:effectLst/>
                <a:latin typeface="Times New Roman" panose="02020603050405020304" pitchFamily="18" charset="0"/>
                <a:ea typeface="Times New Roman" panose="02020603050405020304" pitchFamily="18" charset="0"/>
              </a:rPr>
              <a:t>Questionable</a:t>
            </a:r>
            <a:r>
              <a:rPr lang="sv-SE" sz="1800" dirty="0">
                <a:solidFill>
                  <a:schemeClr val="tx2"/>
                </a:solidFill>
                <a:effectLst/>
                <a:latin typeface="Times New Roman" panose="02020603050405020304" pitchFamily="18" charset="0"/>
                <a:ea typeface="Times New Roman" panose="02020603050405020304" pitchFamily="18" charset="0"/>
              </a:rPr>
              <a:t> research </a:t>
            </a:r>
            <a:r>
              <a:rPr lang="sv-SE" sz="1800" dirty="0" err="1">
                <a:solidFill>
                  <a:schemeClr val="tx2"/>
                </a:solidFill>
                <a:effectLst/>
                <a:latin typeface="Times New Roman" panose="02020603050405020304" pitchFamily="18" charset="0"/>
                <a:ea typeface="Times New Roman" panose="02020603050405020304" pitchFamily="18" charset="0"/>
              </a:rPr>
              <a:t>practices</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among</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italian</a:t>
            </a:r>
            <a:r>
              <a:rPr lang="sv-SE" sz="1800" dirty="0">
                <a:solidFill>
                  <a:schemeClr val="tx2"/>
                </a:solidFill>
                <a:effectLst/>
                <a:latin typeface="Times New Roman" panose="02020603050405020304" pitchFamily="18" charset="0"/>
                <a:ea typeface="Times New Roman" panose="02020603050405020304" pitchFamily="18" charset="0"/>
              </a:rPr>
              <a:t> research 	</a:t>
            </a:r>
            <a:r>
              <a:rPr lang="sv-SE" sz="1800" dirty="0" err="1">
                <a:solidFill>
                  <a:schemeClr val="tx2"/>
                </a:solidFill>
                <a:effectLst/>
                <a:latin typeface="Times New Roman" panose="02020603050405020304" pitchFamily="18" charset="0"/>
                <a:ea typeface="Times New Roman" panose="02020603050405020304" pitchFamily="18" charset="0"/>
              </a:rPr>
              <a:t>psychologists</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PLOS ONE</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12</a:t>
            </a:r>
            <a:r>
              <a:rPr lang="sv-SE" sz="1800" dirty="0">
                <a:solidFill>
                  <a:schemeClr val="tx2"/>
                </a:solidFill>
                <a:effectLst/>
                <a:latin typeface="Times New Roman" panose="02020603050405020304" pitchFamily="18" charset="0"/>
                <a:ea typeface="Times New Roman" panose="02020603050405020304" pitchFamily="18" charset="0"/>
              </a:rPr>
              <a:t>(3), e0172792. https://doi.org/10.1371/journal.pone.0172792</a:t>
            </a:r>
          </a:p>
          <a:p>
            <a:pPr marL="0" indent="-457200">
              <a:lnSpc>
                <a:spcPct val="220000"/>
              </a:lnSpc>
              <a:spcBef>
                <a:spcPts val="0"/>
              </a:spcBef>
              <a:buNone/>
            </a:pPr>
            <a:r>
              <a:rPr lang="sv-SE" sz="1800" dirty="0" err="1">
                <a:solidFill>
                  <a:schemeClr val="tx2"/>
                </a:solidFill>
                <a:effectLst/>
                <a:latin typeface="Times New Roman" panose="02020603050405020304" pitchFamily="18" charset="0"/>
                <a:ea typeface="Times New Roman" panose="02020603050405020304" pitchFamily="18" charset="0"/>
              </a:rPr>
              <a:t>Bakker</a:t>
            </a:r>
            <a:r>
              <a:rPr lang="sv-SE" sz="1800" dirty="0">
                <a:solidFill>
                  <a:schemeClr val="tx2"/>
                </a:solidFill>
                <a:effectLst/>
                <a:latin typeface="Times New Roman" panose="02020603050405020304" pitchFamily="18" charset="0"/>
                <a:ea typeface="Times New Roman" panose="02020603050405020304" pitchFamily="18" charset="0"/>
              </a:rPr>
              <a:t>, M., &amp; </a:t>
            </a:r>
            <a:r>
              <a:rPr lang="sv-SE" sz="1800" dirty="0" err="1">
                <a:solidFill>
                  <a:schemeClr val="tx2"/>
                </a:solidFill>
                <a:effectLst/>
                <a:latin typeface="Times New Roman" panose="02020603050405020304" pitchFamily="18" charset="0"/>
                <a:ea typeface="Times New Roman" panose="02020603050405020304" pitchFamily="18" charset="0"/>
              </a:rPr>
              <a:t>Wicherts</a:t>
            </a:r>
            <a:r>
              <a:rPr lang="sv-SE" sz="1800" dirty="0">
                <a:solidFill>
                  <a:schemeClr val="tx2"/>
                </a:solidFill>
                <a:effectLst/>
                <a:latin typeface="Times New Roman" panose="02020603050405020304" pitchFamily="18" charset="0"/>
                <a:ea typeface="Times New Roman" panose="02020603050405020304" pitchFamily="18" charset="0"/>
              </a:rPr>
              <a:t>, J. M. (2011). The (</a:t>
            </a:r>
            <a:r>
              <a:rPr lang="sv-SE" sz="1800" dirty="0" err="1">
                <a:solidFill>
                  <a:schemeClr val="tx2"/>
                </a:solidFill>
                <a:effectLst/>
                <a:latin typeface="Times New Roman" panose="02020603050405020304" pitchFamily="18" charset="0"/>
                <a:ea typeface="Times New Roman" panose="02020603050405020304" pitchFamily="18" charset="0"/>
              </a:rPr>
              <a:t>mis</a:t>
            </a:r>
            <a:r>
              <a:rPr lang="sv-SE" sz="1800" dirty="0">
                <a:solidFill>
                  <a:schemeClr val="tx2"/>
                </a:solidFill>
                <a:effectLst/>
                <a:latin typeface="Times New Roman" panose="02020603050405020304" pitchFamily="18" charset="0"/>
                <a:ea typeface="Times New Roman" panose="02020603050405020304" pitchFamily="18" charset="0"/>
              </a:rPr>
              <a:t>)</a:t>
            </a:r>
            <a:r>
              <a:rPr lang="sv-SE" sz="1800" dirty="0" err="1">
                <a:solidFill>
                  <a:schemeClr val="tx2"/>
                </a:solidFill>
                <a:effectLst/>
                <a:latin typeface="Times New Roman" panose="02020603050405020304" pitchFamily="18" charset="0"/>
                <a:ea typeface="Times New Roman" panose="02020603050405020304" pitchFamily="18" charset="0"/>
              </a:rPr>
              <a:t>reporting</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of</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statistical</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results</a:t>
            </a:r>
            <a:r>
              <a:rPr lang="sv-SE" sz="1800" dirty="0">
                <a:solidFill>
                  <a:schemeClr val="tx2"/>
                </a:solidFill>
                <a:effectLst/>
                <a:latin typeface="Times New Roman" panose="02020603050405020304" pitchFamily="18" charset="0"/>
                <a:ea typeface="Times New Roman" panose="02020603050405020304" pitchFamily="18" charset="0"/>
              </a:rPr>
              <a:t> in </a:t>
            </a:r>
            <a:r>
              <a:rPr lang="sv-SE" sz="1800" dirty="0" err="1">
                <a:solidFill>
                  <a:schemeClr val="tx2"/>
                </a:solidFill>
                <a:effectLst/>
                <a:latin typeface="Times New Roman" panose="02020603050405020304" pitchFamily="18" charset="0"/>
                <a:ea typeface="Times New Roman" panose="02020603050405020304" pitchFamily="18" charset="0"/>
              </a:rPr>
              <a:t>psychology</a:t>
            </a:r>
            <a:r>
              <a:rPr lang="sv-SE" sz="1800" dirty="0">
                <a:solidFill>
                  <a:schemeClr val="tx2"/>
                </a:solidFill>
                <a:effectLst/>
                <a:latin typeface="Times New Roman" panose="02020603050405020304" pitchFamily="18" charset="0"/>
                <a:ea typeface="Times New Roman" panose="02020603050405020304" pitchFamily="18" charset="0"/>
              </a:rPr>
              <a:t> journals. </a:t>
            </a:r>
            <a:r>
              <a:rPr lang="sv-SE" sz="1800" i="1" dirty="0" err="1">
                <a:solidFill>
                  <a:schemeClr val="tx2"/>
                </a:solidFill>
                <a:effectLst/>
                <a:latin typeface="Times New Roman" panose="02020603050405020304" pitchFamily="18" charset="0"/>
                <a:ea typeface="Times New Roman" panose="02020603050405020304" pitchFamily="18" charset="0"/>
              </a:rPr>
              <a:t>Behavior</a:t>
            </a:r>
            <a:r>
              <a:rPr lang="sv-SE" sz="1800" i="1" dirty="0">
                <a:solidFill>
                  <a:schemeClr val="tx2"/>
                </a:solidFill>
                <a:effectLst/>
                <a:latin typeface="Times New Roman" panose="02020603050405020304" pitchFamily="18" charset="0"/>
                <a:ea typeface="Times New Roman" panose="02020603050405020304" pitchFamily="18" charset="0"/>
              </a:rPr>
              <a:t> Research </a:t>
            </a:r>
            <a:r>
              <a:rPr lang="sv-SE" sz="1800" i="1" dirty="0" err="1">
                <a:solidFill>
                  <a:schemeClr val="tx2"/>
                </a:solidFill>
                <a:effectLst/>
                <a:latin typeface="Times New Roman" panose="02020603050405020304" pitchFamily="18" charset="0"/>
                <a:ea typeface="Times New Roman" panose="02020603050405020304" pitchFamily="18" charset="0"/>
              </a:rPr>
              <a:t>Methods</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43</a:t>
            </a:r>
            <a:r>
              <a:rPr lang="sv-SE" sz="1800" dirty="0">
                <a:solidFill>
                  <a:schemeClr val="tx2"/>
                </a:solidFill>
                <a:effectLst/>
                <a:latin typeface="Times New Roman" panose="02020603050405020304" pitchFamily="18" charset="0"/>
                <a:ea typeface="Times New Roman" panose="02020603050405020304" pitchFamily="18" charset="0"/>
              </a:rPr>
              <a:t>(3), 	666–678. https://doi.org/10.3758/s13428-011-0089-5</a:t>
            </a:r>
          </a:p>
          <a:p>
            <a:pPr marL="0" indent="-457200">
              <a:lnSpc>
                <a:spcPct val="220000"/>
              </a:lnSpc>
              <a:spcBef>
                <a:spcPts val="0"/>
              </a:spcBef>
              <a:buNone/>
            </a:pPr>
            <a:r>
              <a:rPr lang="sv-SE" sz="1800" dirty="0" err="1">
                <a:solidFill>
                  <a:schemeClr val="tx2"/>
                </a:solidFill>
                <a:effectLst/>
                <a:latin typeface="Times New Roman" panose="02020603050405020304" pitchFamily="18" charset="0"/>
                <a:ea typeface="Times New Roman" panose="02020603050405020304" pitchFamily="18" charset="0"/>
              </a:rPr>
              <a:t>Bem</a:t>
            </a:r>
            <a:r>
              <a:rPr lang="sv-SE" sz="1800" dirty="0">
                <a:solidFill>
                  <a:schemeClr val="tx2"/>
                </a:solidFill>
                <a:effectLst/>
                <a:latin typeface="Times New Roman" panose="02020603050405020304" pitchFamily="18" charset="0"/>
                <a:ea typeface="Times New Roman" panose="02020603050405020304" pitchFamily="18" charset="0"/>
              </a:rPr>
              <a:t>, D. J. (2011). Feeling the </a:t>
            </a:r>
            <a:r>
              <a:rPr lang="sv-SE" sz="1800" dirty="0" err="1">
                <a:solidFill>
                  <a:schemeClr val="tx2"/>
                </a:solidFill>
                <a:effectLst/>
                <a:latin typeface="Times New Roman" panose="02020603050405020304" pitchFamily="18" charset="0"/>
                <a:ea typeface="Times New Roman" panose="02020603050405020304" pitchFamily="18" charset="0"/>
              </a:rPr>
              <a:t>future</a:t>
            </a:r>
            <a:r>
              <a:rPr lang="sv-SE" sz="1800" dirty="0">
                <a:solidFill>
                  <a:schemeClr val="tx2"/>
                </a:solidFill>
                <a:effectLst/>
                <a:latin typeface="Times New Roman" panose="02020603050405020304" pitchFamily="18" charset="0"/>
                <a:ea typeface="Times New Roman" panose="02020603050405020304" pitchFamily="18" charset="0"/>
              </a:rPr>
              <a:t>: Experimental </a:t>
            </a:r>
            <a:r>
              <a:rPr lang="sv-SE" sz="1800" dirty="0" err="1">
                <a:solidFill>
                  <a:schemeClr val="tx2"/>
                </a:solidFill>
                <a:effectLst/>
                <a:latin typeface="Times New Roman" panose="02020603050405020304" pitchFamily="18" charset="0"/>
                <a:ea typeface="Times New Roman" panose="02020603050405020304" pitchFamily="18" charset="0"/>
              </a:rPr>
              <a:t>evidence</a:t>
            </a:r>
            <a:r>
              <a:rPr lang="sv-SE" sz="1800" dirty="0">
                <a:solidFill>
                  <a:schemeClr val="tx2"/>
                </a:solidFill>
                <a:effectLst/>
                <a:latin typeface="Times New Roman" panose="02020603050405020304" pitchFamily="18" charset="0"/>
                <a:ea typeface="Times New Roman" panose="02020603050405020304" pitchFamily="18" charset="0"/>
              </a:rPr>
              <a:t> for </a:t>
            </a:r>
            <a:r>
              <a:rPr lang="sv-SE" sz="1800" dirty="0" err="1">
                <a:solidFill>
                  <a:schemeClr val="tx2"/>
                </a:solidFill>
                <a:effectLst/>
                <a:latin typeface="Times New Roman" panose="02020603050405020304" pitchFamily="18" charset="0"/>
                <a:ea typeface="Times New Roman" panose="02020603050405020304" pitchFamily="18" charset="0"/>
              </a:rPr>
              <a:t>anomalous</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retroactive</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influences</a:t>
            </a:r>
            <a:r>
              <a:rPr lang="sv-SE" sz="1800" dirty="0">
                <a:solidFill>
                  <a:schemeClr val="tx2"/>
                </a:solidFill>
                <a:effectLst/>
                <a:latin typeface="Times New Roman" panose="02020603050405020304" pitchFamily="18" charset="0"/>
                <a:ea typeface="Times New Roman" panose="02020603050405020304" pitchFamily="18" charset="0"/>
              </a:rPr>
              <a:t> on </a:t>
            </a:r>
            <a:r>
              <a:rPr lang="sv-SE" sz="1800" dirty="0" err="1">
                <a:solidFill>
                  <a:schemeClr val="tx2"/>
                </a:solidFill>
                <a:effectLst/>
                <a:latin typeface="Times New Roman" panose="02020603050405020304" pitchFamily="18" charset="0"/>
                <a:ea typeface="Times New Roman" panose="02020603050405020304" pitchFamily="18" charset="0"/>
              </a:rPr>
              <a:t>cognition</a:t>
            </a:r>
            <a:r>
              <a:rPr lang="sv-SE" sz="1800" dirty="0">
                <a:solidFill>
                  <a:schemeClr val="tx2"/>
                </a:solidFill>
                <a:effectLst/>
                <a:latin typeface="Times New Roman" panose="02020603050405020304" pitchFamily="18" charset="0"/>
                <a:ea typeface="Times New Roman" panose="02020603050405020304" pitchFamily="18" charset="0"/>
              </a:rPr>
              <a:t> and </a:t>
            </a:r>
            <a:r>
              <a:rPr lang="sv-SE" sz="1800" dirty="0" err="1">
                <a:solidFill>
                  <a:schemeClr val="tx2"/>
                </a:solidFill>
                <a:effectLst/>
                <a:latin typeface="Times New Roman" panose="02020603050405020304" pitchFamily="18" charset="0"/>
                <a:ea typeface="Times New Roman" panose="02020603050405020304" pitchFamily="18" charset="0"/>
              </a:rPr>
              <a:t>affect</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Journal </a:t>
            </a:r>
            <a:r>
              <a:rPr lang="sv-SE" sz="1800" i="1" dirty="0" err="1">
                <a:solidFill>
                  <a:schemeClr val="tx2"/>
                </a:solidFill>
                <a:effectLst/>
                <a:latin typeface="Times New Roman" panose="02020603050405020304" pitchFamily="18" charset="0"/>
                <a:ea typeface="Times New Roman" panose="02020603050405020304" pitchFamily="18" charset="0"/>
              </a:rPr>
              <a:t>of</a:t>
            </a:r>
            <a:r>
              <a:rPr lang="sv-SE" sz="1800" i="1" dirty="0">
                <a:solidFill>
                  <a:schemeClr val="tx2"/>
                </a:solidFill>
                <a:effectLst/>
                <a:latin typeface="Times New Roman" panose="02020603050405020304" pitchFamily="18" charset="0"/>
                <a:ea typeface="Times New Roman" panose="02020603050405020304" pitchFamily="18" charset="0"/>
              </a:rPr>
              <a:t> 	</a:t>
            </a:r>
            <a:r>
              <a:rPr lang="sv-SE" sz="1800" i="1" dirty="0" err="1">
                <a:solidFill>
                  <a:schemeClr val="tx2"/>
                </a:solidFill>
                <a:effectLst/>
                <a:latin typeface="Times New Roman" panose="02020603050405020304" pitchFamily="18" charset="0"/>
                <a:ea typeface="Times New Roman" panose="02020603050405020304" pitchFamily="18" charset="0"/>
              </a:rPr>
              <a:t>Personality</a:t>
            </a:r>
            <a:r>
              <a:rPr lang="sv-SE" sz="1800" i="1" dirty="0">
                <a:solidFill>
                  <a:schemeClr val="tx2"/>
                </a:solidFill>
                <a:effectLst/>
                <a:latin typeface="Times New Roman" panose="02020603050405020304" pitchFamily="18" charset="0"/>
                <a:ea typeface="Times New Roman" panose="02020603050405020304" pitchFamily="18" charset="0"/>
              </a:rPr>
              <a:t> and Social </a:t>
            </a:r>
            <a:r>
              <a:rPr lang="sv-SE" sz="1800" i="1" dirty="0" err="1">
                <a:solidFill>
                  <a:schemeClr val="tx2"/>
                </a:solidFill>
                <a:effectLst/>
                <a:latin typeface="Times New Roman" panose="02020603050405020304" pitchFamily="18" charset="0"/>
                <a:ea typeface="Times New Roman" panose="02020603050405020304" pitchFamily="18" charset="0"/>
              </a:rPr>
              <a:t>Psychology</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100</a:t>
            </a:r>
            <a:r>
              <a:rPr lang="sv-SE" sz="1800" dirty="0">
                <a:solidFill>
                  <a:schemeClr val="tx2"/>
                </a:solidFill>
                <a:effectLst/>
                <a:latin typeface="Times New Roman" panose="02020603050405020304" pitchFamily="18" charset="0"/>
                <a:ea typeface="Times New Roman" panose="02020603050405020304" pitchFamily="18" charset="0"/>
              </a:rPr>
              <a:t>(3), 407–425. https://doi.org/10.1037/a0021524</a:t>
            </a:r>
          </a:p>
          <a:p>
            <a:pPr marL="0" indent="-457200">
              <a:lnSpc>
                <a:spcPct val="220000"/>
              </a:lnSpc>
              <a:spcBef>
                <a:spcPts val="0"/>
              </a:spcBef>
              <a:buNone/>
            </a:pPr>
            <a:r>
              <a:rPr lang="sv-SE" sz="1800" dirty="0">
                <a:solidFill>
                  <a:schemeClr val="tx2"/>
                </a:solidFill>
                <a:effectLst/>
                <a:latin typeface="Times New Roman" panose="02020603050405020304" pitchFamily="18" charset="0"/>
                <a:ea typeface="Times New Roman" panose="02020603050405020304" pitchFamily="18" charset="0"/>
              </a:rPr>
              <a:t>Benjamin, D. J., Berger, J. O., Johannesson, M., </a:t>
            </a:r>
            <a:r>
              <a:rPr lang="sv-SE" sz="1800" dirty="0" err="1">
                <a:solidFill>
                  <a:schemeClr val="tx2"/>
                </a:solidFill>
                <a:effectLst/>
                <a:latin typeface="Times New Roman" panose="02020603050405020304" pitchFamily="18" charset="0"/>
                <a:ea typeface="Times New Roman" panose="02020603050405020304" pitchFamily="18" charset="0"/>
              </a:rPr>
              <a:t>Nosek</a:t>
            </a:r>
            <a:r>
              <a:rPr lang="sv-SE" sz="1800" dirty="0">
                <a:solidFill>
                  <a:schemeClr val="tx2"/>
                </a:solidFill>
                <a:effectLst/>
                <a:latin typeface="Times New Roman" panose="02020603050405020304" pitchFamily="18" charset="0"/>
                <a:ea typeface="Times New Roman" panose="02020603050405020304" pitchFamily="18" charset="0"/>
              </a:rPr>
              <a:t>, B. A., </a:t>
            </a:r>
            <a:r>
              <a:rPr lang="sv-SE" sz="1800" dirty="0" err="1">
                <a:solidFill>
                  <a:schemeClr val="tx2"/>
                </a:solidFill>
                <a:effectLst/>
                <a:latin typeface="Times New Roman" panose="02020603050405020304" pitchFamily="18" charset="0"/>
                <a:ea typeface="Times New Roman" panose="02020603050405020304" pitchFamily="18" charset="0"/>
              </a:rPr>
              <a:t>Wagenmakers</a:t>
            </a:r>
            <a:r>
              <a:rPr lang="sv-SE" sz="1800" dirty="0">
                <a:solidFill>
                  <a:schemeClr val="tx2"/>
                </a:solidFill>
                <a:effectLst/>
                <a:latin typeface="Times New Roman" panose="02020603050405020304" pitchFamily="18" charset="0"/>
                <a:ea typeface="Times New Roman" panose="02020603050405020304" pitchFamily="18" charset="0"/>
              </a:rPr>
              <a:t>, E. J., </a:t>
            </a:r>
            <a:r>
              <a:rPr lang="sv-SE" sz="1800" dirty="0" err="1">
                <a:solidFill>
                  <a:schemeClr val="tx2"/>
                </a:solidFill>
                <a:effectLst/>
                <a:latin typeface="Times New Roman" panose="02020603050405020304" pitchFamily="18" charset="0"/>
                <a:ea typeface="Times New Roman" panose="02020603050405020304" pitchFamily="18" charset="0"/>
              </a:rPr>
              <a:t>Berk</a:t>
            </a:r>
            <a:r>
              <a:rPr lang="sv-SE" sz="1800" dirty="0">
                <a:solidFill>
                  <a:schemeClr val="tx2"/>
                </a:solidFill>
                <a:effectLst/>
                <a:latin typeface="Times New Roman" panose="02020603050405020304" pitchFamily="18" charset="0"/>
                <a:ea typeface="Times New Roman" panose="02020603050405020304" pitchFamily="18" charset="0"/>
              </a:rPr>
              <a:t>, R., Bollen, K. A., </a:t>
            </a:r>
            <a:r>
              <a:rPr lang="sv-SE" sz="1800" dirty="0" err="1">
                <a:solidFill>
                  <a:schemeClr val="tx2"/>
                </a:solidFill>
                <a:effectLst/>
                <a:latin typeface="Times New Roman" panose="02020603050405020304" pitchFamily="18" charset="0"/>
                <a:ea typeface="Times New Roman" panose="02020603050405020304" pitchFamily="18" charset="0"/>
              </a:rPr>
              <a:t>Brembs</a:t>
            </a:r>
            <a:r>
              <a:rPr lang="sv-SE" sz="1800" dirty="0">
                <a:solidFill>
                  <a:schemeClr val="tx2"/>
                </a:solidFill>
                <a:effectLst/>
                <a:latin typeface="Times New Roman" panose="02020603050405020304" pitchFamily="18" charset="0"/>
                <a:ea typeface="Times New Roman" panose="02020603050405020304" pitchFamily="18" charset="0"/>
              </a:rPr>
              <a:t>, B., Brown, L., 	</a:t>
            </a:r>
            <a:r>
              <a:rPr lang="sv-SE" sz="1800" dirty="0" err="1">
                <a:solidFill>
                  <a:schemeClr val="tx2"/>
                </a:solidFill>
                <a:effectLst/>
                <a:latin typeface="Times New Roman" panose="02020603050405020304" pitchFamily="18" charset="0"/>
                <a:ea typeface="Times New Roman" panose="02020603050405020304" pitchFamily="18" charset="0"/>
              </a:rPr>
              <a:t>Camerer</a:t>
            </a:r>
            <a:r>
              <a:rPr lang="sv-SE" sz="1800" dirty="0">
                <a:solidFill>
                  <a:schemeClr val="tx2"/>
                </a:solidFill>
                <a:effectLst/>
                <a:latin typeface="Times New Roman" panose="02020603050405020304" pitchFamily="18" charset="0"/>
                <a:ea typeface="Times New Roman" panose="02020603050405020304" pitchFamily="18" charset="0"/>
              </a:rPr>
              <a:t>, C., Cesarini, D., Chambers, C. D., Clyde, M., Cook, T. D., De </a:t>
            </a:r>
            <a:r>
              <a:rPr lang="sv-SE" sz="1800" dirty="0" err="1">
                <a:solidFill>
                  <a:schemeClr val="tx2"/>
                </a:solidFill>
                <a:effectLst/>
                <a:latin typeface="Times New Roman" panose="02020603050405020304" pitchFamily="18" charset="0"/>
                <a:ea typeface="Times New Roman" panose="02020603050405020304" pitchFamily="18" charset="0"/>
              </a:rPr>
              <a:t>Boeck</a:t>
            </a:r>
            <a:r>
              <a:rPr lang="sv-SE" sz="1800" dirty="0">
                <a:solidFill>
                  <a:schemeClr val="tx2"/>
                </a:solidFill>
                <a:effectLst/>
                <a:latin typeface="Times New Roman" panose="02020603050405020304" pitchFamily="18" charset="0"/>
                <a:ea typeface="Times New Roman" panose="02020603050405020304" pitchFamily="18" charset="0"/>
              </a:rPr>
              <a:t>, P., </a:t>
            </a:r>
            <a:r>
              <a:rPr lang="sv-SE" sz="1800" dirty="0" err="1">
                <a:solidFill>
                  <a:schemeClr val="tx2"/>
                </a:solidFill>
                <a:effectLst/>
                <a:latin typeface="Times New Roman" panose="02020603050405020304" pitchFamily="18" charset="0"/>
                <a:ea typeface="Times New Roman" panose="02020603050405020304" pitchFamily="18" charset="0"/>
              </a:rPr>
              <a:t>Dienes</a:t>
            </a:r>
            <a:r>
              <a:rPr lang="sv-SE" sz="1800" dirty="0">
                <a:solidFill>
                  <a:schemeClr val="tx2"/>
                </a:solidFill>
                <a:effectLst/>
                <a:latin typeface="Times New Roman" panose="02020603050405020304" pitchFamily="18" charset="0"/>
                <a:ea typeface="Times New Roman" panose="02020603050405020304" pitchFamily="18" charset="0"/>
              </a:rPr>
              <a:t>, Z., Dreber, A., </a:t>
            </a:r>
            <a:r>
              <a:rPr lang="sv-SE" sz="1800" dirty="0" err="1">
                <a:solidFill>
                  <a:schemeClr val="tx2"/>
                </a:solidFill>
                <a:effectLst/>
                <a:latin typeface="Times New Roman" panose="02020603050405020304" pitchFamily="18" charset="0"/>
                <a:ea typeface="Times New Roman" panose="02020603050405020304" pitchFamily="18" charset="0"/>
              </a:rPr>
              <a:t>Easwaran</a:t>
            </a:r>
            <a:r>
              <a:rPr lang="sv-SE" sz="1800" dirty="0">
                <a:solidFill>
                  <a:schemeClr val="tx2"/>
                </a:solidFill>
                <a:effectLst/>
                <a:latin typeface="Times New Roman" panose="02020603050405020304" pitchFamily="18" charset="0"/>
                <a:ea typeface="Times New Roman" panose="02020603050405020304" pitchFamily="18" charset="0"/>
              </a:rPr>
              <a:t>, K., 	</a:t>
            </a:r>
            <a:r>
              <a:rPr lang="sv-SE" sz="1800" dirty="0" err="1">
                <a:solidFill>
                  <a:schemeClr val="tx2"/>
                </a:solidFill>
                <a:effectLst/>
                <a:latin typeface="Times New Roman" panose="02020603050405020304" pitchFamily="18" charset="0"/>
                <a:ea typeface="Times New Roman" panose="02020603050405020304" pitchFamily="18" charset="0"/>
              </a:rPr>
              <a:t>Efferson</a:t>
            </a:r>
            <a:r>
              <a:rPr lang="sv-SE" sz="1800" dirty="0">
                <a:solidFill>
                  <a:schemeClr val="tx2"/>
                </a:solidFill>
                <a:effectLst/>
                <a:latin typeface="Times New Roman" panose="02020603050405020304" pitchFamily="18" charset="0"/>
                <a:ea typeface="Times New Roman" panose="02020603050405020304" pitchFamily="18" charset="0"/>
              </a:rPr>
              <a:t>, C., . . . Johnson, V. E. (2017). Redefine </a:t>
            </a:r>
            <a:r>
              <a:rPr lang="sv-SE" sz="1800" dirty="0" err="1">
                <a:solidFill>
                  <a:schemeClr val="tx2"/>
                </a:solidFill>
                <a:effectLst/>
                <a:latin typeface="Times New Roman" panose="02020603050405020304" pitchFamily="18" charset="0"/>
                <a:ea typeface="Times New Roman" panose="02020603050405020304" pitchFamily="18" charset="0"/>
              </a:rPr>
              <a:t>statistical</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dirty="0" err="1">
                <a:solidFill>
                  <a:schemeClr val="tx2"/>
                </a:solidFill>
                <a:effectLst/>
                <a:latin typeface="Times New Roman" panose="02020603050405020304" pitchFamily="18" charset="0"/>
                <a:ea typeface="Times New Roman" panose="02020603050405020304" pitchFamily="18" charset="0"/>
              </a:rPr>
              <a:t>significance</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Nature Human </a:t>
            </a:r>
            <a:r>
              <a:rPr lang="sv-SE" sz="1800" i="1" dirty="0" err="1">
                <a:solidFill>
                  <a:schemeClr val="tx2"/>
                </a:solidFill>
                <a:effectLst/>
                <a:latin typeface="Times New Roman" panose="02020603050405020304" pitchFamily="18" charset="0"/>
                <a:ea typeface="Times New Roman" panose="02020603050405020304" pitchFamily="18" charset="0"/>
              </a:rPr>
              <a:t>Behaviour</a:t>
            </a:r>
            <a:r>
              <a:rPr lang="sv-SE" sz="1800" dirty="0">
                <a:solidFill>
                  <a:schemeClr val="tx2"/>
                </a:solidFill>
                <a:effectLst/>
                <a:latin typeface="Times New Roman" panose="02020603050405020304" pitchFamily="18" charset="0"/>
                <a:ea typeface="Times New Roman" panose="02020603050405020304" pitchFamily="18" charset="0"/>
              </a:rPr>
              <a:t>, </a:t>
            </a:r>
            <a:r>
              <a:rPr lang="sv-SE" sz="1800" i="1" dirty="0">
                <a:solidFill>
                  <a:schemeClr val="tx2"/>
                </a:solidFill>
                <a:effectLst/>
                <a:latin typeface="Times New Roman" panose="02020603050405020304" pitchFamily="18" charset="0"/>
                <a:ea typeface="Times New Roman" panose="02020603050405020304" pitchFamily="18" charset="0"/>
              </a:rPr>
              <a:t>2</a:t>
            </a:r>
            <a:r>
              <a:rPr lang="sv-SE" sz="1800" dirty="0">
                <a:solidFill>
                  <a:schemeClr val="tx2"/>
                </a:solidFill>
                <a:effectLst/>
                <a:latin typeface="Times New Roman" panose="02020603050405020304" pitchFamily="18" charset="0"/>
                <a:ea typeface="Times New Roman" panose="02020603050405020304" pitchFamily="18" charset="0"/>
              </a:rPr>
              <a:t>(1), 6–10. 	https://doi.org/10.1038/s41562-017-0189-z</a:t>
            </a:r>
          </a:p>
        </p:txBody>
      </p:sp>
    </p:spTree>
    <p:extLst>
      <p:ext uri="{BB962C8B-B14F-4D97-AF65-F5344CB8AC3E}">
        <p14:creationId xmlns:p14="http://schemas.microsoft.com/office/powerpoint/2010/main" val="64379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457200">
              <a:lnSpc>
                <a:spcPct val="210000"/>
              </a:lnSpc>
              <a:spcBef>
                <a:spcPts val="0"/>
              </a:spcBef>
              <a:buNone/>
            </a:pPr>
            <a:r>
              <a:rPr lang="en-US" sz="1400" dirty="0" err="1">
                <a:solidFill>
                  <a:schemeClr val="tx2"/>
                </a:solidFill>
                <a:effectLst/>
                <a:latin typeface="Times New Roman" panose="02020603050405020304" pitchFamily="18" charset="0"/>
                <a:ea typeface="Times New Roman" panose="02020603050405020304" pitchFamily="18" charset="0"/>
              </a:rPr>
              <a:t>Busse</a:t>
            </a:r>
            <a:r>
              <a:rPr lang="en-US" sz="1400" dirty="0">
                <a:solidFill>
                  <a:schemeClr val="tx2"/>
                </a:solidFill>
                <a:effectLst/>
                <a:latin typeface="Times New Roman" panose="02020603050405020304" pitchFamily="18" charset="0"/>
                <a:ea typeface="Times New Roman" panose="02020603050405020304" pitchFamily="18" charset="0"/>
              </a:rPr>
              <a:t>, C., </a:t>
            </a:r>
            <a:r>
              <a:rPr lang="en-US" sz="1400" dirty="0" err="1">
                <a:solidFill>
                  <a:schemeClr val="tx2"/>
                </a:solidFill>
                <a:effectLst/>
                <a:latin typeface="Times New Roman" panose="02020603050405020304" pitchFamily="18" charset="0"/>
                <a:ea typeface="Times New Roman" panose="02020603050405020304" pitchFamily="18" charset="0"/>
              </a:rPr>
              <a:t>Kach</a:t>
            </a:r>
            <a:r>
              <a:rPr lang="en-US" sz="1400" dirty="0">
                <a:solidFill>
                  <a:schemeClr val="tx2"/>
                </a:solidFill>
                <a:effectLst/>
                <a:latin typeface="Times New Roman" panose="02020603050405020304" pitchFamily="18" charset="0"/>
                <a:ea typeface="Times New Roman" panose="02020603050405020304" pitchFamily="18" charset="0"/>
              </a:rPr>
              <a:t>, A. P., &amp; Wagner, S. M. (2016). Boundary Conditions. </a:t>
            </a:r>
            <a:r>
              <a:rPr lang="en-US" sz="1400" i="1" dirty="0">
                <a:solidFill>
                  <a:schemeClr val="tx2"/>
                </a:solidFill>
                <a:effectLst/>
                <a:latin typeface="Times New Roman" panose="02020603050405020304" pitchFamily="18" charset="0"/>
                <a:ea typeface="Times New Roman" panose="02020603050405020304" pitchFamily="18" charset="0"/>
              </a:rPr>
              <a:t>Organizational Research Methods</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20</a:t>
            </a:r>
            <a:r>
              <a:rPr lang="en-US" sz="1400" dirty="0">
                <a:solidFill>
                  <a:schemeClr val="tx2"/>
                </a:solidFill>
                <a:effectLst/>
                <a:latin typeface="Times New Roman" panose="02020603050405020304" pitchFamily="18" charset="0"/>
                <a:ea typeface="Times New Roman" panose="02020603050405020304" pitchFamily="18" charset="0"/>
              </a:rPr>
              <a:t>(4), 574–609. 	https://doi.org/10.1177/1094428116641191</a:t>
            </a:r>
          </a:p>
          <a:p>
            <a:pPr marL="0" indent="-45720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Button, K. S., Ioannidis, J. P. A., </a:t>
            </a:r>
            <a:r>
              <a:rPr lang="en-US" sz="1400" dirty="0" err="1">
                <a:solidFill>
                  <a:schemeClr val="tx2"/>
                </a:solidFill>
                <a:effectLst/>
                <a:latin typeface="Times New Roman" panose="02020603050405020304" pitchFamily="18" charset="0"/>
                <a:ea typeface="Times New Roman" panose="02020603050405020304" pitchFamily="18" charset="0"/>
              </a:rPr>
              <a:t>Mokrysz</a:t>
            </a:r>
            <a:r>
              <a:rPr lang="en-US" sz="1400" dirty="0">
                <a:solidFill>
                  <a:schemeClr val="tx2"/>
                </a:solidFill>
                <a:effectLst/>
                <a:latin typeface="Times New Roman" panose="02020603050405020304" pitchFamily="18" charset="0"/>
                <a:ea typeface="Times New Roman" panose="02020603050405020304" pitchFamily="18" charset="0"/>
              </a:rPr>
              <a:t>, C., </a:t>
            </a:r>
            <a:r>
              <a:rPr lang="en-US" sz="1400" dirty="0" err="1">
                <a:solidFill>
                  <a:schemeClr val="tx2"/>
                </a:solidFill>
                <a:effectLst/>
                <a:latin typeface="Times New Roman" panose="02020603050405020304" pitchFamily="18" charset="0"/>
                <a:ea typeface="Times New Roman" panose="02020603050405020304" pitchFamily="18" charset="0"/>
              </a:rPr>
              <a:t>Nosek</a:t>
            </a:r>
            <a:r>
              <a:rPr lang="en-US" sz="1400" dirty="0">
                <a:solidFill>
                  <a:schemeClr val="tx2"/>
                </a:solidFill>
                <a:effectLst/>
                <a:latin typeface="Times New Roman" panose="02020603050405020304" pitchFamily="18" charset="0"/>
                <a:ea typeface="Times New Roman" panose="02020603050405020304" pitchFamily="18" charset="0"/>
              </a:rPr>
              <a:t>, B. A., Flint, J., Robinson, E. S. J., &amp; </a:t>
            </a:r>
            <a:r>
              <a:rPr lang="en-US" sz="1400" dirty="0" err="1">
                <a:solidFill>
                  <a:schemeClr val="tx2"/>
                </a:solidFill>
                <a:effectLst/>
                <a:latin typeface="Times New Roman" panose="02020603050405020304" pitchFamily="18" charset="0"/>
                <a:ea typeface="Times New Roman" panose="02020603050405020304" pitchFamily="18" charset="0"/>
              </a:rPr>
              <a:t>Munafò</a:t>
            </a:r>
            <a:r>
              <a:rPr lang="en-US" sz="1400" dirty="0">
                <a:solidFill>
                  <a:schemeClr val="tx2"/>
                </a:solidFill>
                <a:effectLst/>
                <a:latin typeface="Times New Roman" panose="02020603050405020304" pitchFamily="18" charset="0"/>
                <a:ea typeface="Times New Roman" panose="02020603050405020304" pitchFamily="18" charset="0"/>
              </a:rPr>
              <a:t>, M. R. (2013). Power failure: 	why small sample size undermines the reliability of neuroscience. </a:t>
            </a:r>
            <a:r>
              <a:rPr lang="en-US" sz="1400" i="1" dirty="0">
                <a:solidFill>
                  <a:schemeClr val="tx2"/>
                </a:solidFill>
                <a:effectLst/>
                <a:latin typeface="Times New Roman" panose="02020603050405020304" pitchFamily="18" charset="0"/>
                <a:ea typeface="Times New Roman" panose="02020603050405020304" pitchFamily="18" charset="0"/>
              </a:rPr>
              <a:t>Nature Reviews Neuroscience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14</a:t>
            </a:r>
            <a:r>
              <a:rPr lang="en-US" sz="1400" dirty="0">
                <a:solidFill>
                  <a:schemeClr val="tx2"/>
                </a:solidFill>
                <a:effectLst/>
                <a:latin typeface="Times New Roman" panose="02020603050405020304" pitchFamily="18" charset="0"/>
                <a:ea typeface="Times New Roman" panose="02020603050405020304" pitchFamily="18" charset="0"/>
              </a:rPr>
              <a:t>(5), 365–376. 	https://doi.org/10.1038/nrn3475</a:t>
            </a:r>
          </a:p>
          <a:p>
            <a:pPr marL="0" indent="-45720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Cumming, G. (2013). The New Statistics. </a:t>
            </a:r>
            <a:r>
              <a:rPr lang="en-US" sz="1400" i="1" dirty="0">
                <a:solidFill>
                  <a:schemeClr val="tx2"/>
                </a:solidFill>
                <a:effectLst/>
                <a:latin typeface="Times New Roman" panose="02020603050405020304" pitchFamily="18" charset="0"/>
                <a:ea typeface="Times New Roman" panose="02020603050405020304" pitchFamily="18" charset="0"/>
              </a:rPr>
              <a:t>Psychological 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25</a:t>
            </a:r>
            <a:r>
              <a:rPr lang="en-US" sz="1400" dirty="0">
                <a:solidFill>
                  <a:schemeClr val="tx2"/>
                </a:solidFill>
                <a:effectLst/>
                <a:latin typeface="Times New Roman" panose="02020603050405020304" pitchFamily="18" charset="0"/>
                <a:ea typeface="Times New Roman" panose="02020603050405020304" pitchFamily="18" charset="0"/>
              </a:rPr>
              <a:t>(1), 7–29. https://doi.org/10.1177/0956797613504966</a:t>
            </a:r>
          </a:p>
          <a:p>
            <a:pPr marL="0" indent="-457200">
              <a:lnSpc>
                <a:spcPct val="210000"/>
              </a:lnSpc>
              <a:spcBef>
                <a:spcPts val="0"/>
              </a:spcBef>
              <a:buNone/>
            </a:pPr>
            <a:r>
              <a:rPr lang="en-US" sz="1400" dirty="0" err="1">
                <a:solidFill>
                  <a:schemeClr val="tx2"/>
                </a:solidFill>
                <a:effectLst/>
                <a:latin typeface="Times New Roman" panose="02020603050405020304" pitchFamily="18" charset="0"/>
                <a:ea typeface="Times New Roman" panose="02020603050405020304" pitchFamily="18" charset="0"/>
              </a:rPr>
              <a:t>Dubin</a:t>
            </a:r>
            <a:r>
              <a:rPr lang="en-US" sz="1400" dirty="0">
                <a:solidFill>
                  <a:schemeClr val="tx2"/>
                </a:solidFill>
                <a:effectLst/>
                <a:latin typeface="Times New Roman" panose="02020603050405020304" pitchFamily="18" charset="0"/>
                <a:ea typeface="Times New Roman" panose="02020603050405020304" pitchFamily="18" charset="0"/>
              </a:rPr>
              <a:t>, R. (1969). Theory building. The Free Press.</a:t>
            </a:r>
          </a:p>
          <a:p>
            <a:pPr marL="0" indent="-45720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Estimating the reproducibility of psychological science. (2015). </a:t>
            </a:r>
            <a:r>
              <a:rPr lang="en-US" sz="1400" i="1" dirty="0">
                <a:solidFill>
                  <a:schemeClr val="tx2"/>
                </a:solidFill>
                <a:effectLst/>
                <a:latin typeface="Times New Roman" panose="02020603050405020304" pitchFamily="18" charset="0"/>
                <a:ea typeface="Times New Roman" panose="02020603050405020304" pitchFamily="18" charset="0"/>
              </a:rPr>
              <a:t>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349</a:t>
            </a:r>
            <a:r>
              <a:rPr lang="en-US" sz="1400" dirty="0">
                <a:solidFill>
                  <a:schemeClr val="tx2"/>
                </a:solidFill>
                <a:effectLst/>
                <a:latin typeface="Times New Roman" panose="02020603050405020304" pitchFamily="18" charset="0"/>
                <a:ea typeface="Times New Roman" panose="02020603050405020304" pitchFamily="18" charset="0"/>
              </a:rPr>
              <a:t>(6251). </a:t>
            </a:r>
            <a:r>
              <a:rPr lang="en-US" sz="1400" dirty="0">
                <a:solidFill>
                  <a:schemeClr val="tx2"/>
                </a:solidFill>
                <a:effectLst/>
                <a:latin typeface="Times New Roman" panose="02020603050405020304" pitchFamily="18" charset="0"/>
                <a:ea typeface="Times New Roman" panose="02020603050405020304" pitchFamily="18" charset="0"/>
                <a:hlinkClick r:id="rId2"/>
              </a:rPr>
              <a:t>https://doi.org/10.1126/science.aac4716</a:t>
            </a:r>
            <a:endParaRPr lang="en-US" sz="1400" dirty="0">
              <a:solidFill>
                <a:schemeClr val="tx2"/>
              </a:solidFill>
              <a:effectLst/>
              <a:latin typeface="Times New Roman" panose="02020603050405020304" pitchFamily="18" charset="0"/>
              <a:ea typeface="Times New Roman" panose="02020603050405020304" pitchFamily="18" charset="0"/>
            </a:endParaRPr>
          </a:p>
          <a:p>
            <a:pPr marL="0" indent="-45720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Fanelli, D. (2010). “Positive” Results Increase Down the Hierarchy of the Sciences. </a:t>
            </a:r>
            <a:r>
              <a:rPr lang="en-US" sz="1400" i="1"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PLoS</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ONE</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(4), e10068. 	https://doi.org/10.1371/journal.pone.0010068</a:t>
            </a:r>
          </a:p>
          <a:p>
            <a:pPr marL="0" indent="-457200">
              <a:lnSpc>
                <a:spcPct val="210000"/>
              </a:lnSpc>
              <a:spcBef>
                <a:spcPts val="0"/>
              </a:spcBef>
              <a:buNone/>
            </a:pPr>
            <a:endParaRPr lang="en-US" sz="14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69456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Autofit/>
          </a:bodyPr>
          <a:lstStyle/>
          <a:p>
            <a:pPr marL="0" indent="-45720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Fanelli, D. (2010). “Positive” Results Increase Down the Hierarchy of the Sciences. </a:t>
            </a:r>
            <a:r>
              <a:rPr lang="en-US" sz="1400" i="1"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PLoS</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ONE</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(4), e10068. 	https://doi.org/10.1371/journal.pone.0010068</a:t>
            </a:r>
          </a:p>
          <a:p>
            <a:pPr marL="0" indent="-45720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Ferguson, C. J., &amp; Heene, M. (2012). A Vast Graveyard of Undead Theories.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Perspectives on Psychological Science</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(6), 555–561. 	</a:t>
            </a:r>
            <a:r>
              <a:rPr lang="en-US" sz="1400" strike="noStrike"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https://doi.org/10.1177/1745691612459059</a:t>
            </a:r>
            <a:endPar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45720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Fidler, Fiona and John Wilcox, "Reproducibility of Scientific Results",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The Stanford Encyclopedia of Philosophy </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(Summer 2021 Edition), 	Edward N. </a:t>
            </a:r>
            <a:r>
              <a:rPr lang="en-US" sz="14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Zalta</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(ed.), https://plato.stanford.edu/archives/sum2021/entries/scientific-reproducibility/</a:t>
            </a:r>
          </a:p>
          <a:p>
            <a:pPr marL="0" indent="-45720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Fidler, F., Singleton Thorn, F., Barnett, A., </a:t>
            </a:r>
            <a:r>
              <a:rPr lang="en-US" sz="14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Kambouris</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S., &amp; Kruger, A. (2018). The Epistemic Importance of Establishing the Absence of 	an Effect.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Advances in Methods and Practices in Psychological Science</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(2), 237–244. 	https://doi.org/10.1177/2515245918770407</a:t>
            </a:r>
          </a:p>
        </p:txBody>
      </p:sp>
    </p:spTree>
    <p:extLst>
      <p:ext uri="{BB962C8B-B14F-4D97-AF65-F5344CB8AC3E}">
        <p14:creationId xmlns:p14="http://schemas.microsoft.com/office/powerpoint/2010/main" val="3405597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0">
              <a:lnSpc>
                <a:spcPct val="210000"/>
              </a:lnSpc>
              <a:spcBef>
                <a:spcPts val="0"/>
              </a:spcBef>
              <a:buNone/>
            </a:pP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Flake, J. K., Pek, J., &amp; </a:t>
            </a:r>
            <a:r>
              <a:rPr lang="en-US" sz="1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Hehman</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E. (2017). Construct Validation in Social and Personality Research. </a:t>
            </a:r>
            <a:r>
              <a:rPr lang="en-US" sz="14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Social Psychological and Personality 	Science</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8</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(4), 370–378. https://doi.org/10.1177/1948550617693063</a:t>
            </a:r>
            <a:endParaRPr lang="en-US" sz="1400" dirty="0">
              <a:solidFill>
                <a:schemeClr val="tx2"/>
              </a:solidFill>
              <a:effectLst/>
              <a:latin typeface="Times New Roman" panose="02020603050405020304" pitchFamily="18" charset="0"/>
              <a:ea typeface="Times New Roman" panose="02020603050405020304" pitchFamily="18" charset="0"/>
            </a:endParaRPr>
          </a:p>
          <a:p>
            <a:pPr marL="0" indent="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Fried, E. I. (2020). Theories and Models: What They Are, What They Are for, and What They Are About. </a:t>
            </a:r>
            <a:r>
              <a:rPr lang="en-US" sz="1400" i="1" dirty="0">
                <a:solidFill>
                  <a:schemeClr val="tx2"/>
                </a:solidFill>
                <a:effectLst/>
                <a:latin typeface="Times New Roman" panose="02020603050405020304" pitchFamily="18" charset="0"/>
                <a:ea typeface="Times New Roman" panose="02020603050405020304" pitchFamily="18" charset="0"/>
              </a:rPr>
              <a:t>Psychological Inquiry</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31</a:t>
            </a:r>
            <a:r>
              <a:rPr lang="en-US" sz="1400" dirty="0">
                <a:solidFill>
                  <a:schemeClr val="tx2"/>
                </a:solidFill>
                <a:effectLst/>
                <a:latin typeface="Times New Roman" panose="02020603050405020304" pitchFamily="18" charset="0"/>
                <a:ea typeface="Times New Roman" panose="02020603050405020304" pitchFamily="18" charset="0"/>
              </a:rPr>
              <a:t>(4), 336–344. https://doi.org/10.1080/1047840x.2020.1854011</a:t>
            </a:r>
          </a:p>
          <a:p>
            <a:pPr marL="0" indent="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John, L. K., Loewenstein, G., &amp; </a:t>
            </a:r>
            <a:r>
              <a:rPr lang="en-US" sz="1400" dirty="0" err="1">
                <a:solidFill>
                  <a:schemeClr val="tx2"/>
                </a:solidFill>
                <a:effectLst/>
                <a:latin typeface="Times New Roman" panose="02020603050405020304" pitchFamily="18" charset="0"/>
                <a:ea typeface="Times New Roman" panose="02020603050405020304" pitchFamily="18" charset="0"/>
              </a:rPr>
              <a:t>Prelec</a:t>
            </a:r>
            <a:r>
              <a:rPr lang="en-US" sz="1400" dirty="0">
                <a:solidFill>
                  <a:schemeClr val="tx2"/>
                </a:solidFill>
                <a:effectLst/>
                <a:latin typeface="Times New Roman" panose="02020603050405020304" pitchFamily="18" charset="0"/>
                <a:ea typeface="Times New Roman" panose="02020603050405020304" pitchFamily="18" charset="0"/>
              </a:rPr>
              <a:t>, D. (2012). Measuring the Prevalence of Questionable Research Practices With Incentives 	for Truth Telling. </a:t>
            </a:r>
            <a:r>
              <a:rPr lang="en-US" sz="1400" i="1" dirty="0">
                <a:solidFill>
                  <a:schemeClr val="tx2"/>
                </a:solidFill>
                <a:effectLst/>
                <a:latin typeface="Times New Roman" panose="02020603050405020304" pitchFamily="18" charset="0"/>
                <a:ea typeface="Times New Roman" panose="02020603050405020304" pitchFamily="18" charset="0"/>
              </a:rPr>
              <a:t>Psychological 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23</a:t>
            </a:r>
            <a:r>
              <a:rPr lang="en-US" sz="1400" dirty="0">
                <a:solidFill>
                  <a:schemeClr val="tx2"/>
                </a:solidFill>
                <a:effectLst/>
                <a:latin typeface="Times New Roman" panose="02020603050405020304" pitchFamily="18" charset="0"/>
                <a:ea typeface="Times New Roman" panose="02020603050405020304" pitchFamily="18" charset="0"/>
              </a:rPr>
              <a:t>(5), 524–532. https://doi.org/10.1177/0956797611430953</a:t>
            </a:r>
          </a:p>
          <a:p>
            <a:pPr marL="0" indent="0">
              <a:lnSpc>
                <a:spcPct val="210000"/>
              </a:lnSpc>
              <a:spcBef>
                <a:spcPts val="0"/>
              </a:spcBef>
              <a:buNone/>
            </a:pPr>
            <a:r>
              <a:rPr lang="en-US" sz="1400" dirty="0" err="1">
                <a:solidFill>
                  <a:schemeClr val="tx2"/>
                </a:solidFill>
                <a:effectLst/>
                <a:latin typeface="Times New Roman" panose="02020603050405020304" pitchFamily="18" charset="0"/>
                <a:ea typeface="Times New Roman" panose="02020603050405020304" pitchFamily="18" charset="0"/>
              </a:rPr>
              <a:t>Makel</a:t>
            </a:r>
            <a:r>
              <a:rPr lang="en-US" sz="1400" dirty="0">
                <a:solidFill>
                  <a:schemeClr val="tx2"/>
                </a:solidFill>
                <a:effectLst/>
                <a:latin typeface="Times New Roman" panose="02020603050405020304" pitchFamily="18" charset="0"/>
                <a:ea typeface="Times New Roman" panose="02020603050405020304" pitchFamily="18" charset="0"/>
              </a:rPr>
              <a:t>, M. C., </a:t>
            </a:r>
            <a:r>
              <a:rPr lang="en-US" sz="1400" dirty="0" err="1">
                <a:solidFill>
                  <a:schemeClr val="tx2"/>
                </a:solidFill>
                <a:effectLst/>
                <a:latin typeface="Times New Roman" panose="02020603050405020304" pitchFamily="18" charset="0"/>
                <a:ea typeface="Times New Roman" panose="02020603050405020304" pitchFamily="18" charset="0"/>
              </a:rPr>
              <a:t>Plucker</a:t>
            </a:r>
            <a:r>
              <a:rPr lang="en-US" sz="1400" dirty="0">
                <a:solidFill>
                  <a:schemeClr val="tx2"/>
                </a:solidFill>
                <a:effectLst/>
                <a:latin typeface="Times New Roman" panose="02020603050405020304" pitchFamily="18" charset="0"/>
                <a:ea typeface="Times New Roman" panose="02020603050405020304" pitchFamily="18" charset="0"/>
              </a:rPr>
              <a:t>, J. A., &amp; Hegarty, B. (2012). Replications in Psychology Research. </a:t>
            </a:r>
            <a:r>
              <a:rPr lang="en-US" sz="1400" i="1" dirty="0">
                <a:solidFill>
                  <a:schemeClr val="tx2"/>
                </a:solidFill>
                <a:effectLst/>
                <a:latin typeface="Times New Roman" panose="02020603050405020304" pitchFamily="18" charset="0"/>
                <a:ea typeface="Times New Roman" panose="02020603050405020304" pitchFamily="18" charset="0"/>
              </a:rPr>
              <a:t>Perspectives on Psychological 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7</a:t>
            </a:r>
            <a:r>
              <a:rPr lang="en-US" sz="1400" dirty="0">
                <a:solidFill>
                  <a:schemeClr val="tx2"/>
                </a:solidFill>
                <a:effectLst/>
                <a:latin typeface="Times New Roman" panose="02020603050405020304" pitchFamily="18" charset="0"/>
                <a:ea typeface="Times New Roman" panose="02020603050405020304" pitchFamily="18" charset="0"/>
              </a:rPr>
              <a:t>(6), 537–542. https://doi.org/10.1177/1745691612460688</a:t>
            </a:r>
          </a:p>
          <a:p>
            <a:pPr marL="0" indent="0">
              <a:lnSpc>
                <a:spcPct val="21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Meehl, P. E. (1967). Theory-Testing in Psychology and Physics: A Methodological Paradox. </a:t>
            </a:r>
            <a:r>
              <a:rPr lang="en-US" sz="1400" i="1" dirty="0">
                <a:solidFill>
                  <a:schemeClr val="tx2"/>
                </a:solidFill>
                <a:effectLst/>
                <a:latin typeface="Times New Roman" panose="02020603050405020304" pitchFamily="18" charset="0"/>
                <a:ea typeface="Times New Roman" panose="02020603050405020304" pitchFamily="18" charset="0"/>
              </a:rPr>
              <a:t>Philosophy of 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34</a:t>
            </a:r>
            <a:r>
              <a:rPr lang="en-US" sz="1400" dirty="0">
                <a:solidFill>
                  <a:schemeClr val="tx2"/>
                </a:solidFill>
                <a:effectLst/>
                <a:latin typeface="Times New Roman" panose="02020603050405020304" pitchFamily="18" charset="0"/>
                <a:ea typeface="Times New Roman" panose="02020603050405020304" pitchFamily="18" charset="0"/>
              </a:rPr>
              <a:t>(2), 103–	115. 	https://doi.org/10.1086/288135</a:t>
            </a:r>
          </a:p>
        </p:txBody>
      </p:sp>
    </p:spTree>
    <p:extLst>
      <p:ext uri="{BB962C8B-B14F-4D97-AF65-F5344CB8AC3E}">
        <p14:creationId xmlns:p14="http://schemas.microsoft.com/office/powerpoint/2010/main" val="1558579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Autofit/>
          </a:bodyPr>
          <a:lstStyle/>
          <a:p>
            <a:pPr marL="0" indent="0">
              <a:lnSpc>
                <a:spcPct val="200000"/>
              </a:lnSpc>
              <a:spcBef>
                <a:spcPts val="0"/>
              </a:spcBef>
              <a:buNone/>
            </a:pPr>
            <a:r>
              <a:rPr lang="sv-SE" sz="1400" dirty="0">
                <a:solidFill>
                  <a:schemeClr val="tx2"/>
                </a:solidFill>
                <a:effectLst/>
                <a:latin typeface="Times New Roman" panose="02020603050405020304" pitchFamily="18" charset="0"/>
                <a:ea typeface="Times New Roman" panose="02020603050405020304" pitchFamily="18" charset="0"/>
              </a:rPr>
              <a:t>Meehl, P. E. (1978). </a:t>
            </a:r>
            <a:r>
              <a:rPr lang="sv-SE" sz="1400" dirty="0" err="1">
                <a:solidFill>
                  <a:schemeClr val="tx2"/>
                </a:solidFill>
                <a:effectLst/>
                <a:latin typeface="Times New Roman" panose="02020603050405020304" pitchFamily="18" charset="0"/>
                <a:ea typeface="Times New Roman" panose="02020603050405020304" pitchFamily="18" charset="0"/>
              </a:rPr>
              <a:t>Theoretical</a:t>
            </a:r>
            <a:r>
              <a:rPr lang="sv-SE" sz="1400" dirty="0">
                <a:solidFill>
                  <a:schemeClr val="tx2"/>
                </a:solidFill>
                <a:effectLst/>
                <a:latin typeface="Times New Roman" panose="02020603050405020304" pitchFamily="18" charset="0"/>
                <a:ea typeface="Times New Roman" panose="02020603050405020304" pitchFamily="18" charset="0"/>
              </a:rPr>
              <a:t> risks and </a:t>
            </a:r>
            <a:r>
              <a:rPr lang="sv-SE" sz="1400" dirty="0" err="1">
                <a:solidFill>
                  <a:schemeClr val="tx2"/>
                </a:solidFill>
                <a:effectLst/>
                <a:latin typeface="Times New Roman" panose="02020603050405020304" pitchFamily="18" charset="0"/>
                <a:ea typeface="Times New Roman" panose="02020603050405020304" pitchFamily="18" charset="0"/>
              </a:rPr>
              <a:t>tabular</a:t>
            </a:r>
            <a:r>
              <a:rPr lang="sv-SE" sz="1400" dirty="0">
                <a:solidFill>
                  <a:schemeClr val="tx2"/>
                </a:solidFill>
                <a:effectLst/>
                <a:latin typeface="Times New Roman" panose="02020603050405020304" pitchFamily="18" charset="0"/>
                <a:ea typeface="Times New Roman" panose="02020603050405020304" pitchFamily="18" charset="0"/>
              </a:rPr>
              <a:t> asterisks: Sir Karl, Sir Ronald, and the </a:t>
            </a:r>
            <a:r>
              <a:rPr lang="sv-SE" sz="1400" dirty="0" err="1">
                <a:solidFill>
                  <a:schemeClr val="tx2"/>
                </a:solidFill>
                <a:effectLst/>
                <a:latin typeface="Times New Roman" panose="02020603050405020304" pitchFamily="18" charset="0"/>
                <a:ea typeface="Times New Roman" panose="02020603050405020304" pitchFamily="18" charset="0"/>
              </a:rPr>
              <a:t>slow</a:t>
            </a:r>
            <a:r>
              <a:rPr lang="sv-SE" sz="1400" dirty="0">
                <a:solidFill>
                  <a:schemeClr val="tx2"/>
                </a:solidFill>
                <a:effectLst/>
                <a:latin typeface="Times New Roman" panose="02020603050405020304" pitchFamily="18" charset="0"/>
                <a:ea typeface="Times New Roman" panose="02020603050405020304" pitchFamily="18" charset="0"/>
              </a:rPr>
              <a:t> progress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soft </a:t>
            </a:r>
            <a:r>
              <a:rPr lang="sv-SE" sz="1400"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Journal </a:t>
            </a:r>
            <a:r>
              <a:rPr lang="sv-SE" sz="1400" i="1" dirty="0" err="1">
                <a:solidFill>
                  <a:schemeClr val="tx2"/>
                </a:solidFill>
                <a:effectLst/>
                <a:latin typeface="Times New Roman" panose="02020603050405020304" pitchFamily="18" charset="0"/>
                <a:ea typeface="Times New Roman" panose="02020603050405020304" pitchFamily="18" charset="0"/>
              </a:rPr>
              <a:t>of</a:t>
            </a:r>
            <a:r>
              <a:rPr lang="sv-SE" sz="1400" i="1" dirty="0">
                <a:solidFill>
                  <a:schemeClr val="tx2"/>
                </a:solidFill>
                <a:effectLst/>
                <a:latin typeface="Times New Roman" panose="02020603050405020304" pitchFamily="18" charset="0"/>
                <a:ea typeface="Times New Roman" panose="02020603050405020304" pitchFamily="18" charset="0"/>
              </a:rPr>
              <a:t> 	Consulting and Clinical </a:t>
            </a:r>
            <a:r>
              <a:rPr lang="sv-SE" sz="1400" i="1"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46</a:t>
            </a:r>
            <a:r>
              <a:rPr lang="sv-SE" sz="1400" dirty="0">
                <a:solidFill>
                  <a:schemeClr val="tx2"/>
                </a:solidFill>
                <a:effectLst/>
                <a:latin typeface="Times New Roman" panose="02020603050405020304" pitchFamily="18" charset="0"/>
                <a:ea typeface="Times New Roman" panose="02020603050405020304" pitchFamily="18" charset="0"/>
              </a:rPr>
              <a:t>(4), 806–834. https://doi.org/10.1037/0022-006x.46.4.806</a:t>
            </a:r>
          </a:p>
          <a:p>
            <a:pPr marL="0" indent="0">
              <a:lnSpc>
                <a:spcPct val="200000"/>
              </a:lnSpc>
              <a:spcBef>
                <a:spcPts val="0"/>
              </a:spcBef>
              <a:buNone/>
            </a:pPr>
            <a:r>
              <a:rPr lang="sv-SE" sz="1400" dirty="0">
                <a:solidFill>
                  <a:schemeClr val="tx2"/>
                </a:solidFill>
                <a:effectLst/>
                <a:latin typeface="Times New Roman" panose="02020603050405020304" pitchFamily="18" charset="0"/>
                <a:ea typeface="Times New Roman" panose="02020603050405020304" pitchFamily="18" charset="0"/>
              </a:rPr>
              <a:t>Meehl, P. E. (1990). </a:t>
            </a:r>
            <a:r>
              <a:rPr lang="sv-SE" sz="1400" dirty="0" err="1">
                <a:solidFill>
                  <a:schemeClr val="tx2"/>
                </a:solidFill>
                <a:effectLst/>
                <a:latin typeface="Times New Roman" panose="02020603050405020304" pitchFamily="18" charset="0"/>
                <a:ea typeface="Times New Roman" panose="02020603050405020304" pitchFamily="18" charset="0"/>
              </a:rPr>
              <a:t>Why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Summaries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Research on </a:t>
            </a:r>
            <a:r>
              <a:rPr lang="sv-SE" sz="1400" dirty="0" err="1">
                <a:solidFill>
                  <a:schemeClr val="tx2"/>
                </a:solidFill>
                <a:effectLst/>
                <a:latin typeface="Times New Roman" panose="02020603050405020304" pitchFamily="18" charset="0"/>
                <a:ea typeface="Times New Roman" panose="02020603050405020304" pitchFamily="18" charset="0"/>
              </a:rPr>
              <a:t>Psychological</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Theories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are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Often</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Uninterpretable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Psychological</a:t>
            </a:r>
            <a:r>
              <a:rPr lang="sv-SE" sz="1400" i="1"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Reports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66</a:t>
            </a:r>
            <a:r>
              <a:rPr lang="sv-SE" sz="1400" dirty="0">
                <a:solidFill>
                  <a:schemeClr val="tx2"/>
                </a:solidFill>
                <a:effectLst/>
                <a:latin typeface="Times New Roman" panose="02020603050405020304" pitchFamily="18" charset="0"/>
                <a:ea typeface="Times New Roman" panose="02020603050405020304" pitchFamily="18" charset="0"/>
              </a:rPr>
              <a:t>(1), 195–	244. https://doi.org/10.2466/pr0.1990.66.1.195</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Munafò</a:t>
            </a:r>
            <a:r>
              <a:rPr lang="sv-SE" sz="1400" dirty="0">
                <a:solidFill>
                  <a:schemeClr val="tx2"/>
                </a:solidFill>
                <a:effectLst/>
                <a:latin typeface="Times New Roman" panose="02020603050405020304" pitchFamily="18" charset="0"/>
                <a:ea typeface="Times New Roman" panose="02020603050405020304" pitchFamily="18" charset="0"/>
              </a:rPr>
              <a:t>, M. R., </a:t>
            </a:r>
            <a:r>
              <a:rPr lang="sv-SE" sz="1400" dirty="0" err="1">
                <a:solidFill>
                  <a:schemeClr val="tx2"/>
                </a:solidFill>
                <a:effectLst/>
                <a:latin typeface="Times New Roman" panose="02020603050405020304" pitchFamily="18" charset="0"/>
                <a:ea typeface="Times New Roman" panose="02020603050405020304" pitchFamily="18" charset="0"/>
              </a:rPr>
              <a:t>Nosek</a:t>
            </a:r>
            <a:r>
              <a:rPr lang="sv-SE" sz="1400" dirty="0">
                <a:solidFill>
                  <a:schemeClr val="tx2"/>
                </a:solidFill>
                <a:effectLst/>
                <a:latin typeface="Times New Roman" panose="02020603050405020304" pitchFamily="18" charset="0"/>
                <a:ea typeface="Times New Roman" panose="02020603050405020304" pitchFamily="18" charset="0"/>
              </a:rPr>
              <a:t>, B. A., Bishop, D. V. M., </a:t>
            </a:r>
            <a:r>
              <a:rPr lang="sv-SE" sz="1400" dirty="0" err="1">
                <a:solidFill>
                  <a:schemeClr val="tx2"/>
                </a:solidFill>
                <a:effectLst/>
                <a:latin typeface="Times New Roman" panose="02020603050405020304" pitchFamily="18" charset="0"/>
                <a:ea typeface="Times New Roman" panose="02020603050405020304" pitchFamily="18" charset="0"/>
              </a:rPr>
              <a:t>Button</a:t>
            </a:r>
            <a:r>
              <a:rPr lang="sv-SE" sz="1400" dirty="0">
                <a:solidFill>
                  <a:schemeClr val="tx2"/>
                </a:solidFill>
                <a:effectLst/>
                <a:latin typeface="Times New Roman" panose="02020603050405020304" pitchFamily="18" charset="0"/>
                <a:ea typeface="Times New Roman" panose="02020603050405020304" pitchFamily="18" charset="0"/>
              </a:rPr>
              <a:t>, K. S., Chambers, C. D., </a:t>
            </a:r>
            <a:r>
              <a:rPr lang="sv-SE" sz="1400" dirty="0" err="1">
                <a:solidFill>
                  <a:schemeClr val="tx2"/>
                </a:solidFill>
                <a:effectLst/>
                <a:latin typeface="Times New Roman" panose="02020603050405020304" pitchFamily="18" charset="0"/>
                <a:ea typeface="Times New Roman" panose="02020603050405020304" pitchFamily="18" charset="0"/>
              </a:rPr>
              <a:t>Percie</a:t>
            </a:r>
            <a:r>
              <a:rPr lang="sv-SE" sz="1400" dirty="0">
                <a:solidFill>
                  <a:schemeClr val="tx2"/>
                </a:solidFill>
                <a:effectLst/>
                <a:latin typeface="Times New Roman" panose="02020603050405020304" pitchFamily="18" charset="0"/>
                <a:ea typeface="Times New Roman" panose="02020603050405020304" pitchFamily="18" charset="0"/>
              </a:rPr>
              <a:t> du </a:t>
            </a:r>
            <a:r>
              <a:rPr lang="sv-SE" sz="1400" dirty="0" err="1">
                <a:solidFill>
                  <a:schemeClr val="tx2"/>
                </a:solidFill>
                <a:effectLst/>
                <a:latin typeface="Times New Roman" panose="02020603050405020304" pitchFamily="18" charset="0"/>
                <a:ea typeface="Times New Roman" panose="02020603050405020304" pitchFamily="18" charset="0"/>
              </a:rPr>
              <a:t>Sert</a:t>
            </a:r>
            <a:r>
              <a:rPr lang="sv-SE" sz="1400" dirty="0">
                <a:solidFill>
                  <a:schemeClr val="tx2"/>
                </a:solidFill>
                <a:effectLst/>
                <a:latin typeface="Times New Roman" panose="02020603050405020304" pitchFamily="18" charset="0"/>
                <a:ea typeface="Times New Roman" panose="02020603050405020304" pitchFamily="18" charset="0"/>
              </a:rPr>
              <a:t>, N., </a:t>
            </a:r>
            <a:r>
              <a:rPr lang="sv-SE" sz="1400" dirty="0" err="1">
                <a:solidFill>
                  <a:schemeClr val="tx2"/>
                </a:solidFill>
                <a:effectLst/>
                <a:latin typeface="Times New Roman" panose="02020603050405020304" pitchFamily="18" charset="0"/>
                <a:ea typeface="Times New Roman" panose="02020603050405020304" pitchFamily="18" charset="0"/>
              </a:rPr>
              <a:t>Simonsohn</a:t>
            </a:r>
            <a:r>
              <a:rPr lang="sv-SE" sz="1400" dirty="0">
                <a:solidFill>
                  <a:schemeClr val="tx2"/>
                </a:solidFill>
                <a:effectLst/>
                <a:latin typeface="Times New Roman" panose="02020603050405020304" pitchFamily="18" charset="0"/>
                <a:ea typeface="Times New Roman" panose="02020603050405020304" pitchFamily="18" charset="0"/>
              </a:rPr>
              <a:t>, U., </a:t>
            </a:r>
            <a:r>
              <a:rPr lang="sv-SE" sz="1400" dirty="0" err="1">
                <a:solidFill>
                  <a:schemeClr val="tx2"/>
                </a:solidFill>
                <a:effectLst/>
                <a:latin typeface="Times New Roman" panose="02020603050405020304" pitchFamily="18" charset="0"/>
                <a:ea typeface="Times New Roman" panose="02020603050405020304" pitchFamily="18" charset="0"/>
              </a:rPr>
              <a:t>Wagenmakers</a:t>
            </a:r>
            <a:r>
              <a:rPr lang="sv-SE" sz="1400" dirty="0">
                <a:solidFill>
                  <a:schemeClr val="tx2"/>
                </a:solidFill>
                <a:effectLst/>
                <a:latin typeface="Times New Roman" panose="02020603050405020304" pitchFamily="18" charset="0"/>
                <a:ea typeface="Times New Roman" panose="02020603050405020304" pitchFamily="18" charset="0"/>
              </a:rPr>
              <a:t>, E. J., 	</a:t>
            </a:r>
            <a:r>
              <a:rPr lang="sv-SE" sz="1400" dirty="0" err="1">
                <a:solidFill>
                  <a:schemeClr val="tx2"/>
                </a:solidFill>
                <a:effectLst/>
                <a:latin typeface="Times New Roman" panose="02020603050405020304" pitchFamily="18" charset="0"/>
                <a:ea typeface="Times New Roman" panose="02020603050405020304" pitchFamily="18" charset="0"/>
              </a:rPr>
              <a:t>Ware</a:t>
            </a:r>
            <a:r>
              <a:rPr lang="sv-SE" sz="1400" dirty="0">
                <a:solidFill>
                  <a:schemeClr val="tx2"/>
                </a:solidFill>
                <a:effectLst/>
                <a:latin typeface="Times New Roman" panose="02020603050405020304" pitchFamily="18" charset="0"/>
                <a:ea typeface="Times New Roman" panose="02020603050405020304" pitchFamily="18" charset="0"/>
              </a:rPr>
              <a:t>, J. J., &amp; </a:t>
            </a:r>
            <a:r>
              <a:rPr lang="sv-SE" sz="1400" dirty="0" err="1">
                <a:solidFill>
                  <a:schemeClr val="tx2"/>
                </a:solidFill>
                <a:effectLst/>
                <a:latin typeface="Times New Roman" panose="02020603050405020304" pitchFamily="18" charset="0"/>
                <a:ea typeface="Times New Roman" panose="02020603050405020304" pitchFamily="18" charset="0"/>
              </a:rPr>
              <a:t>Ioannidis</a:t>
            </a:r>
            <a:r>
              <a:rPr lang="sv-SE" sz="1400" dirty="0">
                <a:solidFill>
                  <a:schemeClr val="tx2"/>
                </a:solidFill>
                <a:effectLst/>
                <a:latin typeface="Times New Roman" panose="02020603050405020304" pitchFamily="18" charset="0"/>
                <a:ea typeface="Times New Roman" panose="02020603050405020304" pitchFamily="18" charset="0"/>
              </a:rPr>
              <a:t>, J. P. A. (2017). A </a:t>
            </a:r>
            <a:r>
              <a:rPr lang="sv-SE" sz="1400" dirty="0" err="1">
                <a:solidFill>
                  <a:schemeClr val="tx2"/>
                </a:solidFill>
                <a:effectLst/>
                <a:latin typeface="Times New Roman" panose="02020603050405020304" pitchFamily="18" charset="0"/>
                <a:ea typeface="Times New Roman" panose="02020603050405020304" pitchFamily="18" charset="0"/>
              </a:rPr>
              <a:t>manifesto</a:t>
            </a:r>
            <a:r>
              <a:rPr lang="sv-SE" sz="1400" dirty="0">
                <a:solidFill>
                  <a:schemeClr val="tx2"/>
                </a:solidFill>
                <a:effectLst/>
                <a:latin typeface="Times New Roman" panose="02020603050405020304" pitchFamily="18" charset="0"/>
                <a:ea typeface="Times New Roman" panose="02020603050405020304" pitchFamily="18" charset="0"/>
              </a:rPr>
              <a:t> for </a:t>
            </a:r>
            <a:r>
              <a:rPr lang="sv-SE" sz="1400" dirty="0" err="1">
                <a:solidFill>
                  <a:schemeClr val="tx2"/>
                </a:solidFill>
                <a:effectLst/>
                <a:latin typeface="Times New Roman" panose="02020603050405020304" pitchFamily="18" charset="0"/>
                <a:ea typeface="Times New Roman" panose="02020603050405020304" pitchFamily="18" charset="0"/>
              </a:rPr>
              <a:t>reproducible</a:t>
            </a:r>
            <a:r>
              <a:rPr lang="sv-SE" sz="1400" dirty="0">
                <a:solidFill>
                  <a:schemeClr val="tx2"/>
                </a:solidFill>
                <a:effectLst/>
                <a:latin typeface="Times New Roman" panose="02020603050405020304" pitchFamily="18" charset="0"/>
                <a:ea typeface="Times New Roman" panose="02020603050405020304" pitchFamily="18" charset="0"/>
              </a:rPr>
              <a:t> science. </a:t>
            </a:r>
            <a:r>
              <a:rPr lang="sv-SE" sz="1400" i="1" dirty="0">
                <a:solidFill>
                  <a:schemeClr val="tx2"/>
                </a:solidFill>
                <a:effectLst/>
                <a:latin typeface="Times New Roman" panose="02020603050405020304" pitchFamily="18" charset="0"/>
                <a:ea typeface="Times New Roman" panose="02020603050405020304" pitchFamily="18" charset="0"/>
              </a:rPr>
              <a:t>Nature Human </a:t>
            </a:r>
            <a:r>
              <a:rPr lang="sv-SE" sz="1400" i="1" dirty="0" err="1">
                <a:solidFill>
                  <a:schemeClr val="tx2"/>
                </a:solidFill>
                <a:effectLst/>
                <a:latin typeface="Times New Roman" panose="02020603050405020304" pitchFamily="18" charset="0"/>
                <a:ea typeface="Times New Roman" panose="02020603050405020304" pitchFamily="18" charset="0"/>
              </a:rPr>
              <a:t>Behaviour</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1</a:t>
            </a:r>
            <a:r>
              <a:rPr lang="sv-SE" sz="1400" dirty="0">
                <a:solidFill>
                  <a:schemeClr val="tx2"/>
                </a:solidFill>
                <a:effectLst/>
                <a:latin typeface="Times New Roman" panose="02020603050405020304" pitchFamily="18" charset="0"/>
                <a:ea typeface="Times New Roman" panose="02020603050405020304" pitchFamily="18" charset="0"/>
              </a:rPr>
              <a:t>(1). 	https://doi.org/10.1038/s41562-016-0021</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Nosek</a:t>
            </a:r>
            <a:r>
              <a:rPr lang="sv-SE" sz="1400" dirty="0">
                <a:solidFill>
                  <a:schemeClr val="tx2"/>
                </a:solidFill>
                <a:effectLst/>
                <a:latin typeface="Times New Roman" panose="02020603050405020304" pitchFamily="18" charset="0"/>
                <a:ea typeface="Times New Roman" panose="02020603050405020304" pitchFamily="18" charset="0"/>
              </a:rPr>
              <a:t>, B. A., </a:t>
            </a:r>
            <a:r>
              <a:rPr lang="sv-SE" sz="1400" dirty="0" err="1">
                <a:solidFill>
                  <a:schemeClr val="tx2"/>
                </a:solidFill>
                <a:effectLst/>
                <a:latin typeface="Times New Roman" panose="02020603050405020304" pitchFamily="18" charset="0"/>
                <a:ea typeface="Times New Roman" panose="02020603050405020304" pitchFamily="18" charset="0"/>
              </a:rPr>
              <a:t>Hardwicke</a:t>
            </a:r>
            <a:r>
              <a:rPr lang="sv-SE" sz="1400" dirty="0">
                <a:solidFill>
                  <a:schemeClr val="tx2"/>
                </a:solidFill>
                <a:effectLst/>
                <a:latin typeface="Times New Roman" panose="02020603050405020304" pitchFamily="18" charset="0"/>
                <a:ea typeface="Times New Roman" panose="02020603050405020304" pitchFamily="18" charset="0"/>
              </a:rPr>
              <a:t>, T. E., </a:t>
            </a:r>
            <a:r>
              <a:rPr lang="sv-SE" sz="1400" dirty="0" err="1">
                <a:solidFill>
                  <a:schemeClr val="tx2"/>
                </a:solidFill>
                <a:effectLst/>
                <a:latin typeface="Times New Roman" panose="02020603050405020304" pitchFamily="18" charset="0"/>
                <a:ea typeface="Times New Roman" panose="02020603050405020304" pitchFamily="18" charset="0"/>
              </a:rPr>
              <a:t>Moshontz</a:t>
            </a:r>
            <a:r>
              <a:rPr lang="sv-SE" sz="1400" dirty="0">
                <a:solidFill>
                  <a:schemeClr val="tx2"/>
                </a:solidFill>
                <a:effectLst/>
                <a:latin typeface="Times New Roman" panose="02020603050405020304" pitchFamily="18" charset="0"/>
                <a:ea typeface="Times New Roman" panose="02020603050405020304" pitchFamily="18" charset="0"/>
              </a:rPr>
              <a:t>, H., Allard, A., </a:t>
            </a:r>
            <a:r>
              <a:rPr lang="sv-SE" sz="1400" dirty="0" err="1">
                <a:solidFill>
                  <a:schemeClr val="tx2"/>
                </a:solidFill>
                <a:effectLst/>
                <a:latin typeface="Times New Roman" panose="02020603050405020304" pitchFamily="18" charset="0"/>
                <a:ea typeface="Times New Roman" panose="02020603050405020304" pitchFamily="18" charset="0"/>
              </a:rPr>
              <a:t>Corker</a:t>
            </a:r>
            <a:r>
              <a:rPr lang="sv-SE" sz="1400" dirty="0">
                <a:solidFill>
                  <a:schemeClr val="tx2"/>
                </a:solidFill>
                <a:effectLst/>
                <a:latin typeface="Times New Roman" panose="02020603050405020304" pitchFamily="18" charset="0"/>
                <a:ea typeface="Times New Roman" panose="02020603050405020304" pitchFamily="18" charset="0"/>
              </a:rPr>
              <a:t>, K. S., Dreber, A., </a:t>
            </a:r>
            <a:r>
              <a:rPr lang="sv-SE" sz="1400" dirty="0" err="1">
                <a:solidFill>
                  <a:schemeClr val="tx2"/>
                </a:solidFill>
                <a:effectLst/>
                <a:latin typeface="Times New Roman" panose="02020603050405020304" pitchFamily="18" charset="0"/>
                <a:ea typeface="Times New Roman" panose="02020603050405020304" pitchFamily="18" charset="0"/>
              </a:rPr>
              <a:t>Fidler</a:t>
            </a:r>
            <a:r>
              <a:rPr lang="sv-SE" sz="1400" dirty="0">
                <a:solidFill>
                  <a:schemeClr val="tx2"/>
                </a:solidFill>
                <a:effectLst/>
                <a:latin typeface="Times New Roman" panose="02020603050405020304" pitchFamily="18" charset="0"/>
                <a:ea typeface="Times New Roman" panose="02020603050405020304" pitchFamily="18" charset="0"/>
              </a:rPr>
              <a:t>, F., </a:t>
            </a:r>
            <a:r>
              <a:rPr lang="sv-SE" sz="1400" dirty="0" err="1">
                <a:solidFill>
                  <a:schemeClr val="tx2"/>
                </a:solidFill>
                <a:effectLst/>
                <a:latin typeface="Times New Roman" panose="02020603050405020304" pitchFamily="18" charset="0"/>
                <a:ea typeface="Times New Roman" panose="02020603050405020304" pitchFamily="18" charset="0"/>
              </a:rPr>
              <a:t>Hilgard</a:t>
            </a:r>
            <a:r>
              <a:rPr lang="sv-SE" sz="1400" dirty="0">
                <a:solidFill>
                  <a:schemeClr val="tx2"/>
                </a:solidFill>
                <a:effectLst/>
                <a:latin typeface="Times New Roman" panose="02020603050405020304" pitchFamily="18" charset="0"/>
                <a:ea typeface="Times New Roman" panose="02020603050405020304" pitchFamily="18" charset="0"/>
              </a:rPr>
              <a:t>, J., Kline </a:t>
            </a:r>
            <a:r>
              <a:rPr lang="sv-SE" sz="1400" dirty="0" err="1">
                <a:solidFill>
                  <a:schemeClr val="tx2"/>
                </a:solidFill>
                <a:effectLst/>
                <a:latin typeface="Times New Roman" panose="02020603050405020304" pitchFamily="18" charset="0"/>
                <a:ea typeface="Times New Roman" panose="02020603050405020304" pitchFamily="18" charset="0"/>
              </a:rPr>
              <a:t>Struhl</a:t>
            </a:r>
            <a:r>
              <a:rPr lang="sv-SE" sz="1400" dirty="0">
                <a:solidFill>
                  <a:schemeClr val="tx2"/>
                </a:solidFill>
                <a:effectLst/>
                <a:latin typeface="Times New Roman" panose="02020603050405020304" pitchFamily="18" charset="0"/>
                <a:ea typeface="Times New Roman" panose="02020603050405020304" pitchFamily="18" charset="0"/>
              </a:rPr>
              <a:t>, M., </a:t>
            </a:r>
            <a:r>
              <a:rPr lang="sv-SE" sz="1400" dirty="0" err="1">
                <a:solidFill>
                  <a:schemeClr val="tx2"/>
                </a:solidFill>
                <a:effectLst/>
                <a:latin typeface="Times New Roman" panose="02020603050405020304" pitchFamily="18" charset="0"/>
                <a:ea typeface="Times New Roman" panose="02020603050405020304" pitchFamily="18" charset="0"/>
              </a:rPr>
              <a:t>Nuijten</a:t>
            </a:r>
            <a:r>
              <a:rPr lang="sv-SE" sz="1400" dirty="0">
                <a:solidFill>
                  <a:schemeClr val="tx2"/>
                </a:solidFill>
                <a:effectLst/>
                <a:latin typeface="Times New Roman" panose="02020603050405020304" pitchFamily="18" charset="0"/>
                <a:ea typeface="Times New Roman" panose="02020603050405020304" pitchFamily="18" charset="0"/>
              </a:rPr>
              <a:t>, M. B., 	</a:t>
            </a:r>
            <a:r>
              <a:rPr lang="sv-SE" sz="1400" dirty="0" err="1">
                <a:solidFill>
                  <a:schemeClr val="tx2"/>
                </a:solidFill>
                <a:effectLst/>
                <a:latin typeface="Times New Roman" panose="02020603050405020304" pitchFamily="18" charset="0"/>
                <a:ea typeface="Times New Roman" panose="02020603050405020304" pitchFamily="18" charset="0"/>
              </a:rPr>
              <a:t>Rohrer</a:t>
            </a:r>
            <a:r>
              <a:rPr lang="sv-SE" sz="1400" dirty="0">
                <a:solidFill>
                  <a:schemeClr val="tx2"/>
                </a:solidFill>
                <a:effectLst/>
                <a:latin typeface="Times New Roman" panose="02020603050405020304" pitchFamily="18" charset="0"/>
                <a:ea typeface="Times New Roman" panose="02020603050405020304" pitchFamily="18" charset="0"/>
              </a:rPr>
              <a:t>, J. M., Romero, F., </a:t>
            </a:r>
            <a:r>
              <a:rPr lang="sv-SE" sz="1400" dirty="0" err="1">
                <a:solidFill>
                  <a:schemeClr val="tx2"/>
                </a:solidFill>
                <a:effectLst/>
                <a:latin typeface="Times New Roman" panose="02020603050405020304" pitchFamily="18" charset="0"/>
                <a:ea typeface="Times New Roman" panose="02020603050405020304" pitchFamily="18" charset="0"/>
              </a:rPr>
              <a:t>Scheel</a:t>
            </a:r>
            <a:r>
              <a:rPr lang="sv-SE" sz="1400" dirty="0">
                <a:solidFill>
                  <a:schemeClr val="tx2"/>
                </a:solidFill>
                <a:effectLst/>
                <a:latin typeface="Times New Roman" panose="02020603050405020304" pitchFamily="18" charset="0"/>
                <a:ea typeface="Times New Roman" panose="02020603050405020304" pitchFamily="18" charset="0"/>
              </a:rPr>
              <a:t>, A. M., </a:t>
            </a:r>
            <a:r>
              <a:rPr lang="sv-SE" sz="1400" dirty="0" err="1">
                <a:solidFill>
                  <a:schemeClr val="tx2"/>
                </a:solidFill>
                <a:effectLst/>
                <a:latin typeface="Times New Roman" panose="02020603050405020304" pitchFamily="18" charset="0"/>
                <a:ea typeface="Times New Roman" panose="02020603050405020304" pitchFamily="18" charset="0"/>
              </a:rPr>
              <a:t>Scherer</a:t>
            </a:r>
            <a:r>
              <a:rPr lang="sv-SE" sz="1400" dirty="0">
                <a:solidFill>
                  <a:schemeClr val="tx2"/>
                </a:solidFill>
                <a:effectLst/>
                <a:latin typeface="Times New Roman" panose="02020603050405020304" pitchFamily="18" charset="0"/>
                <a:ea typeface="Times New Roman" panose="02020603050405020304" pitchFamily="18" charset="0"/>
              </a:rPr>
              <a:t>, L. D., </a:t>
            </a:r>
            <a:r>
              <a:rPr lang="sv-SE" sz="1400" dirty="0" err="1">
                <a:solidFill>
                  <a:schemeClr val="tx2"/>
                </a:solidFill>
                <a:effectLst/>
                <a:latin typeface="Times New Roman" panose="02020603050405020304" pitchFamily="18" charset="0"/>
                <a:ea typeface="Times New Roman" panose="02020603050405020304" pitchFamily="18" charset="0"/>
              </a:rPr>
              <a:t>Schönbrodt</a:t>
            </a:r>
            <a:r>
              <a:rPr lang="sv-SE" sz="1400" dirty="0">
                <a:solidFill>
                  <a:schemeClr val="tx2"/>
                </a:solidFill>
                <a:effectLst/>
                <a:latin typeface="Times New Roman" panose="02020603050405020304" pitchFamily="18" charset="0"/>
                <a:ea typeface="Times New Roman" panose="02020603050405020304" pitchFamily="18" charset="0"/>
              </a:rPr>
              <a:t>, F. D., &amp; </a:t>
            </a:r>
            <a:r>
              <a:rPr lang="sv-SE" sz="1400" dirty="0" err="1">
                <a:solidFill>
                  <a:schemeClr val="tx2"/>
                </a:solidFill>
                <a:effectLst/>
                <a:latin typeface="Times New Roman" panose="02020603050405020304" pitchFamily="18" charset="0"/>
                <a:ea typeface="Times New Roman" panose="02020603050405020304" pitchFamily="18" charset="0"/>
              </a:rPr>
              <a:t>Vazire</a:t>
            </a:r>
            <a:r>
              <a:rPr lang="sv-SE" sz="1400" dirty="0">
                <a:solidFill>
                  <a:schemeClr val="tx2"/>
                </a:solidFill>
                <a:effectLst/>
                <a:latin typeface="Times New Roman" panose="02020603050405020304" pitchFamily="18" charset="0"/>
                <a:ea typeface="Times New Roman" panose="02020603050405020304" pitchFamily="18" charset="0"/>
              </a:rPr>
              <a:t>, S. (2022). </a:t>
            </a:r>
            <a:r>
              <a:rPr lang="sv-SE" sz="1400" dirty="0" err="1">
                <a:solidFill>
                  <a:schemeClr val="tx2"/>
                </a:solidFill>
                <a:effectLst/>
                <a:latin typeface="Times New Roman" panose="02020603050405020304" pitchFamily="18" charset="0"/>
                <a:ea typeface="Times New Roman" panose="02020603050405020304" pitchFamily="18" charset="0"/>
              </a:rPr>
              <a:t>Replicability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Robustness</a:t>
            </a:r>
            <a:r>
              <a:rPr lang="sv-SE" sz="1400" dirty="0">
                <a:solidFill>
                  <a:schemeClr val="tx2"/>
                </a:solidFill>
                <a:effectLst/>
                <a:latin typeface="Times New Roman" panose="02020603050405020304" pitchFamily="18" charset="0"/>
                <a:ea typeface="Times New Roman" panose="02020603050405020304" pitchFamily="18" charset="0"/>
              </a:rPr>
              <a:t>, and 	</a:t>
            </a:r>
            <a:r>
              <a:rPr lang="sv-SE" sz="1400" dirty="0" err="1">
                <a:solidFill>
                  <a:schemeClr val="tx2"/>
                </a:solidFill>
                <a:effectLst/>
                <a:latin typeface="Times New Roman" panose="02020603050405020304" pitchFamily="18" charset="0"/>
                <a:ea typeface="Times New Roman" panose="02020603050405020304" pitchFamily="18" charset="0"/>
              </a:rPr>
              <a:t>Reproducibility</a:t>
            </a:r>
            <a:r>
              <a:rPr lang="sv-SE" sz="1400" dirty="0">
                <a:solidFill>
                  <a:schemeClr val="tx2"/>
                </a:solidFill>
                <a:effectLst/>
                <a:latin typeface="Times New Roman" panose="02020603050405020304" pitchFamily="18" charset="0"/>
                <a:ea typeface="Times New Roman" panose="02020603050405020304" pitchFamily="18" charset="0"/>
              </a:rPr>
              <a:t> in </a:t>
            </a:r>
            <a:r>
              <a:rPr lang="sv-SE" sz="1400" dirty="0" err="1">
                <a:solidFill>
                  <a:schemeClr val="tx2"/>
                </a:solidFill>
                <a:effectLst/>
                <a:latin typeface="Times New Roman" panose="02020603050405020304" pitchFamily="18" charset="0"/>
                <a:ea typeface="Times New Roman" panose="02020603050405020304" pitchFamily="18" charset="0"/>
              </a:rPr>
              <a:t>Psychological</a:t>
            </a:r>
            <a:r>
              <a:rPr lang="sv-SE" sz="1400" dirty="0">
                <a:solidFill>
                  <a:schemeClr val="tx2"/>
                </a:solidFill>
                <a:effectLst/>
                <a:latin typeface="Times New Roman" panose="02020603050405020304" pitchFamily="18" charset="0"/>
                <a:ea typeface="Times New Roman" panose="02020603050405020304" pitchFamily="18" charset="0"/>
              </a:rPr>
              <a:t> Science. </a:t>
            </a:r>
            <a:r>
              <a:rPr lang="sv-SE" sz="1400" i="1" dirty="0" err="1">
                <a:solidFill>
                  <a:schemeClr val="tx2"/>
                </a:solidFill>
                <a:effectLst/>
                <a:latin typeface="Times New Roman" panose="02020603050405020304" pitchFamily="18" charset="0"/>
                <a:ea typeface="Times New Roman" panose="02020603050405020304" pitchFamily="18" charset="0"/>
              </a:rPr>
              <a:t>Annual</a:t>
            </a:r>
            <a:r>
              <a:rPr lang="sv-SE" sz="1400" i="1" dirty="0">
                <a:solidFill>
                  <a:schemeClr val="tx2"/>
                </a:solidFill>
                <a:effectLst/>
                <a:latin typeface="Times New Roman" panose="02020603050405020304" pitchFamily="18" charset="0"/>
                <a:ea typeface="Times New Roman" panose="02020603050405020304" pitchFamily="18" charset="0"/>
              </a:rPr>
              <a:t> Review </a:t>
            </a:r>
            <a:r>
              <a:rPr lang="sv-SE" sz="1400" i="1" dirty="0" err="1">
                <a:solidFill>
                  <a:schemeClr val="tx2"/>
                </a:solidFill>
                <a:effectLst/>
                <a:latin typeface="Times New Roman" panose="02020603050405020304" pitchFamily="18" charset="0"/>
                <a:ea typeface="Times New Roman" panose="02020603050405020304" pitchFamily="18" charset="0"/>
              </a:rPr>
              <a:t>of</a:t>
            </a:r>
            <a:r>
              <a:rPr lang="sv-SE" sz="1400" i="1"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73</a:t>
            </a:r>
            <a:r>
              <a:rPr lang="sv-SE" sz="1400" dirty="0">
                <a:solidFill>
                  <a:schemeClr val="tx2"/>
                </a:solidFill>
                <a:effectLst/>
                <a:latin typeface="Times New Roman" panose="02020603050405020304" pitchFamily="18" charset="0"/>
                <a:ea typeface="Times New Roman" panose="02020603050405020304" pitchFamily="18" charset="0"/>
              </a:rPr>
              <a:t>(1), 719–748. </a:t>
            </a:r>
            <a:r>
              <a:rPr lang="sv-SE" sz="1400" dirty="0">
                <a:solidFill>
                  <a:schemeClr val="tx2"/>
                </a:solidFill>
                <a:effectLst/>
                <a:latin typeface="Times New Roman" panose="02020603050405020304" pitchFamily="18" charset="0"/>
                <a:ea typeface="Times New Roman" panose="02020603050405020304" pitchFamily="18" charset="0"/>
                <a:hlinkClick r:id="rId2"/>
              </a:rPr>
              <a:t>https://doi.org/10.1146/annurev-</a:t>
            </a:r>
            <a:r>
              <a:rPr lang="sv-SE" sz="1400" dirty="0">
                <a:solidFill>
                  <a:schemeClr val="tx2"/>
                </a:solidFill>
                <a:effectLst/>
                <a:latin typeface="Times New Roman" panose="02020603050405020304" pitchFamily="18" charset="0"/>
                <a:ea typeface="Times New Roman" panose="02020603050405020304" pitchFamily="18" charset="0"/>
              </a:rPr>
              <a:t>	psych-020821-114157</a:t>
            </a:r>
          </a:p>
          <a:p>
            <a:pPr marL="0" indent="0">
              <a:lnSpc>
                <a:spcPct val="200000"/>
              </a:lnSpc>
              <a:spcBef>
                <a:spcPts val="0"/>
              </a:spcBef>
              <a:buNone/>
            </a:pPr>
            <a:endParaRPr lang="sv-SE" sz="14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133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Nuijten</a:t>
            </a:r>
            <a:r>
              <a:rPr lang="sv-SE" sz="1400" dirty="0">
                <a:solidFill>
                  <a:schemeClr val="tx2"/>
                </a:solidFill>
                <a:effectLst/>
                <a:latin typeface="Times New Roman" panose="02020603050405020304" pitchFamily="18" charset="0"/>
                <a:ea typeface="Times New Roman" panose="02020603050405020304" pitchFamily="18" charset="0"/>
              </a:rPr>
              <a:t>, M. B., </a:t>
            </a:r>
            <a:r>
              <a:rPr lang="sv-SE" sz="1400" dirty="0" err="1">
                <a:solidFill>
                  <a:schemeClr val="tx2"/>
                </a:solidFill>
                <a:effectLst/>
                <a:latin typeface="Times New Roman" panose="02020603050405020304" pitchFamily="18" charset="0"/>
                <a:ea typeface="Times New Roman" panose="02020603050405020304" pitchFamily="18" charset="0"/>
              </a:rPr>
              <a:t>Hartgerink</a:t>
            </a:r>
            <a:r>
              <a:rPr lang="sv-SE" sz="1400" dirty="0">
                <a:solidFill>
                  <a:schemeClr val="tx2"/>
                </a:solidFill>
                <a:effectLst/>
                <a:latin typeface="Times New Roman" panose="02020603050405020304" pitchFamily="18" charset="0"/>
                <a:ea typeface="Times New Roman" panose="02020603050405020304" pitchFamily="18" charset="0"/>
              </a:rPr>
              <a:t>, C. H. J., van Assen, M. A. L. M., </a:t>
            </a:r>
            <a:r>
              <a:rPr lang="sv-SE" sz="1400" dirty="0" err="1">
                <a:solidFill>
                  <a:schemeClr val="tx2"/>
                </a:solidFill>
                <a:effectLst/>
                <a:latin typeface="Times New Roman" panose="02020603050405020304" pitchFamily="18" charset="0"/>
                <a:ea typeface="Times New Roman" panose="02020603050405020304" pitchFamily="18" charset="0"/>
              </a:rPr>
              <a:t>Epskamp</a:t>
            </a:r>
            <a:r>
              <a:rPr lang="sv-SE" sz="1400" dirty="0">
                <a:solidFill>
                  <a:schemeClr val="tx2"/>
                </a:solidFill>
                <a:effectLst/>
                <a:latin typeface="Times New Roman" panose="02020603050405020304" pitchFamily="18" charset="0"/>
                <a:ea typeface="Times New Roman" panose="02020603050405020304" pitchFamily="18" charset="0"/>
              </a:rPr>
              <a:t>, S., &amp; </a:t>
            </a:r>
            <a:r>
              <a:rPr lang="sv-SE" sz="1400" dirty="0" err="1">
                <a:solidFill>
                  <a:schemeClr val="tx2"/>
                </a:solidFill>
                <a:effectLst/>
                <a:latin typeface="Times New Roman" panose="02020603050405020304" pitchFamily="18" charset="0"/>
                <a:ea typeface="Times New Roman" panose="02020603050405020304" pitchFamily="18" charset="0"/>
              </a:rPr>
              <a:t>Wicherts</a:t>
            </a:r>
            <a:r>
              <a:rPr lang="sv-SE" sz="1400" dirty="0">
                <a:solidFill>
                  <a:schemeClr val="tx2"/>
                </a:solidFill>
                <a:effectLst/>
                <a:latin typeface="Times New Roman" panose="02020603050405020304" pitchFamily="18" charset="0"/>
                <a:ea typeface="Times New Roman" panose="02020603050405020304" pitchFamily="18" charset="0"/>
              </a:rPr>
              <a:t>, J. M. (2015). The </a:t>
            </a:r>
            <a:r>
              <a:rPr lang="sv-SE" sz="1400" dirty="0" err="1">
                <a:solidFill>
                  <a:schemeClr val="tx2"/>
                </a:solidFill>
                <a:effectLst/>
                <a:latin typeface="Times New Roman" panose="02020603050405020304" pitchFamily="18" charset="0"/>
                <a:ea typeface="Times New Roman" panose="02020603050405020304" pitchFamily="18" charset="0"/>
              </a:rPr>
              <a:t>prevalence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statistical</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reporting</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errors</a:t>
            </a:r>
            <a:r>
              <a:rPr lang="sv-SE" sz="1400" dirty="0">
                <a:solidFill>
                  <a:schemeClr val="tx2"/>
                </a:solidFill>
                <a:effectLst/>
                <a:latin typeface="Times New Roman" panose="02020603050405020304" pitchFamily="18" charset="0"/>
                <a:ea typeface="Times New Roman" panose="02020603050405020304" pitchFamily="18" charset="0"/>
              </a:rPr>
              <a:t> in </a:t>
            </a:r>
            <a:r>
              <a:rPr lang="sv-SE" sz="1400"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(1985–2013). </a:t>
            </a:r>
            <a:r>
              <a:rPr lang="sv-SE" sz="1400" i="1" dirty="0" err="1">
                <a:solidFill>
                  <a:schemeClr val="tx2"/>
                </a:solidFill>
                <a:effectLst/>
                <a:latin typeface="Times New Roman" panose="02020603050405020304" pitchFamily="18" charset="0"/>
                <a:ea typeface="Times New Roman" panose="02020603050405020304" pitchFamily="18" charset="0"/>
              </a:rPr>
              <a:t>Behavior</a:t>
            </a:r>
            <a:r>
              <a:rPr lang="sv-SE" sz="1400" i="1" dirty="0">
                <a:solidFill>
                  <a:schemeClr val="tx2"/>
                </a:solidFill>
                <a:effectLst/>
                <a:latin typeface="Times New Roman" panose="02020603050405020304" pitchFamily="18" charset="0"/>
                <a:ea typeface="Times New Roman" panose="02020603050405020304" pitchFamily="18" charset="0"/>
              </a:rPr>
              <a:t> Research </a:t>
            </a:r>
            <a:r>
              <a:rPr lang="sv-SE" sz="1400" i="1" dirty="0" err="1">
                <a:solidFill>
                  <a:schemeClr val="tx2"/>
                </a:solidFill>
                <a:effectLst/>
                <a:latin typeface="Times New Roman" panose="02020603050405020304" pitchFamily="18" charset="0"/>
                <a:ea typeface="Times New Roman" panose="02020603050405020304" pitchFamily="18" charset="0"/>
              </a:rPr>
              <a:t>Methods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48</a:t>
            </a:r>
            <a:r>
              <a:rPr lang="sv-SE" sz="1400" dirty="0">
                <a:solidFill>
                  <a:schemeClr val="tx2"/>
                </a:solidFill>
                <a:effectLst/>
                <a:latin typeface="Times New Roman" panose="02020603050405020304" pitchFamily="18" charset="0"/>
                <a:ea typeface="Times New Roman" panose="02020603050405020304" pitchFamily="18" charset="0"/>
              </a:rPr>
              <a:t>(4), 1205–1226. https://doi.org/10.3758/s13428-015-0664-2</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Oberauer</a:t>
            </a:r>
            <a:r>
              <a:rPr lang="sv-SE" sz="1400" dirty="0">
                <a:solidFill>
                  <a:schemeClr val="tx2"/>
                </a:solidFill>
                <a:effectLst/>
                <a:latin typeface="Times New Roman" panose="02020603050405020304" pitchFamily="18" charset="0"/>
                <a:ea typeface="Times New Roman" panose="02020603050405020304" pitchFamily="18" charset="0"/>
              </a:rPr>
              <a:t>, K., &amp; </a:t>
            </a:r>
            <a:r>
              <a:rPr lang="sv-SE" sz="1400" dirty="0" err="1">
                <a:solidFill>
                  <a:schemeClr val="tx2"/>
                </a:solidFill>
                <a:effectLst/>
                <a:latin typeface="Times New Roman" panose="02020603050405020304" pitchFamily="18" charset="0"/>
                <a:ea typeface="Times New Roman" panose="02020603050405020304" pitchFamily="18" charset="0"/>
              </a:rPr>
              <a:t>Lewandowsky</a:t>
            </a:r>
            <a:r>
              <a:rPr lang="sv-SE" sz="1400" dirty="0">
                <a:solidFill>
                  <a:schemeClr val="tx2"/>
                </a:solidFill>
                <a:effectLst/>
                <a:latin typeface="Times New Roman" panose="02020603050405020304" pitchFamily="18" charset="0"/>
                <a:ea typeface="Times New Roman" panose="02020603050405020304" pitchFamily="18" charset="0"/>
              </a:rPr>
              <a:t>, S. (2019). </a:t>
            </a:r>
            <a:r>
              <a:rPr lang="sv-SE" sz="1400" dirty="0" err="1">
                <a:solidFill>
                  <a:schemeClr val="tx2"/>
                </a:solidFill>
                <a:effectLst/>
                <a:latin typeface="Times New Roman" panose="02020603050405020304" pitchFamily="18" charset="0"/>
                <a:ea typeface="Times New Roman" panose="02020603050405020304" pitchFamily="18" charset="0"/>
              </a:rPr>
              <a:t>Addressing</a:t>
            </a:r>
            <a:r>
              <a:rPr lang="sv-SE" sz="1400" dirty="0">
                <a:solidFill>
                  <a:schemeClr val="tx2"/>
                </a:solidFill>
                <a:effectLst/>
                <a:latin typeface="Times New Roman" panose="02020603050405020304" pitchFamily="18" charset="0"/>
                <a:ea typeface="Times New Roman" panose="02020603050405020304" pitchFamily="18" charset="0"/>
              </a:rPr>
              <a:t> the </a:t>
            </a:r>
            <a:r>
              <a:rPr lang="sv-SE" sz="1400" dirty="0" err="1">
                <a:solidFill>
                  <a:schemeClr val="tx2"/>
                </a:solidFill>
                <a:effectLst/>
                <a:latin typeface="Times New Roman" panose="02020603050405020304" pitchFamily="18" charset="0"/>
                <a:ea typeface="Times New Roman" panose="02020603050405020304" pitchFamily="18" charset="0"/>
              </a:rPr>
              <a:t>theory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crisis</a:t>
            </a:r>
            <a:r>
              <a:rPr lang="sv-SE" sz="1400" dirty="0">
                <a:solidFill>
                  <a:schemeClr val="tx2"/>
                </a:solidFill>
                <a:effectLst/>
                <a:latin typeface="Times New Roman" panose="02020603050405020304" pitchFamily="18" charset="0"/>
                <a:ea typeface="Times New Roman" panose="02020603050405020304" pitchFamily="18" charset="0"/>
              </a:rPr>
              <a:t> in </a:t>
            </a:r>
            <a:r>
              <a:rPr lang="sv-SE" sz="1400"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Psychonomic</a:t>
            </a:r>
            <a:r>
              <a:rPr lang="sv-SE" sz="1400" i="1" dirty="0">
                <a:solidFill>
                  <a:schemeClr val="tx2"/>
                </a:solidFill>
                <a:effectLst/>
                <a:latin typeface="Times New Roman" panose="02020603050405020304" pitchFamily="18" charset="0"/>
                <a:ea typeface="Times New Roman" panose="02020603050405020304" pitchFamily="18" charset="0"/>
              </a:rPr>
              <a:t> Bulletin &amp;</a:t>
            </a:r>
            <a:r>
              <a:rPr lang="sv-SE" sz="1400" i="1" dirty="0" err="1">
                <a:solidFill>
                  <a:schemeClr val="tx2"/>
                </a:solidFill>
                <a:effectLst/>
                <a:latin typeface="Times New Roman" panose="02020603050405020304" pitchFamily="18" charset="0"/>
                <a:ea typeface="Times New Roman" panose="02020603050405020304" pitchFamily="18" charset="0"/>
              </a:rPr>
              <a:t>Amp</a:t>
            </a:r>
            <a:r>
              <a:rPr lang="sv-SE" sz="1400" i="1" dirty="0">
                <a:solidFill>
                  <a:schemeClr val="tx2"/>
                </a:solidFill>
                <a:effectLst/>
                <a:latin typeface="Times New Roman" panose="02020603050405020304" pitchFamily="18" charset="0"/>
                <a:ea typeface="Times New Roman" panose="02020603050405020304" pitchFamily="18" charset="0"/>
              </a:rPr>
              <a:t>; Review</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26</a:t>
            </a:r>
            <a:r>
              <a:rPr lang="sv-SE" sz="1400" dirty="0">
                <a:solidFill>
                  <a:schemeClr val="tx2"/>
                </a:solidFill>
                <a:effectLst/>
                <a:latin typeface="Times New Roman" panose="02020603050405020304" pitchFamily="18" charset="0"/>
                <a:ea typeface="Times New Roman" panose="02020603050405020304" pitchFamily="18" charset="0"/>
              </a:rPr>
              <a:t>(5), 1596–	1618. https://doi.org/10.3758/s13423-019-01645-2</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Proulx</a:t>
            </a:r>
            <a:r>
              <a:rPr lang="sv-SE" sz="1400" dirty="0">
                <a:solidFill>
                  <a:schemeClr val="tx2"/>
                </a:solidFill>
                <a:effectLst/>
                <a:latin typeface="Times New Roman" panose="02020603050405020304" pitchFamily="18" charset="0"/>
                <a:ea typeface="Times New Roman" panose="02020603050405020304" pitchFamily="18" charset="0"/>
              </a:rPr>
              <a:t>, T., &amp; </a:t>
            </a:r>
            <a:r>
              <a:rPr lang="sv-SE" sz="1400" dirty="0" err="1">
                <a:solidFill>
                  <a:schemeClr val="tx2"/>
                </a:solidFill>
                <a:effectLst/>
                <a:latin typeface="Times New Roman" panose="02020603050405020304" pitchFamily="18" charset="0"/>
                <a:ea typeface="Times New Roman" panose="02020603050405020304" pitchFamily="18" charset="0"/>
              </a:rPr>
              <a:t>Morey</a:t>
            </a:r>
            <a:r>
              <a:rPr lang="sv-SE" sz="1400" dirty="0">
                <a:solidFill>
                  <a:schemeClr val="tx2"/>
                </a:solidFill>
                <a:effectLst/>
                <a:latin typeface="Times New Roman" panose="02020603050405020304" pitchFamily="18" charset="0"/>
                <a:ea typeface="Times New Roman" panose="02020603050405020304" pitchFamily="18" charset="0"/>
              </a:rPr>
              <a:t>, R. D. (2021). </a:t>
            </a:r>
            <a:r>
              <a:rPr lang="sv-SE" sz="1400" dirty="0" err="1">
                <a:solidFill>
                  <a:schemeClr val="tx2"/>
                </a:solidFill>
                <a:effectLst/>
                <a:latin typeface="Times New Roman" panose="02020603050405020304" pitchFamily="18" charset="0"/>
                <a:ea typeface="Times New Roman" panose="02020603050405020304" pitchFamily="18" charset="0"/>
              </a:rPr>
              <a:t>Beyond</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Statistical</a:t>
            </a:r>
            <a:r>
              <a:rPr lang="sv-SE" sz="1400" dirty="0">
                <a:solidFill>
                  <a:schemeClr val="tx2"/>
                </a:solidFill>
                <a:effectLst/>
                <a:latin typeface="Times New Roman" panose="02020603050405020304" pitchFamily="18" charset="0"/>
                <a:ea typeface="Times New Roman" panose="02020603050405020304" pitchFamily="18" charset="0"/>
              </a:rPr>
              <a:t> Ritual: </a:t>
            </a:r>
            <a:r>
              <a:rPr lang="sv-SE" sz="1400" dirty="0" err="1">
                <a:solidFill>
                  <a:schemeClr val="tx2"/>
                </a:solidFill>
                <a:effectLst/>
                <a:latin typeface="Times New Roman" panose="02020603050405020304" pitchFamily="18" charset="0"/>
                <a:ea typeface="Times New Roman" panose="02020603050405020304" pitchFamily="18" charset="0"/>
              </a:rPr>
              <a:t>Theory</a:t>
            </a:r>
            <a:r>
              <a:rPr lang="sv-SE" sz="1400" dirty="0">
                <a:solidFill>
                  <a:schemeClr val="tx2"/>
                </a:solidFill>
                <a:effectLst/>
                <a:latin typeface="Times New Roman" panose="02020603050405020304" pitchFamily="18" charset="0"/>
                <a:ea typeface="Times New Roman" panose="02020603050405020304" pitchFamily="18" charset="0"/>
              </a:rPr>
              <a:t> in </a:t>
            </a:r>
            <a:r>
              <a:rPr lang="sv-SE" sz="1400" dirty="0" err="1">
                <a:solidFill>
                  <a:schemeClr val="tx2"/>
                </a:solidFill>
                <a:effectLst/>
                <a:latin typeface="Times New Roman" panose="02020603050405020304" pitchFamily="18" charset="0"/>
                <a:ea typeface="Times New Roman" panose="02020603050405020304" pitchFamily="18" charset="0"/>
              </a:rPr>
              <a:t>Psychological</a:t>
            </a:r>
            <a:r>
              <a:rPr lang="sv-SE" sz="1400" dirty="0">
                <a:solidFill>
                  <a:schemeClr val="tx2"/>
                </a:solidFill>
                <a:effectLst/>
                <a:latin typeface="Times New Roman" panose="02020603050405020304" pitchFamily="18" charset="0"/>
                <a:ea typeface="Times New Roman" panose="02020603050405020304" pitchFamily="18" charset="0"/>
              </a:rPr>
              <a:t> Science. </a:t>
            </a:r>
            <a:r>
              <a:rPr lang="sv-SE" sz="1400" i="1" dirty="0" err="1">
                <a:solidFill>
                  <a:schemeClr val="tx2"/>
                </a:solidFill>
                <a:effectLst/>
                <a:latin typeface="Times New Roman" panose="02020603050405020304" pitchFamily="18" charset="0"/>
                <a:ea typeface="Times New Roman" panose="02020603050405020304" pitchFamily="18" charset="0"/>
              </a:rPr>
              <a:t>Perspectives</a:t>
            </a:r>
            <a:r>
              <a:rPr lang="sv-SE" sz="1400" i="1" dirty="0">
                <a:solidFill>
                  <a:schemeClr val="tx2"/>
                </a:solidFill>
                <a:effectLst/>
                <a:latin typeface="Times New Roman" panose="02020603050405020304" pitchFamily="18" charset="0"/>
                <a:ea typeface="Times New Roman" panose="02020603050405020304" pitchFamily="18" charset="0"/>
              </a:rPr>
              <a:t> on </a:t>
            </a:r>
            <a:r>
              <a:rPr lang="sv-SE" sz="1400" i="1" dirty="0" err="1">
                <a:solidFill>
                  <a:schemeClr val="tx2"/>
                </a:solidFill>
                <a:effectLst/>
                <a:latin typeface="Times New Roman" panose="02020603050405020304" pitchFamily="18" charset="0"/>
                <a:ea typeface="Times New Roman" panose="02020603050405020304" pitchFamily="18" charset="0"/>
              </a:rPr>
              <a:t>Psychological</a:t>
            </a:r>
            <a:r>
              <a:rPr lang="sv-SE" sz="1400" i="1" dirty="0">
                <a:solidFill>
                  <a:schemeClr val="tx2"/>
                </a:solidFill>
                <a:effectLst/>
                <a:latin typeface="Times New Roman" panose="02020603050405020304" pitchFamily="18" charset="0"/>
                <a:ea typeface="Times New Roman" panose="02020603050405020304" pitchFamily="18" charset="0"/>
              </a:rPr>
              <a:t> Science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16</a:t>
            </a:r>
            <a:r>
              <a:rPr lang="sv-SE" sz="1400" dirty="0">
                <a:solidFill>
                  <a:schemeClr val="tx2"/>
                </a:solidFill>
                <a:effectLst/>
                <a:latin typeface="Times New Roman" panose="02020603050405020304" pitchFamily="18" charset="0"/>
                <a:ea typeface="Times New Roman" panose="02020603050405020304" pitchFamily="18" charset="0"/>
              </a:rPr>
              <a:t>(4), 671–681. https://doi.org/10.1177/17456916211017098</a:t>
            </a:r>
          </a:p>
          <a:p>
            <a:pPr marL="0" indent="0">
              <a:lnSpc>
                <a:spcPct val="200000"/>
              </a:lnSpc>
              <a:spcBef>
                <a:spcPts val="0"/>
              </a:spcBef>
              <a:buNone/>
            </a:pPr>
            <a:r>
              <a:rPr lang="sv-SE" sz="1400" dirty="0">
                <a:solidFill>
                  <a:schemeClr val="tx2"/>
                </a:solidFill>
                <a:effectLst/>
                <a:latin typeface="Times New Roman" panose="02020603050405020304" pitchFamily="18" charset="0"/>
                <a:ea typeface="Times New Roman" panose="02020603050405020304" pitchFamily="18" charset="0"/>
              </a:rPr>
              <a:t>Ritchie, S. J., </a:t>
            </a:r>
            <a:r>
              <a:rPr lang="sv-SE" sz="1400" dirty="0" err="1">
                <a:solidFill>
                  <a:schemeClr val="tx2"/>
                </a:solidFill>
                <a:effectLst/>
                <a:latin typeface="Times New Roman" panose="02020603050405020304" pitchFamily="18" charset="0"/>
                <a:ea typeface="Times New Roman" panose="02020603050405020304" pitchFamily="18" charset="0"/>
              </a:rPr>
              <a:t>Wiseman</a:t>
            </a:r>
            <a:r>
              <a:rPr lang="sv-SE" sz="1400" dirty="0">
                <a:solidFill>
                  <a:schemeClr val="tx2"/>
                </a:solidFill>
                <a:effectLst/>
                <a:latin typeface="Times New Roman" panose="02020603050405020304" pitchFamily="18" charset="0"/>
                <a:ea typeface="Times New Roman" panose="02020603050405020304" pitchFamily="18" charset="0"/>
              </a:rPr>
              <a:t>, R., &amp; </a:t>
            </a:r>
            <a:r>
              <a:rPr lang="sv-SE" sz="1400" dirty="0" err="1">
                <a:solidFill>
                  <a:schemeClr val="tx2"/>
                </a:solidFill>
                <a:effectLst/>
                <a:latin typeface="Times New Roman" panose="02020603050405020304" pitchFamily="18" charset="0"/>
                <a:ea typeface="Times New Roman" panose="02020603050405020304" pitchFamily="18" charset="0"/>
              </a:rPr>
              <a:t>French</a:t>
            </a:r>
            <a:r>
              <a:rPr lang="sv-SE" sz="1400" dirty="0">
                <a:solidFill>
                  <a:schemeClr val="tx2"/>
                </a:solidFill>
                <a:effectLst/>
                <a:latin typeface="Times New Roman" panose="02020603050405020304" pitchFamily="18" charset="0"/>
                <a:ea typeface="Times New Roman" panose="02020603050405020304" pitchFamily="18" charset="0"/>
              </a:rPr>
              <a:t>, C. C. (2012). </a:t>
            </a:r>
            <a:r>
              <a:rPr lang="sv-SE" sz="1400" dirty="0" err="1">
                <a:solidFill>
                  <a:schemeClr val="tx2"/>
                </a:solidFill>
                <a:effectLst/>
                <a:latin typeface="Times New Roman" panose="02020603050405020304" pitchFamily="18" charset="0"/>
                <a:ea typeface="Times New Roman" panose="02020603050405020304" pitchFamily="18" charset="0"/>
              </a:rPr>
              <a:t>Failing</a:t>
            </a:r>
            <a:r>
              <a:rPr lang="sv-SE" sz="1400" dirty="0">
                <a:solidFill>
                  <a:schemeClr val="tx2"/>
                </a:solidFill>
                <a:effectLst/>
                <a:latin typeface="Times New Roman" panose="02020603050405020304" pitchFamily="18" charset="0"/>
                <a:ea typeface="Times New Roman" panose="02020603050405020304" pitchFamily="18" charset="0"/>
              </a:rPr>
              <a:t> the </a:t>
            </a:r>
            <a:r>
              <a:rPr lang="sv-SE" sz="1400" dirty="0" err="1">
                <a:solidFill>
                  <a:schemeClr val="tx2"/>
                </a:solidFill>
                <a:effectLst/>
                <a:latin typeface="Times New Roman" panose="02020603050405020304" pitchFamily="18" charset="0"/>
                <a:ea typeface="Times New Roman" panose="02020603050405020304" pitchFamily="18" charset="0"/>
              </a:rPr>
              <a:t>Future</a:t>
            </a:r>
            <a:r>
              <a:rPr lang="sv-SE" sz="1400" dirty="0">
                <a:solidFill>
                  <a:schemeClr val="tx2"/>
                </a:solidFill>
                <a:effectLst/>
                <a:latin typeface="Times New Roman" panose="02020603050405020304" pitchFamily="18" charset="0"/>
                <a:ea typeface="Times New Roman" panose="02020603050405020304" pitchFamily="18" charset="0"/>
              </a:rPr>
              <a:t>: Three </a:t>
            </a:r>
            <a:r>
              <a:rPr lang="sv-SE" sz="1400" dirty="0" err="1">
                <a:solidFill>
                  <a:schemeClr val="tx2"/>
                </a:solidFill>
                <a:effectLst/>
                <a:latin typeface="Times New Roman" panose="02020603050405020304" pitchFamily="18" charset="0"/>
                <a:ea typeface="Times New Roman" panose="02020603050405020304" pitchFamily="18" charset="0"/>
              </a:rPr>
              <a:t>Unsuccessful</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Attempts</a:t>
            </a:r>
            <a:r>
              <a:rPr lang="sv-SE" sz="1400" dirty="0">
                <a:solidFill>
                  <a:schemeClr val="tx2"/>
                </a:solidFill>
                <a:effectLst/>
                <a:latin typeface="Times New Roman" panose="02020603050405020304" pitchFamily="18" charset="0"/>
                <a:ea typeface="Times New Roman" panose="02020603050405020304" pitchFamily="18" charset="0"/>
              </a:rPr>
              <a:t> to </a:t>
            </a:r>
            <a:r>
              <a:rPr lang="sv-SE" sz="1400" dirty="0" err="1">
                <a:solidFill>
                  <a:schemeClr val="tx2"/>
                </a:solidFill>
                <a:effectLst/>
                <a:latin typeface="Times New Roman" panose="02020603050405020304" pitchFamily="18" charset="0"/>
                <a:ea typeface="Times New Roman" panose="02020603050405020304" pitchFamily="18" charset="0"/>
              </a:rPr>
              <a:t>Replicate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Bem’s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Retroactive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Facilitation</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Recall</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Effect</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PLoS</a:t>
            </a:r>
            <a:r>
              <a:rPr lang="sv-SE" sz="1400" i="1" dirty="0">
                <a:solidFill>
                  <a:schemeClr val="tx2"/>
                </a:solidFill>
                <a:effectLst/>
                <a:latin typeface="Times New Roman" panose="02020603050405020304" pitchFamily="18" charset="0"/>
                <a:ea typeface="Times New Roman" panose="02020603050405020304" pitchFamily="18" charset="0"/>
              </a:rPr>
              <a:t> ONE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7</a:t>
            </a:r>
            <a:r>
              <a:rPr lang="sv-SE" sz="1400" dirty="0">
                <a:solidFill>
                  <a:schemeClr val="tx2"/>
                </a:solidFill>
                <a:effectLst/>
                <a:latin typeface="Times New Roman" panose="02020603050405020304" pitchFamily="18" charset="0"/>
                <a:ea typeface="Times New Roman" panose="02020603050405020304" pitchFamily="18" charset="0"/>
              </a:rPr>
              <a:t>(3), e33423. https://doi.org/10.1371/journal.pone.0033423</a:t>
            </a:r>
          </a:p>
          <a:p>
            <a:pPr marL="0" indent="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Rosenthal, R. (1979). The file drawer problem and tolerance for null results. </a:t>
            </a:r>
            <a:r>
              <a:rPr lang="en-US" sz="1400" i="1" dirty="0">
                <a:solidFill>
                  <a:schemeClr val="tx2"/>
                </a:solidFill>
                <a:effectLst/>
                <a:latin typeface="Times New Roman" panose="02020603050405020304" pitchFamily="18" charset="0"/>
                <a:ea typeface="Times New Roman" panose="02020603050405020304" pitchFamily="18" charset="0"/>
              </a:rPr>
              <a:t>Psychological Bulletin</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86</a:t>
            </a:r>
            <a:r>
              <a:rPr lang="en-US" sz="1400" dirty="0">
                <a:solidFill>
                  <a:schemeClr val="tx2"/>
                </a:solidFill>
                <a:effectLst/>
                <a:latin typeface="Times New Roman" panose="02020603050405020304" pitchFamily="18" charset="0"/>
                <a:ea typeface="Times New Roman" panose="02020603050405020304" pitchFamily="18" charset="0"/>
              </a:rPr>
              <a:t>(3), 638–641. 	https://doi.org/10.1037/0033-2909.86.3.638</a:t>
            </a:r>
          </a:p>
          <a:p>
            <a:pPr marL="0" indent="0">
              <a:lnSpc>
                <a:spcPct val="200000"/>
              </a:lnSpc>
              <a:spcBef>
                <a:spcPts val="0"/>
              </a:spcBef>
              <a:buNone/>
            </a:pPr>
            <a:endParaRPr lang="sv-SE" sz="14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820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Schmidt, S. (2009). Shall we Really do it Again? The Powerful Concept of Replication is Neglected in the Social Sciences. </a:t>
            </a:r>
            <a:r>
              <a:rPr lang="en-US" sz="1400" i="1" dirty="0">
                <a:solidFill>
                  <a:schemeClr val="tx2"/>
                </a:solidFill>
                <a:effectLst/>
                <a:latin typeface="Times New Roman" panose="02020603050405020304" pitchFamily="18" charset="0"/>
                <a:ea typeface="Times New Roman" panose="02020603050405020304" pitchFamily="18" charset="0"/>
              </a:rPr>
              <a:t>Review of 	General Psychology</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13</a:t>
            </a:r>
            <a:r>
              <a:rPr lang="en-US" sz="1400" dirty="0">
                <a:solidFill>
                  <a:schemeClr val="tx2"/>
                </a:solidFill>
                <a:effectLst/>
                <a:latin typeface="Times New Roman" panose="02020603050405020304" pitchFamily="18" charset="0"/>
                <a:ea typeface="Times New Roman" panose="02020603050405020304" pitchFamily="18" charset="0"/>
              </a:rPr>
              <a:t>(2), 90–100. https://doi.org/10.1037/a0015108</a:t>
            </a:r>
          </a:p>
          <a:p>
            <a:pPr marL="0" indent="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Serra-Garcia, M., &amp; Gneezy, U. (2021). Nonreplicable publications are cited more than replicable ones. </a:t>
            </a:r>
            <a:r>
              <a:rPr lang="en-US" sz="1400" i="1" dirty="0">
                <a:solidFill>
                  <a:schemeClr val="tx2"/>
                </a:solidFill>
                <a:effectLst/>
                <a:latin typeface="Times New Roman" panose="02020603050405020304" pitchFamily="18" charset="0"/>
                <a:ea typeface="Times New Roman" panose="02020603050405020304" pitchFamily="18" charset="0"/>
              </a:rPr>
              <a:t>Science Advances</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7</a:t>
            </a:r>
            <a:r>
              <a:rPr lang="en-US" sz="1400" dirty="0">
                <a:solidFill>
                  <a:schemeClr val="tx2"/>
                </a:solidFill>
                <a:effectLst/>
                <a:latin typeface="Times New Roman" panose="02020603050405020304" pitchFamily="18" charset="0"/>
                <a:ea typeface="Times New Roman" panose="02020603050405020304" pitchFamily="18" charset="0"/>
              </a:rPr>
              <a:t>(21). 	https://doi.org/10.1126/sciadv.abd1705</a:t>
            </a:r>
          </a:p>
          <a:p>
            <a:pPr marL="0" indent="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Simmons, J. P., Nelson, L. D., &amp; </a:t>
            </a:r>
            <a:r>
              <a:rPr lang="en-US" sz="1400" dirty="0" err="1">
                <a:solidFill>
                  <a:schemeClr val="tx2"/>
                </a:solidFill>
                <a:effectLst/>
                <a:latin typeface="Times New Roman" panose="02020603050405020304" pitchFamily="18" charset="0"/>
                <a:ea typeface="Times New Roman" panose="02020603050405020304" pitchFamily="18" charset="0"/>
              </a:rPr>
              <a:t>Simonsohn</a:t>
            </a:r>
            <a:r>
              <a:rPr lang="en-US" sz="1400" dirty="0">
                <a:solidFill>
                  <a:schemeClr val="tx2"/>
                </a:solidFill>
                <a:effectLst/>
                <a:latin typeface="Times New Roman" panose="02020603050405020304" pitchFamily="18" charset="0"/>
                <a:ea typeface="Times New Roman" panose="02020603050405020304" pitchFamily="18" charset="0"/>
              </a:rPr>
              <a:t>, U. (2011). False-Positive Psychology. </a:t>
            </a:r>
            <a:r>
              <a:rPr lang="en-US" sz="1400" i="1" dirty="0">
                <a:solidFill>
                  <a:schemeClr val="tx2"/>
                </a:solidFill>
                <a:effectLst/>
                <a:latin typeface="Times New Roman" panose="02020603050405020304" pitchFamily="18" charset="0"/>
                <a:ea typeface="Times New Roman" panose="02020603050405020304" pitchFamily="18" charset="0"/>
              </a:rPr>
              <a:t>Psychological Science</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22</a:t>
            </a:r>
            <a:r>
              <a:rPr lang="en-US" sz="1400" dirty="0">
                <a:solidFill>
                  <a:schemeClr val="tx2"/>
                </a:solidFill>
                <a:effectLst/>
                <a:latin typeface="Times New Roman" panose="02020603050405020304" pitchFamily="18" charset="0"/>
                <a:ea typeface="Times New Roman" panose="02020603050405020304" pitchFamily="18" charset="0"/>
              </a:rPr>
              <a:t>(11), 1359–1366. 	https://doi.org/10.1177/0956797611417632</a:t>
            </a:r>
          </a:p>
          <a:p>
            <a:pPr marL="0" indent="0">
              <a:lnSpc>
                <a:spcPct val="200000"/>
              </a:lnSpc>
              <a:spcBef>
                <a:spcPts val="0"/>
              </a:spcBef>
              <a:buNone/>
            </a:pPr>
            <a:r>
              <a:rPr lang="en-US" sz="1400" dirty="0">
                <a:solidFill>
                  <a:schemeClr val="tx2"/>
                </a:solidFill>
                <a:effectLst/>
                <a:latin typeface="Times New Roman" panose="02020603050405020304" pitchFamily="18" charset="0"/>
                <a:ea typeface="Times New Roman" panose="02020603050405020304" pitchFamily="18" charset="0"/>
              </a:rPr>
              <a:t>Sterling, T. D. (1959). Publication Decisions and their Possible Effects on Inferences Drawn from Tests of Significance—or Vice Versa. 	</a:t>
            </a:r>
            <a:r>
              <a:rPr lang="en-US" sz="1400" i="1" dirty="0">
                <a:solidFill>
                  <a:schemeClr val="tx2"/>
                </a:solidFill>
                <a:effectLst/>
                <a:latin typeface="Times New Roman" panose="02020603050405020304" pitchFamily="18" charset="0"/>
                <a:ea typeface="Times New Roman" panose="02020603050405020304" pitchFamily="18" charset="0"/>
              </a:rPr>
              <a:t>Journal of the American Statistical Association</a:t>
            </a:r>
            <a:r>
              <a:rPr lang="en-US" sz="1400" dirty="0">
                <a:solidFill>
                  <a:schemeClr val="tx2"/>
                </a:solidFill>
                <a:effectLst/>
                <a:latin typeface="Times New Roman" panose="02020603050405020304" pitchFamily="18" charset="0"/>
                <a:ea typeface="Times New Roman" panose="02020603050405020304" pitchFamily="18" charset="0"/>
              </a:rPr>
              <a:t>, </a:t>
            </a:r>
            <a:r>
              <a:rPr lang="en-US" sz="1400" i="1" dirty="0">
                <a:solidFill>
                  <a:schemeClr val="tx2"/>
                </a:solidFill>
                <a:effectLst/>
                <a:latin typeface="Times New Roman" panose="02020603050405020304" pitchFamily="18" charset="0"/>
                <a:ea typeface="Times New Roman" panose="02020603050405020304" pitchFamily="18" charset="0"/>
              </a:rPr>
              <a:t>54</a:t>
            </a:r>
            <a:r>
              <a:rPr lang="en-US" sz="1400" dirty="0">
                <a:solidFill>
                  <a:schemeClr val="tx2"/>
                </a:solidFill>
                <a:effectLst/>
                <a:latin typeface="Times New Roman" panose="02020603050405020304" pitchFamily="18" charset="0"/>
                <a:ea typeface="Times New Roman" panose="02020603050405020304" pitchFamily="18" charset="0"/>
              </a:rPr>
              <a:t>(285), 30–34. https://doi.org/10.1080/01621459.1959.10501497</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Szucs</a:t>
            </a:r>
            <a:r>
              <a:rPr lang="sv-SE" sz="1400" dirty="0">
                <a:solidFill>
                  <a:schemeClr val="tx2"/>
                </a:solidFill>
                <a:effectLst/>
                <a:latin typeface="Times New Roman" panose="02020603050405020304" pitchFamily="18" charset="0"/>
                <a:ea typeface="Times New Roman" panose="02020603050405020304" pitchFamily="18" charset="0"/>
              </a:rPr>
              <a:t>, D., &amp; </a:t>
            </a:r>
            <a:r>
              <a:rPr lang="sv-SE" sz="1400" dirty="0" err="1">
                <a:solidFill>
                  <a:schemeClr val="tx2"/>
                </a:solidFill>
                <a:effectLst/>
                <a:latin typeface="Times New Roman" panose="02020603050405020304" pitchFamily="18" charset="0"/>
                <a:ea typeface="Times New Roman" panose="02020603050405020304" pitchFamily="18" charset="0"/>
              </a:rPr>
              <a:t>Ioannidis</a:t>
            </a:r>
            <a:r>
              <a:rPr lang="sv-SE" sz="1400" dirty="0">
                <a:solidFill>
                  <a:schemeClr val="tx2"/>
                </a:solidFill>
                <a:effectLst/>
                <a:latin typeface="Times New Roman" panose="02020603050405020304" pitchFamily="18" charset="0"/>
                <a:ea typeface="Times New Roman" panose="02020603050405020304" pitchFamily="18" charset="0"/>
              </a:rPr>
              <a:t>, J. P. A. (2017). </a:t>
            </a:r>
            <a:r>
              <a:rPr lang="sv-SE" sz="1400" dirty="0" err="1">
                <a:solidFill>
                  <a:schemeClr val="tx2"/>
                </a:solidFill>
                <a:effectLst/>
                <a:latin typeface="Times New Roman" panose="02020603050405020304" pitchFamily="18" charset="0"/>
                <a:ea typeface="Times New Roman" panose="02020603050405020304" pitchFamily="18" charset="0"/>
              </a:rPr>
              <a:t>Empirical</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assessment</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published</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effect</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sizes</a:t>
            </a:r>
            <a:r>
              <a:rPr lang="sv-SE" sz="1400" dirty="0">
                <a:solidFill>
                  <a:schemeClr val="tx2"/>
                </a:solidFill>
                <a:effectLst/>
                <a:latin typeface="Times New Roman" panose="02020603050405020304" pitchFamily="18" charset="0"/>
                <a:ea typeface="Times New Roman" panose="02020603050405020304" pitchFamily="18" charset="0"/>
              </a:rPr>
              <a:t> and </a:t>
            </a:r>
            <a:r>
              <a:rPr lang="sv-SE" sz="1400" dirty="0" err="1">
                <a:solidFill>
                  <a:schemeClr val="tx2"/>
                </a:solidFill>
                <a:effectLst/>
                <a:latin typeface="Times New Roman" panose="02020603050405020304" pitchFamily="18" charset="0"/>
                <a:ea typeface="Times New Roman" panose="02020603050405020304" pitchFamily="18" charset="0"/>
              </a:rPr>
              <a:t>power</a:t>
            </a:r>
            <a:r>
              <a:rPr lang="sv-SE" sz="1400" dirty="0">
                <a:solidFill>
                  <a:schemeClr val="tx2"/>
                </a:solidFill>
                <a:effectLst/>
                <a:latin typeface="Times New Roman" panose="02020603050405020304" pitchFamily="18" charset="0"/>
                <a:ea typeface="Times New Roman" panose="02020603050405020304" pitchFamily="18" charset="0"/>
              </a:rPr>
              <a:t> in the recent </a:t>
            </a:r>
            <a:r>
              <a:rPr lang="sv-SE" sz="1400" dirty="0" err="1">
                <a:solidFill>
                  <a:schemeClr val="tx2"/>
                </a:solidFill>
                <a:effectLst/>
                <a:latin typeface="Times New Roman" panose="02020603050405020304" pitchFamily="18" charset="0"/>
                <a:ea typeface="Times New Roman" panose="02020603050405020304" pitchFamily="18" charset="0"/>
              </a:rPr>
              <a:t>cognitive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neuroscience</a:t>
            </a:r>
            <a:r>
              <a:rPr lang="sv-SE" sz="1400" dirty="0">
                <a:solidFill>
                  <a:schemeClr val="tx2"/>
                </a:solidFill>
                <a:effectLst/>
                <a:latin typeface="Times New Roman" panose="02020603050405020304" pitchFamily="18" charset="0"/>
                <a:ea typeface="Times New Roman" panose="02020603050405020304" pitchFamily="18" charset="0"/>
              </a:rPr>
              <a:t> and 	</a:t>
            </a:r>
            <a:r>
              <a:rPr lang="sv-SE" sz="1400"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literature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PLOS </a:t>
            </a:r>
            <a:r>
              <a:rPr lang="sv-SE" sz="1400" i="1" dirty="0" err="1">
                <a:solidFill>
                  <a:schemeClr val="tx2"/>
                </a:solidFill>
                <a:effectLst/>
                <a:latin typeface="Times New Roman" panose="02020603050405020304" pitchFamily="18" charset="0"/>
                <a:ea typeface="Times New Roman" panose="02020603050405020304" pitchFamily="18" charset="0"/>
              </a:rPr>
              <a:t>Biology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15</a:t>
            </a:r>
            <a:r>
              <a:rPr lang="sv-SE" sz="1400" dirty="0">
                <a:solidFill>
                  <a:schemeClr val="tx2"/>
                </a:solidFill>
                <a:effectLst/>
                <a:latin typeface="Times New Roman" panose="02020603050405020304" pitchFamily="18" charset="0"/>
                <a:ea typeface="Times New Roman" panose="02020603050405020304" pitchFamily="18" charset="0"/>
              </a:rPr>
              <a:t>(3), e2000797. https://doi.org/10.1371/journal.pbio.2000797</a:t>
            </a:r>
          </a:p>
          <a:p>
            <a:pPr marL="0" indent="0">
              <a:lnSpc>
                <a:spcPct val="200000"/>
              </a:lnSpc>
              <a:spcBef>
                <a:spcPts val="0"/>
              </a:spcBef>
              <a:buNone/>
            </a:pPr>
            <a:endParaRPr lang="en-US" sz="14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4751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Wagenmakers</a:t>
            </a:r>
            <a:r>
              <a:rPr lang="sv-SE" sz="1400" dirty="0">
                <a:solidFill>
                  <a:schemeClr val="tx2"/>
                </a:solidFill>
                <a:effectLst/>
                <a:latin typeface="Times New Roman" panose="02020603050405020304" pitchFamily="18" charset="0"/>
                <a:ea typeface="Times New Roman" panose="02020603050405020304" pitchFamily="18" charset="0"/>
              </a:rPr>
              <a:t>, E. J., </a:t>
            </a:r>
            <a:r>
              <a:rPr lang="sv-SE" sz="1400" dirty="0" err="1">
                <a:solidFill>
                  <a:schemeClr val="tx2"/>
                </a:solidFill>
                <a:effectLst/>
                <a:latin typeface="Times New Roman" panose="02020603050405020304" pitchFamily="18" charset="0"/>
                <a:ea typeface="Times New Roman" panose="02020603050405020304" pitchFamily="18" charset="0"/>
              </a:rPr>
              <a:t>Beek</a:t>
            </a:r>
            <a:r>
              <a:rPr lang="sv-SE" sz="1400" dirty="0">
                <a:solidFill>
                  <a:schemeClr val="tx2"/>
                </a:solidFill>
                <a:effectLst/>
                <a:latin typeface="Times New Roman" panose="02020603050405020304" pitchFamily="18" charset="0"/>
                <a:ea typeface="Times New Roman" panose="02020603050405020304" pitchFamily="18" charset="0"/>
              </a:rPr>
              <a:t>, T., </a:t>
            </a:r>
            <a:r>
              <a:rPr lang="sv-SE" sz="1400" dirty="0" err="1">
                <a:solidFill>
                  <a:schemeClr val="tx2"/>
                </a:solidFill>
                <a:effectLst/>
                <a:latin typeface="Times New Roman" panose="02020603050405020304" pitchFamily="18" charset="0"/>
                <a:ea typeface="Times New Roman" panose="02020603050405020304" pitchFamily="18" charset="0"/>
              </a:rPr>
              <a:t>Dijkhoff</a:t>
            </a:r>
            <a:r>
              <a:rPr lang="sv-SE" sz="1400" dirty="0">
                <a:solidFill>
                  <a:schemeClr val="tx2"/>
                </a:solidFill>
                <a:effectLst/>
                <a:latin typeface="Times New Roman" panose="02020603050405020304" pitchFamily="18" charset="0"/>
                <a:ea typeface="Times New Roman" panose="02020603050405020304" pitchFamily="18" charset="0"/>
              </a:rPr>
              <a:t>, L., </a:t>
            </a:r>
            <a:r>
              <a:rPr lang="sv-SE" sz="1400" dirty="0" err="1">
                <a:solidFill>
                  <a:schemeClr val="tx2"/>
                </a:solidFill>
                <a:effectLst/>
                <a:latin typeface="Times New Roman" panose="02020603050405020304" pitchFamily="18" charset="0"/>
                <a:ea typeface="Times New Roman" panose="02020603050405020304" pitchFamily="18" charset="0"/>
              </a:rPr>
              <a:t>Gronau</a:t>
            </a:r>
            <a:r>
              <a:rPr lang="sv-SE" sz="1400" dirty="0">
                <a:solidFill>
                  <a:schemeClr val="tx2"/>
                </a:solidFill>
                <a:effectLst/>
                <a:latin typeface="Times New Roman" panose="02020603050405020304" pitchFamily="18" charset="0"/>
                <a:ea typeface="Times New Roman" panose="02020603050405020304" pitchFamily="18" charset="0"/>
              </a:rPr>
              <a:t>, Q. F., Acosta, A., Adams, R. B., </a:t>
            </a:r>
            <a:r>
              <a:rPr lang="sv-SE" sz="1400" dirty="0" err="1">
                <a:solidFill>
                  <a:schemeClr val="tx2"/>
                </a:solidFill>
                <a:effectLst/>
                <a:latin typeface="Times New Roman" panose="02020603050405020304" pitchFamily="18" charset="0"/>
                <a:ea typeface="Times New Roman" panose="02020603050405020304" pitchFamily="18" charset="0"/>
              </a:rPr>
              <a:t>Albohn</a:t>
            </a:r>
            <a:r>
              <a:rPr lang="sv-SE" sz="1400" dirty="0">
                <a:solidFill>
                  <a:schemeClr val="tx2"/>
                </a:solidFill>
                <a:effectLst/>
                <a:latin typeface="Times New Roman" panose="02020603050405020304" pitchFamily="18" charset="0"/>
                <a:ea typeface="Times New Roman" panose="02020603050405020304" pitchFamily="18" charset="0"/>
              </a:rPr>
              <a:t>, D. N., Allard, E. S., </a:t>
            </a:r>
            <a:r>
              <a:rPr lang="sv-SE" sz="1400" dirty="0" err="1">
                <a:solidFill>
                  <a:schemeClr val="tx2"/>
                </a:solidFill>
                <a:effectLst/>
                <a:latin typeface="Times New Roman" panose="02020603050405020304" pitchFamily="18" charset="0"/>
                <a:ea typeface="Times New Roman" panose="02020603050405020304" pitchFamily="18" charset="0"/>
              </a:rPr>
              <a:t>Benning</a:t>
            </a:r>
            <a:r>
              <a:rPr lang="sv-SE" sz="1400" dirty="0">
                <a:solidFill>
                  <a:schemeClr val="tx2"/>
                </a:solidFill>
                <a:effectLst/>
                <a:latin typeface="Times New Roman" panose="02020603050405020304" pitchFamily="18" charset="0"/>
                <a:ea typeface="Times New Roman" panose="02020603050405020304" pitchFamily="18" charset="0"/>
              </a:rPr>
              <a:t>, S. D., </a:t>
            </a:r>
            <a:r>
              <a:rPr lang="sv-SE" sz="1400" dirty="0" err="1">
                <a:solidFill>
                  <a:schemeClr val="tx2"/>
                </a:solidFill>
                <a:effectLst/>
                <a:latin typeface="Times New Roman" panose="02020603050405020304" pitchFamily="18" charset="0"/>
                <a:ea typeface="Times New Roman" panose="02020603050405020304" pitchFamily="18" charset="0"/>
              </a:rPr>
              <a:t>Blouin</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Hudon</a:t>
            </a:r>
            <a:r>
              <a:rPr lang="sv-SE" sz="1400" dirty="0">
                <a:solidFill>
                  <a:schemeClr val="tx2"/>
                </a:solidFill>
                <a:effectLst/>
                <a:latin typeface="Times New Roman" panose="02020603050405020304" pitchFamily="18" charset="0"/>
                <a:ea typeface="Times New Roman" panose="02020603050405020304" pitchFamily="18" charset="0"/>
              </a:rPr>
              <a:t>, E. M., </a:t>
            </a:r>
            <a:r>
              <a:rPr lang="sv-SE" sz="1400" dirty="0" err="1">
                <a:solidFill>
                  <a:schemeClr val="tx2"/>
                </a:solidFill>
                <a:effectLst/>
                <a:latin typeface="Times New Roman" panose="02020603050405020304" pitchFamily="18" charset="0"/>
                <a:ea typeface="Times New Roman" panose="02020603050405020304" pitchFamily="18" charset="0"/>
              </a:rPr>
              <a:t>Bulnes</a:t>
            </a:r>
            <a:r>
              <a:rPr lang="sv-SE" sz="1400" dirty="0">
                <a:solidFill>
                  <a:schemeClr val="tx2"/>
                </a:solidFill>
                <a:effectLst/>
                <a:latin typeface="Times New Roman" panose="02020603050405020304" pitchFamily="18" charset="0"/>
                <a:ea typeface="Times New Roman" panose="02020603050405020304" pitchFamily="18" charset="0"/>
              </a:rPr>
              <a:t>, L. C., Caldwell, T. L., </a:t>
            </a:r>
            <a:r>
              <a:rPr lang="sv-SE" sz="1400" dirty="0" err="1">
                <a:solidFill>
                  <a:schemeClr val="tx2"/>
                </a:solidFill>
                <a:effectLst/>
                <a:latin typeface="Times New Roman" panose="02020603050405020304" pitchFamily="18" charset="0"/>
                <a:ea typeface="Times New Roman" panose="02020603050405020304" pitchFamily="18" charset="0"/>
              </a:rPr>
              <a:t>Calin-Jageman</a:t>
            </a:r>
            <a:r>
              <a:rPr lang="sv-SE" sz="1400" dirty="0">
                <a:solidFill>
                  <a:schemeClr val="tx2"/>
                </a:solidFill>
                <a:effectLst/>
                <a:latin typeface="Times New Roman" panose="02020603050405020304" pitchFamily="18" charset="0"/>
                <a:ea typeface="Times New Roman" panose="02020603050405020304" pitchFamily="18" charset="0"/>
              </a:rPr>
              <a:t>, R. J., Capaldi, C. A., </a:t>
            </a:r>
            <a:r>
              <a:rPr lang="sv-SE" sz="1400" dirty="0" err="1">
                <a:solidFill>
                  <a:schemeClr val="tx2"/>
                </a:solidFill>
                <a:effectLst/>
                <a:latin typeface="Times New Roman" panose="02020603050405020304" pitchFamily="18" charset="0"/>
                <a:ea typeface="Times New Roman" panose="02020603050405020304" pitchFamily="18" charset="0"/>
              </a:rPr>
              <a:t>Carfagno</a:t>
            </a:r>
            <a:r>
              <a:rPr lang="sv-SE" sz="1400" dirty="0">
                <a:solidFill>
                  <a:schemeClr val="tx2"/>
                </a:solidFill>
                <a:effectLst/>
                <a:latin typeface="Times New Roman" panose="02020603050405020304" pitchFamily="18" charset="0"/>
                <a:ea typeface="Times New Roman" panose="02020603050405020304" pitchFamily="18" charset="0"/>
              </a:rPr>
              <a:t>, N. S., </a:t>
            </a:r>
            <a:r>
              <a:rPr lang="sv-SE" sz="1400" dirty="0" err="1">
                <a:solidFill>
                  <a:schemeClr val="tx2"/>
                </a:solidFill>
                <a:effectLst/>
                <a:latin typeface="Times New Roman" panose="02020603050405020304" pitchFamily="18" charset="0"/>
                <a:ea typeface="Times New Roman" panose="02020603050405020304" pitchFamily="18" charset="0"/>
              </a:rPr>
              <a:t>Chasten</a:t>
            </a:r>
            <a:r>
              <a:rPr lang="sv-SE" sz="1400" dirty="0">
                <a:solidFill>
                  <a:schemeClr val="tx2"/>
                </a:solidFill>
                <a:effectLst/>
                <a:latin typeface="Times New Roman" panose="02020603050405020304" pitchFamily="18" charset="0"/>
                <a:ea typeface="Times New Roman" panose="02020603050405020304" pitchFamily="18" charset="0"/>
              </a:rPr>
              <a:t>, K. T., 	</a:t>
            </a:r>
            <a:r>
              <a:rPr lang="sv-SE" sz="1400" dirty="0" err="1">
                <a:solidFill>
                  <a:schemeClr val="tx2"/>
                </a:solidFill>
                <a:effectLst/>
                <a:latin typeface="Times New Roman" panose="02020603050405020304" pitchFamily="18" charset="0"/>
                <a:ea typeface="Times New Roman" panose="02020603050405020304" pitchFamily="18" charset="0"/>
              </a:rPr>
              <a:t>Cleeremans</a:t>
            </a:r>
            <a:r>
              <a:rPr lang="sv-SE" sz="1400" dirty="0">
                <a:solidFill>
                  <a:schemeClr val="tx2"/>
                </a:solidFill>
                <a:effectLst/>
                <a:latin typeface="Times New Roman" panose="02020603050405020304" pitchFamily="18" charset="0"/>
                <a:ea typeface="Times New Roman" panose="02020603050405020304" pitchFamily="18" charset="0"/>
              </a:rPr>
              <a:t>, A., Connell, L., </a:t>
            </a:r>
            <a:r>
              <a:rPr lang="sv-SE" sz="1400" dirty="0" err="1">
                <a:solidFill>
                  <a:schemeClr val="tx2"/>
                </a:solidFill>
                <a:effectLst/>
                <a:latin typeface="Times New Roman" panose="02020603050405020304" pitchFamily="18" charset="0"/>
                <a:ea typeface="Times New Roman" panose="02020603050405020304" pitchFamily="18" charset="0"/>
              </a:rPr>
              <a:t>DeCicco</a:t>
            </a:r>
            <a:r>
              <a:rPr lang="sv-SE" sz="1400" dirty="0">
                <a:solidFill>
                  <a:schemeClr val="tx2"/>
                </a:solidFill>
                <a:effectLst/>
                <a:latin typeface="Times New Roman" panose="02020603050405020304" pitchFamily="18" charset="0"/>
                <a:ea typeface="Times New Roman" panose="02020603050405020304" pitchFamily="18" charset="0"/>
              </a:rPr>
              <a:t>, J. M., . . . </a:t>
            </a:r>
            <a:r>
              <a:rPr lang="sv-SE" sz="1400" dirty="0" err="1">
                <a:solidFill>
                  <a:schemeClr val="tx2"/>
                </a:solidFill>
                <a:effectLst/>
                <a:latin typeface="Times New Roman" panose="02020603050405020304" pitchFamily="18" charset="0"/>
                <a:ea typeface="Times New Roman" panose="02020603050405020304" pitchFamily="18" charset="0"/>
              </a:rPr>
              <a:t>Zwaan</a:t>
            </a:r>
            <a:r>
              <a:rPr lang="sv-SE" sz="1400" dirty="0">
                <a:solidFill>
                  <a:schemeClr val="tx2"/>
                </a:solidFill>
                <a:effectLst/>
                <a:latin typeface="Times New Roman" panose="02020603050405020304" pitchFamily="18" charset="0"/>
                <a:ea typeface="Times New Roman" panose="02020603050405020304" pitchFamily="18" charset="0"/>
              </a:rPr>
              <a:t>, R. A. (2016). </a:t>
            </a:r>
            <a:r>
              <a:rPr lang="sv-SE" sz="1400" dirty="0" err="1">
                <a:solidFill>
                  <a:schemeClr val="tx2"/>
                </a:solidFill>
                <a:effectLst/>
                <a:latin typeface="Times New Roman" panose="02020603050405020304" pitchFamily="18" charset="0"/>
                <a:ea typeface="Times New Roman" panose="02020603050405020304" pitchFamily="18" charset="0"/>
              </a:rPr>
              <a:t>Registered</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Replication</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Report</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Perspectives</a:t>
            </a:r>
            <a:r>
              <a:rPr lang="sv-SE" sz="1400" i="1" dirty="0">
                <a:solidFill>
                  <a:schemeClr val="tx2"/>
                </a:solidFill>
                <a:effectLst/>
                <a:latin typeface="Times New Roman" panose="02020603050405020304" pitchFamily="18" charset="0"/>
                <a:ea typeface="Times New Roman" panose="02020603050405020304" pitchFamily="18" charset="0"/>
              </a:rPr>
              <a:t> on 	</a:t>
            </a:r>
            <a:r>
              <a:rPr lang="sv-SE" sz="1400" i="1" dirty="0" err="1">
                <a:solidFill>
                  <a:schemeClr val="tx2"/>
                </a:solidFill>
                <a:effectLst/>
                <a:latin typeface="Times New Roman" panose="02020603050405020304" pitchFamily="18" charset="0"/>
                <a:ea typeface="Times New Roman" panose="02020603050405020304" pitchFamily="18" charset="0"/>
              </a:rPr>
              <a:t>Psychological</a:t>
            </a:r>
            <a:r>
              <a:rPr lang="sv-SE" sz="1400" i="1" dirty="0">
                <a:solidFill>
                  <a:schemeClr val="tx2"/>
                </a:solidFill>
                <a:effectLst/>
                <a:latin typeface="Times New Roman" panose="02020603050405020304" pitchFamily="18" charset="0"/>
                <a:ea typeface="Times New Roman" panose="02020603050405020304" pitchFamily="18" charset="0"/>
              </a:rPr>
              <a:t> Science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11</a:t>
            </a:r>
            <a:r>
              <a:rPr lang="sv-SE" sz="1400" dirty="0">
                <a:solidFill>
                  <a:schemeClr val="tx2"/>
                </a:solidFill>
                <a:effectLst/>
                <a:latin typeface="Times New Roman" panose="02020603050405020304" pitchFamily="18" charset="0"/>
                <a:ea typeface="Times New Roman" panose="02020603050405020304" pitchFamily="18" charset="0"/>
              </a:rPr>
              <a:t>(6), 917–928. https://doi.org/10.1177/1745691616674458</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Wagenmakers</a:t>
            </a:r>
            <a:r>
              <a:rPr lang="sv-SE" sz="1400" dirty="0">
                <a:solidFill>
                  <a:schemeClr val="tx2"/>
                </a:solidFill>
                <a:effectLst/>
                <a:latin typeface="Times New Roman" panose="02020603050405020304" pitchFamily="18" charset="0"/>
                <a:ea typeface="Times New Roman" panose="02020603050405020304" pitchFamily="18" charset="0"/>
              </a:rPr>
              <a:t>, E. J., Wetzels, R., Borsboom, D., &amp; van </a:t>
            </a:r>
            <a:r>
              <a:rPr lang="sv-SE" sz="1400" dirty="0" err="1">
                <a:solidFill>
                  <a:schemeClr val="tx2"/>
                </a:solidFill>
                <a:effectLst/>
                <a:latin typeface="Times New Roman" panose="02020603050405020304" pitchFamily="18" charset="0"/>
                <a:ea typeface="Times New Roman" panose="02020603050405020304" pitchFamily="18" charset="0"/>
              </a:rPr>
              <a:t>der</a:t>
            </a:r>
            <a:r>
              <a:rPr lang="sv-SE" sz="1400" dirty="0">
                <a:solidFill>
                  <a:schemeClr val="tx2"/>
                </a:solidFill>
                <a:effectLst/>
                <a:latin typeface="Times New Roman" panose="02020603050405020304" pitchFamily="18" charset="0"/>
                <a:ea typeface="Times New Roman" panose="02020603050405020304" pitchFamily="18" charset="0"/>
              </a:rPr>
              <a:t> Maas, H. L. J. (2011). </a:t>
            </a:r>
            <a:r>
              <a:rPr lang="sv-SE" sz="1400" dirty="0" err="1">
                <a:solidFill>
                  <a:schemeClr val="tx2"/>
                </a:solidFill>
                <a:effectLst/>
                <a:latin typeface="Times New Roman" panose="02020603050405020304" pitchFamily="18" charset="0"/>
                <a:ea typeface="Times New Roman" panose="02020603050405020304" pitchFamily="18" charset="0"/>
              </a:rPr>
              <a:t>Why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psychologists</a:t>
            </a:r>
            <a:r>
              <a:rPr lang="sv-SE" sz="1400" dirty="0">
                <a:solidFill>
                  <a:schemeClr val="tx2"/>
                </a:solidFill>
                <a:effectLst/>
                <a:latin typeface="Times New Roman" panose="02020603050405020304" pitchFamily="18" charset="0"/>
                <a:ea typeface="Times New Roman" panose="02020603050405020304" pitchFamily="18" charset="0"/>
              </a:rPr>
              <a:t> must </a:t>
            </a:r>
            <a:r>
              <a:rPr lang="sv-SE" sz="1400" dirty="0" err="1">
                <a:solidFill>
                  <a:schemeClr val="tx2"/>
                </a:solidFill>
                <a:effectLst/>
                <a:latin typeface="Times New Roman" panose="02020603050405020304" pitchFamily="18" charset="0"/>
                <a:ea typeface="Times New Roman" panose="02020603050405020304" pitchFamily="18" charset="0"/>
              </a:rPr>
              <a:t>change</a:t>
            </a:r>
            <a:r>
              <a:rPr lang="sv-SE" sz="1400" dirty="0">
                <a:solidFill>
                  <a:schemeClr val="tx2"/>
                </a:solidFill>
                <a:effectLst/>
                <a:latin typeface="Times New Roman" panose="02020603050405020304" pitchFamily="18" charset="0"/>
                <a:ea typeface="Times New Roman" panose="02020603050405020304" pitchFamily="18" charset="0"/>
              </a:rPr>
              <a:t> the </a:t>
            </a:r>
            <a:r>
              <a:rPr lang="sv-SE" sz="1400" dirty="0" err="1">
                <a:solidFill>
                  <a:schemeClr val="tx2"/>
                </a:solidFill>
                <a:effectLst/>
                <a:latin typeface="Times New Roman" panose="02020603050405020304" pitchFamily="18" charset="0"/>
                <a:ea typeface="Times New Roman" panose="02020603050405020304" pitchFamily="18" charset="0"/>
              </a:rPr>
              <a:t>way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they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analyze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their</a:t>
            </a:r>
            <a:r>
              <a:rPr lang="sv-SE" sz="1400" dirty="0">
                <a:solidFill>
                  <a:schemeClr val="tx2"/>
                </a:solidFill>
                <a:effectLst/>
                <a:latin typeface="Times New Roman" panose="02020603050405020304" pitchFamily="18" charset="0"/>
                <a:ea typeface="Times New Roman" panose="02020603050405020304" pitchFamily="18" charset="0"/>
              </a:rPr>
              <a:t> data: The </a:t>
            </a:r>
            <a:r>
              <a:rPr lang="sv-SE" sz="1400" dirty="0" err="1">
                <a:solidFill>
                  <a:schemeClr val="tx2"/>
                </a:solidFill>
                <a:effectLst/>
                <a:latin typeface="Times New Roman" panose="02020603050405020304" pitchFamily="18" charset="0"/>
                <a:ea typeface="Times New Roman" panose="02020603050405020304" pitchFamily="18" charset="0"/>
              </a:rPr>
              <a:t>case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psi</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Comment</a:t>
            </a:r>
            <a:r>
              <a:rPr lang="sv-SE" sz="1400" dirty="0">
                <a:solidFill>
                  <a:schemeClr val="tx2"/>
                </a:solidFill>
                <a:effectLst/>
                <a:latin typeface="Times New Roman" panose="02020603050405020304" pitchFamily="18" charset="0"/>
                <a:ea typeface="Times New Roman" panose="02020603050405020304" pitchFamily="18" charset="0"/>
              </a:rPr>
              <a:t> on </a:t>
            </a:r>
            <a:r>
              <a:rPr lang="sv-SE" sz="1400" dirty="0" err="1">
                <a:solidFill>
                  <a:schemeClr val="tx2"/>
                </a:solidFill>
                <a:effectLst/>
                <a:latin typeface="Times New Roman" panose="02020603050405020304" pitchFamily="18" charset="0"/>
                <a:ea typeface="Times New Roman" panose="02020603050405020304" pitchFamily="18" charset="0"/>
              </a:rPr>
              <a:t>Bem</a:t>
            </a:r>
            <a:r>
              <a:rPr lang="sv-SE" sz="1400" dirty="0">
                <a:solidFill>
                  <a:schemeClr val="tx2"/>
                </a:solidFill>
                <a:effectLst/>
                <a:latin typeface="Times New Roman" panose="02020603050405020304" pitchFamily="18" charset="0"/>
                <a:ea typeface="Times New Roman" panose="02020603050405020304" pitchFamily="18" charset="0"/>
              </a:rPr>
              <a:t> (2011). </a:t>
            </a:r>
            <a:r>
              <a:rPr lang="sv-SE" sz="1400" i="1" dirty="0">
                <a:solidFill>
                  <a:schemeClr val="tx2"/>
                </a:solidFill>
                <a:effectLst/>
                <a:latin typeface="Times New Roman" panose="02020603050405020304" pitchFamily="18" charset="0"/>
                <a:ea typeface="Times New Roman" panose="02020603050405020304" pitchFamily="18" charset="0"/>
              </a:rPr>
              <a:t>Journal </a:t>
            </a:r>
            <a:r>
              <a:rPr lang="sv-SE" sz="1400" i="1" dirty="0" err="1">
                <a:solidFill>
                  <a:schemeClr val="tx2"/>
                </a:solidFill>
                <a:effectLst/>
                <a:latin typeface="Times New Roman" panose="02020603050405020304" pitchFamily="18" charset="0"/>
                <a:ea typeface="Times New Roman" panose="02020603050405020304" pitchFamily="18" charset="0"/>
              </a:rPr>
              <a:t>of</a:t>
            </a:r>
            <a:r>
              <a:rPr lang="sv-SE" sz="1400" i="1"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Personality</a:t>
            </a:r>
            <a:r>
              <a:rPr lang="sv-SE" sz="1400" i="1" dirty="0">
                <a:solidFill>
                  <a:schemeClr val="tx2"/>
                </a:solidFill>
                <a:effectLst/>
                <a:latin typeface="Times New Roman" panose="02020603050405020304" pitchFamily="18" charset="0"/>
                <a:ea typeface="Times New Roman" panose="02020603050405020304" pitchFamily="18" charset="0"/>
              </a:rPr>
              <a:t> and Social </a:t>
            </a:r>
            <a:r>
              <a:rPr lang="sv-SE" sz="1400" i="1" dirty="0" err="1">
                <a:solidFill>
                  <a:schemeClr val="tx2"/>
                </a:solidFill>
                <a:effectLst/>
                <a:latin typeface="Times New Roman" panose="02020603050405020304" pitchFamily="18" charset="0"/>
                <a:ea typeface="Times New Roman" panose="02020603050405020304" pitchFamily="18" charset="0"/>
              </a:rPr>
              <a:t>Psychology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100</a:t>
            </a:r>
            <a:r>
              <a:rPr lang="sv-SE" sz="1400" dirty="0">
                <a:solidFill>
                  <a:schemeClr val="tx2"/>
                </a:solidFill>
                <a:effectLst/>
                <a:latin typeface="Times New Roman" panose="02020603050405020304" pitchFamily="18" charset="0"/>
                <a:ea typeface="Times New Roman" panose="02020603050405020304" pitchFamily="18" charset="0"/>
              </a:rPr>
              <a:t>(3), 426–432. 	https://doi.org/10.1037/a0022790</a:t>
            </a:r>
          </a:p>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Wagenmakers</a:t>
            </a:r>
            <a:r>
              <a:rPr lang="sv-SE" sz="1400" dirty="0">
                <a:solidFill>
                  <a:schemeClr val="tx2"/>
                </a:solidFill>
                <a:effectLst/>
                <a:latin typeface="Times New Roman" panose="02020603050405020304" pitchFamily="18" charset="0"/>
                <a:ea typeface="Times New Roman" panose="02020603050405020304" pitchFamily="18" charset="0"/>
              </a:rPr>
              <a:t>, E. J., Wetzels, R., Borsboom, D., van </a:t>
            </a:r>
            <a:r>
              <a:rPr lang="sv-SE" sz="1400" dirty="0" err="1">
                <a:solidFill>
                  <a:schemeClr val="tx2"/>
                </a:solidFill>
                <a:effectLst/>
                <a:latin typeface="Times New Roman" panose="02020603050405020304" pitchFamily="18" charset="0"/>
                <a:ea typeface="Times New Roman" panose="02020603050405020304" pitchFamily="18" charset="0"/>
              </a:rPr>
              <a:t>der</a:t>
            </a:r>
            <a:r>
              <a:rPr lang="sv-SE" sz="1400" dirty="0">
                <a:solidFill>
                  <a:schemeClr val="tx2"/>
                </a:solidFill>
                <a:effectLst/>
                <a:latin typeface="Times New Roman" panose="02020603050405020304" pitchFamily="18" charset="0"/>
                <a:ea typeface="Times New Roman" panose="02020603050405020304" pitchFamily="18" charset="0"/>
              </a:rPr>
              <a:t> Maas, H. L. J., &amp; </a:t>
            </a:r>
            <a:r>
              <a:rPr lang="sv-SE" sz="1400" dirty="0" err="1">
                <a:solidFill>
                  <a:schemeClr val="tx2"/>
                </a:solidFill>
                <a:effectLst/>
                <a:latin typeface="Times New Roman" panose="02020603050405020304" pitchFamily="18" charset="0"/>
                <a:ea typeface="Times New Roman" panose="02020603050405020304" pitchFamily="18" charset="0"/>
              </a:rPr>
              <a:t>Kievit</a:t>
            </a:r>
            <a:r>
              <a:rPr lang="sv-SE" sz="1400" dirty="0">
                <a:solidFill>
                  <a:schemeClr val="tx2"/>
                </a:solidFill>
                <a:effectLst/>
                <a:latin typeface="Times New Roman" panose="02020603050405020304" pitchFamily="18" charset="0"/>
                <a:ea typeface="Times New Roman" panose="02020603050405020304" pitchFamily="18" charset="0"/>
              </a:rPr>
              <a:t>, R. A. (2012). An Agenda for </a:t>
            </a:r>
            <a:r>
              <a:rPr lang="sv-SE" sz="1400" dirty="0" err="1">
                <a:solidFill>
                  <a:schemeClr val="tx2"/>
                </a:solidFill>
                <a:effectLst/>
                <a:latin typeface="Times New Roman" panose="02020603050405020304" pitchFamily="18" charset="0"/>
                <a:ea typeface="Times New Roman" panose="02020603050405020304" pitchFamily="18" charset="0"/>
              </a:rPr>
              <a:t>Purely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Confirmatory</a:t>
            </a:r>
            <a:r>
              <a:rPr lang="sv-SE" sz="1400" dirty="0">
                <a:solidFill>
                  <a:schemeClr val="tx2"/>
                </a:solidFill>
                <a:effectLst/>
                <a:latin typeface="Times New Roman" panose="02020603050405020304" pitchFamily="18" charset="0"/>
                <a:ea typeface="Times New Roman" panose="02020603050405020304" pitchFamily="18" charset="0"/>
              </a:rPr>
              <a:t> 	Research. </a:t>
            </a:r>
            <a:r>
              <a:rPr lang="sv-SE" sz="1400" i="1" dirty="0" err="1">
                <a:solidFill>
                  <a:schemeClr val="tx2"/>
                </a:solidFill>
                <a:effectLst/>
                <a:latin typeface="Times New Roman" panose="02020603050405020304" pitchFamily="18" charset="0"/>
                <a:ea typeface="Times New Roman" panose="02020603050405020304" pitchFamily="18" charset="0"/>
              </a:rPr>
              <a:t>Perspectives</a:t>
            </a:r>
            <a:r>
              <a:rPr lang="sv-SE" sz="1400" i="1" dirty="0">
                <a:solidFill>
                  <a:schemeClr val="tx2"/>
                </a:solidFill>
                <a:effectLst/>
                <a:latin typeface="Times New Roman" panose="02020603050405020304" pitchFamily="18" charset="0"/>
                <a:ea typeface="Times New Roman" panose="02020603050405020304" pitchFamily="18" charset="0"/>
              </a:rPr>
              <a:t> on </a:t>
            </a:r>
            <a:r>
              <a:rPr lang="sv-SE" sz="1400" i="1" dirty="0" err="1">
                <a:solidFill>
                  <a:schemeClr val="tx2"/>
                </a:solidFill>
                <a:effectLst/>
                <a:latin typeface="Times New Roman" panose="02020603050405020304" pitchFamily="18" charset="0"/>
                <a:ea typeface="Times New Roman" panose="02020603050405020304" pitchFamily="18" charset="0"/>
              </a:rPr>
              <a:t>Psychological</a:t>
            </a:r>
            <a:r>
              <a:rPr lang="sv-SE" sz="1400" i="1" dirty="0">
                <a:solidFill>
                  <a:schemeClr val="tx2"/>
                </a:solidFill>
                <a:effectLst/>
                <a:latin typeface="Times New Roman" panose="02020603050405020304" pitchFamily="18" charset="0"/>
                <a:ea typeface="Times New Roman" panose="02020603050405020304" pitchFamily="18" charset="0"/>
              </a:rPr>
              <a:t> Science</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7</a:t>
            </a:r>
            <a:r>
              <a:rPr lang="sv-SE" sz="1400" dirty="0">
                <a:solidFill>
                  <a:schemeClr val="tx2"/>
                </a:solidFill>
                <a:effectLst/>
                <a:latin typeface="Times New Roman" panose="02020603050405020304" pitchFamily="18" charset="0"/>
                <a:ea typeface="Times New Roman" panose="02020603050405020304" pitchFamily="18" charset="0"/>
              </a:rPr>
              <a:t>(6), 632–638. https://doi.org/10.1177/1745691612463078</a:t>
            </a:r>
          </a:p>
          <a:p>
            <a:pPr marL="0" indent="0">
              <a:lnSpc>
                <a:spcPct val="200000"/>
              </a:lnSpc>
              <a:spcBef>
                <a:spcPts val="0"/>
              </a:spcBef>
              <a:buNone/>
            </a:pPr>
            <a:endParaRPr lang="sv-SE" sz="14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9008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Background -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 (“psi”)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137" b="-15642"/>
                </a:stretch>
              </a:blipFill>
            </p:spPr>
            <p:txBody>
              <a:bodyPr/>
              <a:lstStyle/>
              <a:p>
                <a:r>
                  <a:rPr lang="LID4096">
                    <a:noFill/>
                  </a:rPr>
                  <a:t> </a:t>
                </a:r>
              </a:p>
            </p:txBody>
          </p:sp>
        </mc:Fallback>
      </mc:AlternateContent>
      <p:sp>
        <p:nvSpPr>
          <p:cNvPr id="4" name="Content Placeholder 3">
            <a:extLst>
              <a:ext uri="{FF2B5EF4-FFF2-40B4-BE49-F238E27FC236}">
                <a16:creationId xmlns:a16="http://schemas.microsoft.com/office/drawing/2014/main" id="{DD3E814F-33BC-115A-3500-BA2E0C8FB7E9}"/>
              </a:ext>
            </a:extLst>
          </p:cNvPr>
          <p:cNvSpPr>
            <a:spLocks noGrp="1"/>
          </p:cNvSpPr>
          <p:nvPr>
            <p:ph idx="1"/>
          </p:nvPr>
        </p:nvSpPr>
        <p:spPr/>
        <p:txBody>
          <a:bodyPr/>
          <a:lstStyle/>
          <a:p>
            <a:pPr marL="0" indent="0">
              <a:buNone/>
            </a:pPr>
            <a:r>
              <a:rPr lang="en-GB" dirty="0">
                <a:solidFill>
                  <a:schemeClr val="tx2"/>
                </a:solidFill>
                <a:latin typeface="Times New Roman" panose="02020603050405020304" pitchFamily="18" charset="0"/>
                <a:cs typeface="Times New Roman" panose="02020603050405020304" pitchFamily="18" charset="0"/>
              </a:rPr>
              <a:t>In 2011, a paper was published by </a:t>
            </a:r>
            <a:r>
              <a:rPr lang="en-GB" dirty="0" err="1">
                <a:solidFill>
                  <a:schemeClr val="tx2"/>
                </a:solidFill>
                <a:latin typeface="Times New Roman" panose="02020603050405020304" pitchFamily="18" charset="0"/>
                <a:cs typeface="Times New Roman" panose="02020603050405020304" pitchFamily="18" charset="0"/>
              </a:rPr>
              <a:t>Bem</a:t>
            </a:r>
            <a:r>
              <a:rPr lang="en-GB" dirty="0">
                <a:solidFill>
                  <a:schemeClr val="tx2"/>
                </a:solidFill>
                <a:latin typeface="Times New Roman" panose="02020603050405020304" pitchFamily="18" charset="0"/>
                <a:cs typeface="Times New Roman" panose="02020603050405020304" pitchFamily="18" charset="0"/>
              </a:rPr>
              <a:t> (2011) in the </a:t>
            </a:r>
            <a:r>
              <a:rPr lang="en-GB" i="1" dirty="0">
                <a:solidFill>
                  <a:schemeClr val="tx2"/>
                </a:solidFill>
                <a:latin typeface="Times New Roman" panose="02020603050405020304" pitchFamily="18" charset="0"/>
                <a:cs typeface="Times New Roman" panose="02020603050405020304" pitchFamily="18" charset="0"/>
              </a:rPr>
              <a:t>Journal of  Personality and Social Psychology </a:t>
            </a:r>
            <a:r>
              <a:rPr lang="en-GB" dirty="0">
                <a:solidFill>
                  <a:schemeClr val="tx2"/>
                </a:solidFill>
                <a:latin typeface="Times New Roman" panose="02020603050405020304" pitchFamily="18" charset="0"/>
                <a:cs typeface="Times New Roman" panose="02020603050405020304" pitchFamily="18" charset="0"/>
              </a:rPr>
              <a:t>supporting the existence of extrasensory perception (ESP); participants judgement were influenced by future events </a:t>
            </a:r>
            <a:r>
              <a:rPr lang="en-GB" sz="1400" dirty="0">
                <a:solidFill>
                  <a:schemeClr val="tx2"/>
                </a:solidFill>
                <a:latin typeface="Times New Roman" panose="02020603050405020304" pitchFamily="18" charset="0"/>
                <a:cs typeface="Times New Roman" panose="02020603050405020304" pitchFamily="18" charset="0"/>
              </a:rPr>
              <a:t>(Fidler &amp; Wilcox, 2021).</a:t>
            </a:r>
          </a:p>
          <a:p>
            <a:r>
              <a:rPr lang="en-GB" dirty="0">
                <a:solidFill>
                  <a:schemeClr val="tx2"/>
                </a:solidFill>
                <a:latin typeface="Times New Roman" panose="02020603050405020304" pitchFamily="18" charset="0"/>
                <a:cs typeface="Times New Roman" panose="02020603050405020304" pitchFamily="18" charset="0"/>
              </a:rPr>
              <a:t>Sparked controversy - three independent studies tried to replicate the findings and failed. </a:t>
            </a:r>
          </a:p>
          <a:p>
            <a:r>
              <a:rPr lang="en-GB" dirty="0">
                <a:solidFill>
                  <a:schemeClr val="tx2"/>
                </a:solidFill>
                <a:latin typeface="Times New Roman" panose="02020603050405020304" pitchFamily="18" charset="0"/>
                <a:cs typeface="Times New Roman" panose="02020603050405020304" pitchFamily="18" charset="0"/>
              </a:rPr>
              <a:t>Four different journals rejected the failed replications – they were not “novel”.</a:t>
            </a:r>
          </a:p>
          <a:p>
            <a:r>
              <a:rPr lang="en-US" b="0" i="0" dirty="0">
                <a:solidFill>
                  <a:schemeClr val="tx2"/>
                </a:solidFill>
                <a:effectLst/>
                <a:latin typeface="Times New Roman" panose="02020603050405020304" pitchFamily="18" charset="0"/>
                <a:cs typeface="Times New Roman" panose="02020603050405020304" pitchFamily="18" charset="0"/>
              </a:rPr>
              <a:t>Eventually they were published in </a:t>
            </a:r>
            <a:r>
              <a:rPr lang="en-US" b="0" i="1" dirty="0" err="1">
                <a:solidFill>
                  <a:schemeClr val="tx2"/>
                </a:solidFill>
                <a:effectLst/>
                <a:latin typeface="Times New Roman" panose="02020603050405020304" pitchFamily="18" charset="0"/>
                <a:cs typeface="Times New Roman" panose="02020603050405020304" pitchFamily="18" charset="0"/>
              </a:rPr>
              <a:t>PLoS</a:t>
            </a:r>
            <a:r>
              <a:rPr lang="en-US" b="0" i="1" dirty="0">
                <a:solidFill>
                  <a:schemeClr val="tx2"/>
                </a:solidFill>
                <a:effectLst/>
                <a:latin typeface="Times New Roman" panose="02020603050405020304" pitchFamily="18" charset="0"/>
                <a:cs typeface="Times New Roman" panose="02020603050405020304" pitchFamily="18" charset="0"/>
              </a:rPr>
              <a:t> ONE</a:t>
            </a:r>
            <a:r>
              <a:rPr lang="en-US" b="0" i="0" dirty="0">
                <a:solidFill>
                  <a:schemeClr val="tx2"/>
                </a:solidFill>
                <a:effectLst/>
                <a:latin typeface="Times New Roman" panose="02020603050405020304" pitchFamily="18" charset="0"/>
                <a:cs typeface="Times New Roman" panose="02020603050405020304" pitchFamily="18" charset="0"/>
              </a:rPr>
              <a:t> </a:t>
            </a:r>
            <a:r>
              <a:rPr lang="en-US" sz="1400" b="0" i="0" dirty="0">
                <a:solidFill>
                  <a:schemeClr val="tx2"/>
                </a:solidFill>
                <a:effectLst/>
                <a:latin typeface="Times New Roman" panose="02020603050405020304" pitchFamily="18" charset="0"/>
                <a:cs typeface="Times New Roman" panose="02020603050405020304" pitchFamily="18" charset="0"/>
              </a:rPr>
              <a:t>(Ritchie et al., 2012).</a:t>
            </a:r>
          </a:p>
          <a:p>
            <a:r>
              <a:rPr lang="en-GB" dirty="0">
                <a:solidFill>
                  <a:schemeClr val="tx2"/>
                </a:solidFill>
                <a:latin typeface="Times New Roman" panose="02020603050405020304" pitchFamily="18" charset="0"/>
                <a:cs typeface="Times New Roman" panose="02020603050405020304" pitchFamily="18" charset="0"/>
              </a:rPr>
              <a:t>Many studies started to investigate publishing practices and methods used within psychology. </a:t>
            </a:r>
          </a:p>
          <a:p>
            <a:r>
              <a:rPr lang="en-GB" dirty="0">
                <a:solidFill>
                  <a:schemeClr val="tx2"/>
                </a:solidFill>
                <a:latin typeface="Times New Roman" panose="02020603050405020304" pitchFamily="18" charset="0"/>
                <a:cs typeface="Times New Roman" panose="02020603050405020304" pitchFamily="18" charset="0"/>
              </a:rPr>
              <a:t>Establishment of meta-science: “the scientific study of science itself” </a:t>
            </a:r>
            <a:r>
              <a:rPr lang="en-GB" sz="1400" dirty="0">
                <a:solidFill>
                  <a:schemeClr val="tx2"/>
                </a:solidFill>
                <a:latin typeface="Times New Roman" panose="02020603050405020304" pitchFamily="18" charset="0"/>
                <a:cs typeface="Times New Roman" panose="02020603050405020304" pitchFamily="18" charset="0"/>
              </a:rPr>
              <a:t>(</a:t>
            </a:r>
            <a:r>
              <a:rPr lang="en-GB" sz="1400" dirty="0" err="1">
                <a:solidFill>
                  <a:schemeClr val="tx2"/>
                </a:solidFill>
                <a:latin typeface="Times New Roman" panose="02020603050405020304" pitchFamily="18" charset="0"/>
                <a:cs typeface="Times New Roman" panose="02020603050405020304" pitchFamily="18" charset="0"/>
              </a:rPr>
              <a:t>Munafó</a:t>
            </a:r>
            <a:r>
              <a:rPr lang="en-GB" sz="1400" dirty="0">
                <a:solidFill>
                  <a:schemeClr val="tx2"/>
                </a:solidFill>
                <a:latin typeface="Times New Roman" panose="02020603050405020304" pitchFamily="18" charset="0"/>
                <a:cs typeface="Times New Roman" panose="02020603050405020304" pitchFamily="18" charset="0"/>
              </a:rPr>
              <a:t> et al., 2017).</a:t>
            </a:r>
            <a:endParaRPr lang="en-GB" dirty="0">
              <a:solidFill>
                <a:schemeClr val="tx2"/>
              </a:solidFill>
              <a:latin typeface="Times New Roman" panose="02020603050405020304" pitchFamily="18" charset="0"/>
              <a:cs typeface="Times New Roman" panose="02020603050405020304" pitchFamily="18" charset="0"/>
            </a:endParaRPr>
          </a:p>
          <a:p>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653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D18A-8E0F-957C-BE6C-8ECF33B50F8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3135E91C-FE91-F8FC-E8E0-0B91057FFAB7}"/>
              </a:ext>
            </a:extLst>
          </p:cNvPr>
          <p:cNvSpPr>
            <a:spLocks noGrp="1"/>
          </p:cNvSpPr>
          <p:nvPr>
            <p:ph idx="1"/>
          </p:nvPr>
        </p:nvSpPr>
        <p:spPr/>
        <p:txBody>
          <a:bodyPr>
            <a:normAutofit/>
          </a:bodyPr>
          <a:lstStyle/>
          <a:p>
            <a:pPr marL="0" indent="0">
              <a:lnSpc>
                <a:spcPct val="200000"/>
              </a:lnSpc>
              <a:spcBef>
                <a:spcPts val="0"/>
              </a:spcBef>
              <a:buNone/>
            </a:pPr>
            <a:r>
              <a:rPr lang="sv-SE" sz="1400" dirty="0" err="1">
                <a:solidFill>
                  <a:schemeClr val="tx2"/>
                </a:solidFill>
                <a:effectLst/>
                <a:latin typeface="Times New Roman" panose="02020603050405020304" pitchFamily="18" charset="0"/>
                <a:ea typeface="Times New Roman" panose="02020603050405020304" pitchFamily="18" charset="0"/>
              </a:rPr>
              <a:t>Wicherts</a:t>
            </a:r>
            <a:r>
              <a:rPr lang="sv-SE" sz="1400" dirty="0">
                <a:solidFill>
                  <a:schemeClr val="tx2"/>
                </a:solidFill>
                <a:effectLst/>
                <a:latin typeface="Times New Roman" panose="02020603050405020304" pitchFamily="18" charset="0"/>
                <a:ea typeface="Times New Roman" panose="02020603050405020304" pitchFamily="18" charset="0"/>
              </a:rPr>
              <a:t>, J. M., Borsboom, D., Kats, J., &amp; </a:t>
            </a:r>
            <a:r>
              <a:rPr lang="sv-SE" sz="1400" dirty="0" err="1">
                <a:solidFill>
                  <a:schemeClr val="tx2"/>
                </a:solidFill>
                <a:effectLst/>
                <a:latin typeface="Times New Roman" panose="02020603050405020304" pitchFamily="18" charset="0"/>
                <a:ea typeface="Times New Roman" panose="02020603050405020304" pitchFamily="18" charset="0"/>
              </a:rPr>
              <a:t>Molenaar</a:t>
            </a:r>
            <a:r>
              <a:rPr lang="sv-SE" sz="1400" dirty="0">
                <a:solidFill>
                  <a:schemeClr val="tx2"/>
                </a:solidFill>
                <a:effectLst/>
                <a:latin typeface="Times New Roman" panose="02020603050405020304" pitchFamily="18" charset="0"/>
                <a:ea typeface="Times New Roman" panose="02020603050405020304" pitchFamily="18" charset="0"/>
              </a:rPr>
              <a:t>, D. (2006). The </a:t>
            </a:r>
            <a:r>
              <a:rPr lang="sv-SE" sz="1400" dirty="0" err="1">
                <a:solidFill>
                  <a:schemeClr val="tx2"/>
                </a:solidFill>
                <a:effectLst/>
                <a:latin typeface="Times New Roman" panose="02020603050405020304" pitchFamily="18" charset="0"/>
                <a:ea typeface="Times New Roman" panose="02020603050405020304" pitchFamily="18" charset="0"/>
              </a:rPr>
              <a:t>poor</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availability</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of</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dirty="0" err="1">
                <a:solidFill>
                  <a:schemeClr val="tx2"/>
                </a:solidFill>
                <a:effectLst/>
                <a:latin typeface="Times New Roman" panose="02020603050405020304" pitchFamily="18" charset="0"/>
                <a:ea typeface="Times New Roman" panose="02020603050405020304" pitchFamily="18" charset="0"/>
              </a:rPr>
              <a:t>psychological</a:t>
            </a:r>
            <a:r>
              <a:rPr lang="sv-SE" sz="1400" dirty="0">
                <a:solidFill>
                  <a:schemeClr val="tx2"/>
                </a:solidFill>
                <a:effectLst/>
                <a:latin typeface="Times New Roman" panose="02020603050405020304" pitchFamily="18" charset="0"/>
                <a:ea typeface="Times New Roman" panose="02020603050405020304" pitchFamily="18" charset="0"/>
              </a:rPr>
              <a:t> research data for </a:t>
            </a:r>
            <a:r>
              <a:rPr lang="sv-SE" sz="1400" dirty="0" err="1">
                <a:solidFill>
                  <a:schemeClr val="tx2"/>
                </a:solidFill>
                <a:effectLst/>
                <a:latin typeface="Times New Roman" panose="02020603050405020304" pitchFamily="18" charset="0"/>
                <a:ea typeface="Times New Roman" panose="02020603050405020304" pitchFamily="18" charset="0"/>
              </a:rPr>
              <a:t>reanalysis</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American</a:t>
            </a:r>
            <a:r>
              <a:rPr lang="sv-SE" sz="1400" i="1" dirty="0">
                <a:solidFill>
                  <a:schemeClr val="tx2"/>
                </a:solidFill>
                <a:effectLst/>
                <a:latin typeface="Times New Roman" panose="02020603050405020304" pitchFamily="18" charset="0"/>
                <a:ea typeface="Times New Roman" panose="02020603050405020304" pitchFamily="18" charset="0"/>
              </a:rPr>
              <a:t> </a:t>
            </a:r>
            <a:r>
              <a:rPr lang="sv-SE" sz="1400" i="1" dirty="0" err="1">
                <a:solidFill>
                  <a:schemeClr val="tx2"/>
                </a:solidFill>
                <a:effectLst/>
                <a:latin typeface="Times New Roman" panose="02020603050405020304" pitchFamily="18" charset="0"/>
                <a:ea typeface="Times New Roman" panose="02020603050405020304" pitchFamily="18" charset="0"/>
              </a:rPr>
              <a:t>Psychologist</a:t>
            </a:r>
            <a:r>
              <a:rPr lang="sv-SE" sz="1400" dirty="0">
                <a:solidFill>
                  <a:schemeClr val="tx2"/>
                </a:solidFill>
                <a:effectLst/>
                <a:latin typeface="Times New Roman" panose="02020603050405020304" pitchFamily="18" charset="0"/>
                <a:ea typeface="Times New Roman" panose="02020603050405020304" pitchFamily="18" charset="0"/>
              </a:rPr>
              <a:t>, </a:t>
            </a:r>
            <a:r>
              <a:rPr lang="sv-SE" sz="1400" i="1" dirty="0">
                <a:solidFill>
                  <a:schemeClr val="tx2"/>
                </a:solidFill>
                <a:effectLst/>
                <a:latin typeface="Times New Roman" panose="02020603050405020304" pitchFamily="18" charset="0"/>
                <a:ea typeface="Times New Roman" panose="02020603050405020304" pitchFamily="18" charset="0"/>
              </a:rPr>
              <a:t>61</a:t>
            </a:r>
            <a:r>
              <a:rPr lang="sv-SE" sz="1400" dirty="0">
                <a:solidFill>
                  <a:schemeClr val="tx2"/>
                </a:solidFill>
                <a:effectLst/>
                <a:latin typeface="Times New Roman" panose="02020603050405020304" pitchFamily="18" charset="0"/>
                <a:ea typeface="Times New Roman" panose="02020603050405020304" pitchFamily="18" charset="0"/>
              </a:rPr>
              <a:t>(7), 726–728. https://doi.org/10.1037/0003-066x.61.7.726</a:t>
            </a:r>
          </a:p>
        </p:txBody>
      </p:sp>
    </p:spTree>
    <p:extLst>
      <p:ext uri="{BB962C8B-B14F-4D97-AF65-F5344CB8AC3E}">
        <p14:creationId xmlns:p14="http://schemas.microsoft.com/office/powerpoint/2010/main" val="794696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28E32B-3F91-8706-9CC1-8766BF99AC62}"/>
              </a:ext>
            </a:extLst>
          </p:cNvPr>
          <p:cNvSpPr>
            <a:spLocks noGrp="1"/>
          </p:cNvSpPr>
          <p:nvPr>
            <p:ph type="title"/>
          </p:nvPr>
        </p:nvSpPr>
        <p:spPr/>
        <p:txBody>
          <a:bodyPr/>
          <a:lstStyle/>
          <a:p>
            <a:r>
              <a:rPr lang="en-GB" dirty="0"/>
              <a:t>Thank you for listening!</a:t>
            </a:r>
          </a:p>
        </p:txBody>
      </p:sp>
      <p:sp>
        <p:nvSpPr>
          <p:cNvPr id="5" name="Text Placeholder 4">
            <a:extLst>
              <a:ext uri="{FF2B5EF4-FFF2-40B4-BE49-F238E27FC236}">
                <a16:creationId xmlns:a16="http://schemas.microsoft.com/office/drawing/2014/main" id="{E86B0E23-7323-4DCB-193F-713F3351906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0586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 Replication</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pPr marL="0" indent="0">
              <a:buNone/>
            </a:pPr>
            <a:r>
              <a:rPr lang="en-GB" dirty="0">
                <a:solidFill>
                  <a:schemeClr val="tx2"/>
                </a:solidFill>
                <a:latin typeface="Times New Roman" panose="02020603050405020304" pitchFamily="18" charset="0"/>
                <a:cs typeface="Times New Roman" panose="02020603050405020304" pitchFamily="18" charset="0"/>
              </a:rPr>
              <a:t>Replication is often seen as the </a:t>
            </a:r>
            <a:r>
              <a:rPr lang="en-GB" b="1" dirty="0">
                <a:solidFill>
                  <a:schemeClr val="tx2"/>
                </a:solidFill>
                <a:latin typeface="Times New Roman" panose="02020603050405020304" pitchFamily="18" charset="0"/>
                <a:cs typeface="Times New Roman" panose="02020603050405020304" pitchFamily="18" charset="0"/>
              </a:rPr>
              <a:t>gold standard of science</a:t>
            </a:r>
            <a:r>
              <a:rPr lang="en-GB" dirty="0">
                <a:solidFill>
                  <a:schemeClr val="tx2"/>
                </a:solidFill>
                <a:latin typeface="Times New Roman" panose="02020603050405020304" pitchFamily="18" charset="0"/>
                <a:cs typeface="Times New Roman" panose="02020603050405020304" pitchFamily="18" charset="0"/>
              </a:rPr>
              <a:t> – rare in psychology.</a:t>
            </a:r>
          </a:p>
          <a:p>
            <a:r>
              <a:rPr lang="en-GB" dirty="0" err="1">
                <a:solidFill>
                  <a:schemeClr val="tx2"/>
                </a:solidFill>
                <a:latin typeface="Times New Roman" panose="02020603050405020304" pitchFamily="18" charset="0"/>
                <a:cs typeface="Times New Roman" panose="02020603050405020304" pitchFamily="18" charset="0"/>
              </a:rPr>
              <a:t>Makel</a:t>
            </a:r>
            <a:r>
              <a:rPr lang="en-GB" dirty="0">
                <a:solidFill>
                  <a:schemeClr val="tx2"/>
                </a:solidFill>
                <a:latin typeface="Times New Roman" panose="02020603050405020304" pitchFamily="18" charset="0"/>
                <a:cs typeface="Times New Roman" panose="02020603050405020304" pitchFamily="18" charset="0"/>
              </a:rPr>
              <a:t> et al. (2012) examined the complete publication history of the 100 largest psychology journals. They found that </a:t>
            </a:r>
            <a:r>
              <a:rPr lang="en-GB" b="1" dirty="0">
                <a:solidFill>
                  <a:schemeClr val="tx2"/>
                </a:solidFill>
                <a:latin typeface="Times New Roman" panose="02020603050405020304" pitchFamily="18" charset="0"/>
                <a:cs typeface="Times New Roman" panose="02020603050405020304" pitchFamily="18" charset="0"/>
              </a:rPr>
              <a:t>1% of published studies were replication studies</a:t>
            </a:r>
            <a:r>
              <a:rPr lang="en-GB" dirty="0">
                <a:solidFill>
                  <a:schemeClr val="tx2"/>
                </a:solidFill>
                <a:latin typeface="Times New Roman" panose="02020603050405020304" pitchFamily="18" charset="0"/>
                <a:cs typeface="Times New Roman" panose="02020603050405020304" pitchFamily="18" charset="0"/>
              </a:rPr>
              <a:t>.</a:t>
            </a:r>
          </a:p>
          <a:p>
            <a:r>
              <a:rPr lang="sv-SE" b="1" dirty="0">
                <a:solidFill>
                  <a:schemeClr val="tx2"/>
                </a:solidFill>
                <a:latin typeface="Times New Roman" panose="02020603050405020304" pitchFamily="18" charset="0"/>
                <a:cs typeface="Times New Roman" panose="02020603050405020304" pitchFamily="18" charset="0"/>
              </a:rPr>
              <a:t>The </a:t>
            </a:r>
            <a:r>
              <a:rPr lang="en-US" b="1" i="0" dirty="0">
                <a:solidFill>
                  <a:schemeClr val="tx2"/>
                </a:solidFill>
                <a:effectLst/>
                <a:latin typeface="Times New Roman" panose="02020603050405020304" pitchFamily="18" charset="0"/>
                <a:cs typeface="Times New Roman" panose="02020603050405020304" pitchFamily="18" charset="0"/>
              </a:rPr>
              <a:t>Reproducibility Project: Psychology</a:t>
            </a:r>
            <a:r>
              <a:rPr lang="en-US" b="1"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was c</a:t>
            </a:r>
            <a:r>
              <a:rPr lang="en-US" b="0" i="0" dirty="0">
                <a:solidFill>
                  <a:schemeClr val="tx2"/>
                </a:solidFill>
                <a:effectLst/>
                <a:latin typeface="Times New Roman" panose="02020603050405020304" pitchFamily="18" charset="0"/>
                <a:cs typeface="Times New Roman" panose="02020603050405020304" pitchFamily="18" charset="0"/>
              </a:rPr>
              <a:t>oordinated by the Center for Open Science. 270 researchers from 11 different countries tried to replicate 100 studies published in three leading psychology journals in the year 2008 </a:t>
            </a:r>
            <a:r>
              <a:rPr lang="en-US" sz="1400" b="0" i="0" dirty="0">
                <a:solidFill>
                  <a:schemeClr val="tx2"/>
                </a:solidFill>
                <a:effectLst/>
                <a:latin typeface="Times New Roman" panose="02020603050405020304" pitchFamily="18" charset="0"/>
                <a:cs typeface="Times New Roman" panose="02020603050405020304" pitchFamily="18" charset="0"/>
              </a:rPr>
              <a:t>(Open Science Collaboration, 2015).</a:t>
            </a:r>
          </a:p>
          <a:p>
            <a:pPr lvl="1"/>
            <a:r>
              <a:rPr lang="en-US" b="1" i="0" dirty="0">
                <a:solidFill>
                  <a:schemeClr val="tx2"/>
                </a:solidFill>
                <a:effectLst/>
                <a:latin typeface="Times New Roman" panose="02020603050405020304" pitchFamily="18" charset="0"/>
                <a:cs typeface="Times New Roman" panose="02020603050405020304" pitchFamily="18" charset="0"/>
              </a:rPr>
              <a:t>39 % of studies were considered successful replications</a:t>
            </a:r>
            <a:r>
              <a:rPr lang="en-US" b="0" i="0" dirty="0">
                <a:solidFill>
                  <a:schemeClr val="tx2"/>
                </a:solidFill>
                <a:effectLst/>
                <a:latin typeface="Times New Roman" panose="02020603050405020304" pitchFamily="18" charset="0"/>
                <a:cs typeface="Times New Roman" panose="02020603050405020304" pitchFamily="18" charset="0"/>
              </a:rPr>
              <a:t>. </a:t>
            </a:r>
          </a:p>
          <a:p>
            <a:r>
              <a:rPr lang="en-US" dirty="0">
                <a:solidFill>
                  <a:schemeClr val="tx2"/>
                </a:solidFill>
                <a:latin typeface="Times New Roman" panose="02020603050405020304" pitchFamily="18" charset="0"/>
                <a:cs typeface="Times New Roman" panose="02020603050405020304" pitchFamily="18" charset="0"/>
              </a:rPr>
              <a:t>Recent review of 307 replication studies showed that </a:t>
            </a:r>
            <a:r>
              <a:rPr lang="en-US" b="1" dirty="0">
                <a:solidFill>
                  <a:schemeClr val="tx2"/>
                </a:solidFill>
                <a:latin typeface="Times New Roman" panose="02020603050405020304" pitchFamily="18" charset="0"/>
                <a:cs typeface="Times New Roman" panose="02020603050405020304" pitchFamily="18" charset="0"/>
              </a:rPr>
              <a:t>64% obtained a significant result in the same direction</a:t>
            </a:r>
            <a:r>
              <a:rPr lang="en-US" dirty="0">
                <a:solidFill>
                  <a:schemeClr val="tx2"/>
                </a:solidFill>
                <a:latin typeface="Times New Roman" panose="02020603050405020304" pitchFamily="18" charset="0"/>
                <a:cs typeface="Times New Roman" panose="02020603050405020304" pitchFamily="18" charset="0"/>
              </a:rPr>
              <a:t>, with </a:t>
            </a:r>
            <a:r>
              <a:rPr lang="en-US" b="1" dirty="0">
                <a:solidFill>
                  <a:schemeClr val="tx2"/>
                </a:solidFill>
                <a:latin typeface="Times New Roman" panose="02020603050405020304" pitchFamily="18" charset="0"/>
                <a:cs typeface="Times New Roman" panose="02020603050405020304" pitchFamily="18" charset="0"/>
              </a:rPr>
              <a:t>effect sizes 68% as large </a:t>
            </a:r>
            <a:r>
              <a:rPr lang="en-US" dirty="0">
                <a:solidFill>
                  <a:schemeClr val="tx2"/>
                </a:solidFill>
                <a:latin typeface="Times New Roman" panose="02020603050405020304" pitchFamily="18" charset="0"/>
                <a:cs typeface="Times New Roman" panose="02020603050405020304" pitchFamily="18" charset="0"/>
              </a:rPr>
              <a:t>as the original study </a:t>
            </a:r>
            <a:r>
              <a:rPr lang="en-US" sz="1400" dirty="0">
                <a:solidFill>
                  <a:schemeClr val="tx2"/>
                </a:solidFill>
                <a:latin typeface="Times New Roman" panose="02020603050405020304" pitchFamily="18" charset="0"/>
                <a:cs typeface="Times New Roman" panose="02020603050405020304" pitchFamily="18" charset="0"/>
              </a:rPr>
              <a:t>(</a:t>
            </a:r>
            <a:r>
              <a:rPr lang="en-US" sz="1400" dirty="0" err="1">
                <a:solidFill>
                  <a:schemeClr val="tx2"/>
                </a:solidFill>
                <a:latin typeface="Times New Roman" panose="02020603050405020304" pitchFamily="18" charset="0"/>
                <a:cs typeface="Times New Roman" panose="02020603050405020304" pitchFamily="18" charset="0"/>
              </a:rPr>
              <a:t>Nosek</a:t>
            </a:r>
            <a:r>
              <a:rPr lang="en-US" sz="1400" dirty="0">
                <a:solidFill>
                  <a:schemeClr val="tx2"/>
                </a:solidFill>
                <a:latin typeface="Times New Roman" panose="02020603050405020304" pitchFamily="18" charset="0"/>
                <a:cs typeface="Times New Roman" panose="02020603050405020304" pitchFamily="18" charset="0"/>
              </a:rPr>
              <a:t> et al., 2022).</a:t>
            </a:r>
          </a:p>
          <a:p>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Documented </a:t>
            </a:r>
            <a:r>
              <a:rPr lang="en-US"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lack of transparency</a:t>
            </a:r>
            <a:r>
              <a:rPr lang="en-US"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and completeness in the reporting of methods, data and analysis in scientific publications </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(Bakker &amp; </a:t>
            </a:r>
            <a:r>
              <a:rPr lang="en-US" sz="14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Wicherts</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2011; </a:t>
            </a:r>
            <a:r>
              <a:rPr lang="en-US" sz="14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Nuijten</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et al. 2016, </a:t>
            </a:r>
            <a:r>
              <a:rPr lang="en-US" sz="1400"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Wicherts</a:t>
            </a:r>
            <a:r>
              <a:rPr lang="en-US" sz="1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et al., 2006).</a:t>
            </a:r>
          </a:p>
          <a:p>
            <a:pPr lvl="1"/>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Hard to replicate studies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or tell when a study has been replicated.</a:t>
            </a:r>
            <a:endPar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sv-SE"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 Publication bias</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r>
              <a:rPr lang="en-GB" dirty="0">
                <a:solidFill>
                  <a:schemeClr val="tx2"/>
                </a:solidFill>
                <a:latin typeface="Times New Roman" panose="02020603050405020304" pitchFamily="18" charset="0"/>
                <a:cs typeface="Times New Roman" panose="02020603050405020304" pitchFamily="18" charset="0"/>
              </a:rPr>
              <a:t>Psychology journals have traditionally had </a:t>
            </a:r>
            <a:r>
              <a:rPr lang="en-GB" b="1" dirty="0">
                <a:solidFill>
                  <a:schemeClr val="tx2"/>
                </a:solidFill>
                <a:latin typeface="Times New Roman" panose="02020603050405020304" pitchFamily="18" charset="0"/>
                <a:cs typeface="Times New Roman" panose="02020603050405020304" pitchFamily="18" charset="0"/>
              </a:rPr>
              <a:t>policies against publishing replication studies</a:t>
            </a:r>
            <a:r>
              <a:rPr lang="en-GB" dirty="0">
                <a:solidFill>
                  <a:schemeClr val="tx2"/>
                </a:solidFill>
                <a:latin typeface="Times New Roman" panose="02020603050405020304" pitchFamily="18" charset="0"/>
                <a:cs typeface="Times New Roman" panose="02020603050405020304" pitchFamily="18" charset="0"/>
              </a:rPr>
              <a:t> and other work that is not considered ”novel” </a:t>
            </a:r>
            <a:r>
              <a:rPr lang="en-GB" sz="1400" dirty="0">
                <a:solidFill>
                  <a:schemeClr val="tx2"/>
                </a:solidFill>
                <a:latin typeface="Times New Roman" panose="02020603050405020304" pitchFamily="18" charset="0"/>
                <a:cs typeface="Times New Roman" panose="02020603050405020304" pitchFamily="18" charset="0"/>
              </a:rPr>
              <a:t>(Fidler &amp; Wilcox, 2021).</a:t>
            </a:r>
          </a:p>
          <a:p>
            <a:r>
              <a:rPr lang="en-GB" dirty="0">
                <a:solidFill>
                  <a:schemeClr val="tx2"/>
                </a:solidFill>
                <a:latin typeface="Times New Roman" panose="02020603050405020304" pitchFamily="18" charset="0"/>
                <a:cs typeface="Times New Roman" panose="02020603050405020304" pitchFamily="18" charset="0"/>
              </a:rPr>
              <a:t>Funding bodies also want to fund </a:t>
            </a:r>
            <a:r>
              <a:rPr lang="en-GB" b="1" dirty="0">
                <a:solidFill>
                  <a:schemeClr val="tx2"/>
                </a:solidFill>
                <a:latin typeface="Times New Roman" panose="02020603050405020304" pitchFamily="18" charset="0"/>
                <a:cs typeface="Times New Roman" panose="02020603050405020304" pitchFamily="18" charset="0"/>
              </a:rPr>
              <a:t>”novel” </a:t>
            </a:r>
            <a:r>
              <a:rPr lang="en-GB" dirty="0">
                <a:solidFill>
                  <a:schemeClr val="tx2"/>
                </a:solidFill>
                <a:latin typeface="Times New Roman" panose="02020603050405020304" pitchFamily="18" charset="0"/>
                <a:cs typeface="Times New Roman" panose="02020603050405020304" pitchFamily="18" charset="0"/>
              </a:rPr>
              <a:t>and ”original” research </a:t>
            </a:r>
            <a:r>
              <a:rPr lang="en-GB" sz="1400" dirty="0">
                <a:solidFill>
                  <a:schemeClr val="tx2"/>
                </a:solidFill>
                <a:latin typeface="Times New Roman" panose="02020603050405020304" pitchFamily="18" charset="0"/>
                <a:cs typeface="Times New Roman" panose="02020603050405020304" pitchFamily="18" charset="0"/>
              </a:rPr>
              <a:t>(Schmidt, 2009).</a:t>
            </a:r>
          </a:p>
          <a:p>
            <a:r>
              <a:rPr lang="en-GB" b="1" dirty="0">
                <a:solidFill>
                  <a:schemeClr val="tx2"/>
                </a:solidFill>
                <a:latin typeface="Times New Roman" panose="02020603050405020304" pitchFamily="18" charset="0"/>
                <a:cs typeface="Times New Roman" panose="02020603050405020304" pitchFamily="18" charset="0"/>
              </a:rPr>
              <a:t>Nonreplicable studies are cited more than replicable studies</a:t>
            </a:r>
            <a:r>
              <a:rPr lang="en-GB" dirty="0">
                <a:solidFill>
                  <a:schemeClr val="tx2"/>
                </a:solidFill>
                <a:latin typeface="Times New Roman" panose="02020603050405020304" pitchFamily="18" charset="0"/>
                <a:cs typeface="Times New Roman" panose="02020603050405020304" pitchFamily="18" charset="0"/>
              </a:rPr>
              <a:t>, and they continue to be cited more even after failing to replicate </a:t>
            </a:r>
            <a:r>
              <a:rPr lang="en-GB" sz="1400" dirty="0">
                <a:solidFill>
                  <a:schemeClr val="tx2"/>
                </a:solidFill>
                <a:latin typeface="Times New Roman" panose="02020603050405020304" pitchFamily="18" charset="0"/>
                <a:cs typeface="Times New Roman" panose="02020603050405020304" pitchFamily="18" charset="0"/>
              </a:rPr>
              <a:t>(Serra-Garcia &amp; Gneezy, 2021).</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Bias towards “statistically significant” or “positive” results and away from “null” results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(Fanelli, 2010; Ferguson &amp; Heene, 2012; Rosenthal, 1979; Sterling, 1959).</a:t>
            </a:r>
          </a:p>
          <a:p>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Over 90% of results in psychology support the tested hypothesis, higher than all other disciplines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(Fanelli, 2010).</a:t>
            </a:r>
          </a:p>
          <a:p>
            <a:endPar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6839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 Inflated false positive rates</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pPr marL="0" indent="0">
              <a:buNone/>
            </a:pPr>
            <a:r>
              <a:rPr lang="en-US" b="1" i="0" dirty="0">
                <a:solidFill>
                  <a:srgbClr val="1A1A1A"/>
                </a:solidFill>
                <a:effectLst/>
                <a:latin typeface="Times New Roman" panose="02020603050405020304" pitchFamily="18" charset="0"/>
              </a:rPr>
              <a:t>Statistical power</a:t>
            </a:r>
            <a:r>
              <a:rPr lang="en-US" b="0" i="0" dirty="0">
                <a:solidFill>
                  <a:srgbClr val="1A1A1A"/>
                </a:solidFill>
                <a:effectLst/>
                <a:latin typeface="Times New Roman" panose="02020603050405020304" pitchFamily="18" charset="0"/>
              </a:rPr>
              <a:t>: the probability that a statistical test correctly rejects the null hypothesis when the null hypothesis is false </a:t>
            </a:r>
            <a:r>
              <a:rPr lang="sv-SE" b="0" i="0" dirty="0">
                <a:solidFill>
                  <a:srgbClr val="1A1A1A"/>
                </a:solidFill>
                <a:effectLst/>
                <a:latin typeface="Times New Roman" panose="02020603050405020304" pitchFamily="18" charset="0"/>
              </a:rPr>
              <a:t>(</a:t>
            </a:r>
            <a:r>
              <a:rPr lang="en-GB" b="0" i="0" dirty="0">
                <a:solidFill>
                  <a:srgbClr val="1A1A1A"/>
                </a:solidFill>
                <a:effectLst/>
                <a:latin typeface="Times New Roman" panose="02020603050405020304" pitchFamily="18" charset="0"/>
              </a:rPr>
              <a:t>true</a:t>
            </a:r>
            <a:r>
              <a:rPr lang="sv-SE" b="0" i="0" dirty="0">
                <a:solidFill>
                  <a:srgbClr val="1A1A1A"/>
                </a:solidFill>
                <a:effectLst/>
                <a:latin typeface="Times New Roman" panose="02020603050405020304" pitchFamily="18" charset="0"/>
              </a:rPr>
              <a:t> positive).</a:t>
            </a:r>
            <a:endParaRPr lang="en-US" b="0" i="0" dirty="0">
              <a:solidFill>
                <a:srgbClr val="1A1A1A"/>
              </a:solidFill>
              <a:effectLst/>
              <a:latin typeface="Times New Roman" panose="02020603050405020304" pitchFamily="18" charset="0"/>
            </a:endParaRPr>
          </a:p>
          <a:p>
            <a:r>
              <a:rPr lang="en-US" b="1" dirty="0">
                <a:solidFill>
                  <a:srgbClr val="1A1A1A"/>
                </a:solidFill>
                <a:latin typeface="Times New Roman" panose="02020603050405020304" pitchFamily="18" charset="0"/>
              </a:rPr>
              <a:t>Small effects </a:t>
            </a:r>
            <a:r>
              <a:rPr lang="en-US" dirty="0">
                <a:solidFill>
                  <a:srgbClr val="1A1A1A"/>
                </a:solidFill>
                <a:latin typeface="Times New Roman" panose="02020603050405020304" pitchFamily="18" charset="0"/>
              </a:rPr>
              <a:t>coupled with </a:t>
            </a:r>
            <a:r>
              <a:rPr lang="en-US" b="1" dirty="0">
                <a:solidFill>
                  <a:srgbClr val="1A1A1A"/>
                </a:solidFill>
                <a:latin typeface="Times New Roman" panose="02020603050405020304" pitchFamily="18" charset="0"/>
              </a:rPr>
              <a:t>small sample </a:t>
            </a:r>
            <a:r>
              <a:rPr lang="en-US" dirty="0">
                <a:solidFill>
                  <a:srgbClr val="1A1A1A"/>
                </a:solidFill>
                <a:latin typeface="Times New Roman" panose="02020603050405020304" pitchFamily="18" charset="0"/>
              </a:rPr>
              <a:t>sizes leads to </a:t>
            </a:r>
            <a:r>
              <a:rPr lang="en-US" b="1" dirty="0">
                <a:solidFill>
                  <a:srgbClr val="1A1A1A"/>
                </a:solidFill>
                <a:latin typeface="Times New Roman" panose="02020603050405020304" pitchFamily="18" charset="0"/>
              </a:rPr>
              <a:t>low statistical power</a:t>
            </a:r>
            <a:r>
              <a:rPr lang="en-US" dirty="0">
                <a:solidFill>
                  <a:srgbClr val="1A1A1A"/>
                </a:solidFill>
                <a:latin typeface="Times New Roman" panose="02020603050405020304" pitchFamily="18" charset="0"/>
              </a:rPr>
              <a:t> on average in</a:t>
            </a:r>
            <a:r>
              <a:rPr lang="en-US" b="0" i="0" dirty="0">
                <a:solidFill>
                  <a:srgbClr val="1A1A1A"/>
                </a:solidFill>
                <a:effectLst/>
                <a:latin typeface="Times New Roman" panose="02020603050405020304" pitchFamily="18" charset="0"/>
              </a:rPr>
              <a:t> psychology </a:t>
            </a:r>
            <a:r>
              <a:rPr lang="en-US" sz="1400" b="0" i="0" dirty="0">
                <a:solidFill>
                  <a:srgbClr val="1A1A1A"/>
                </a:solidFill>
                <a:effectLst/>
                <a:latin typeface="Times New Roman" panose="02020603050405020304" pitchFamily="18" charset="0"/>
              </a:rPr>
              <a:t>(e.g., Button et al., 2013, Cohen, 1962, </a:t>
            </a:r>
            <a:r>
              <a:rPr lang="en-US" sz="1400" b="0" i="0" dirty="0" err="1">
                <a:solidFill>
                  <a:srgbClr val="1A1A1A"/>
                </a:solidFill>
                <a:effectLst/>
                <a:latin typeface="Times New Roman" panose="02020603050405020304" pitchFamily="18" charset="0"/>
              </a:rPr>
              <a:t>Szucs</a:t>
            </a:r>
            <a:r>
              <a:rPr lang="en-US" sz="1400" b="0" i="0" dirty="0">
                <a:solidFill>
                  <a:srgbClr val="1A1A1A"/>
                </a:solidFill>
                <a:effectLst/>
                <a:latin typeface="Times New Roman" panose="02020603050405020304" pitchFamily="18" charset="0"/>
              </a:rPr>
              <a:t> &amp; Ioannidis 2017).</a:t>
            </a:r>
          </a:p>
          <a:p>
            <a:r>
              <a:rPr lang="en-US" dirty="0">
                <a:solidFill>
                  <a:srgbClr val="1A1A1A"/>
                </a:solidFill>
                <a:latin typeface="Times New Roman" panose="02020603050405020304" pitchFamily="18" charset="0"/>
              </a:rPr>
              <a:t>Low power leads to </a:t>
            </a:r>
            <a:r>
              <a:rPr lang="en-US" b="1" dirty="0">
                <a:solidFill>
                  <a:srgbClr val="1A1A1A"/>
                </a:solidFill>
                <a:latin typeface="Times New Roman" panose="02020603050405020304" pitchFamily="18" charset="0"/>
              </a:rPr>
              <a:t>exaggerated effect sizes </a:t>
            </a:r>
            <a:r>
              <a:rPr lang="en-US" dirty="0">
                <a:solidFill>
                  <a:srgbClr val="1A1A1A"/>
                </a:solidFill>
                <a:latin typeface="Times New Roman" panose="02020603050405020304" pitchFamily="18" charset="0"/>
              </a:rPr>
              <a:t>and makes it </a:t>
            </a:r>
            <a:r>
              <a:rPr lang="en-US" b="1" dirty="0">
                <a:solidFill>
                  <a:srgbClr val="1A1A1A"/>
                </a:solidFill>
                <a:latin typeface="Times New Roman" panose="02020603050405020304" pitchFamily="18" charset="0"/>
              </a:rPr>
              <a:t>less likely that a statistically significant result reflects a true effect </a:t>
            </a:r>
            <a:r>
              <a:rPr lang="en-US" sz="1400" dirty="0">
                <a:solidFill>
                  <a:srgbClr val="1A1A1A"/>
                </a:solidFill>
                <a:latin typeface="Times New Roman" panose="02020603050405020304" pitchFamily="18" charset="0"/>
              </a:rPr>
              <a:t>(Button et al., 2013).</a:t>
            </a:r>
            <a:endParaRPr lang="en-US" sz="1400" b="0" i="0" dirty="0">
              <a:solidFill>
                <a:srgbClr val="1A1A1A"/>
              </a:solidFill>
              <a:effectLst/>
              <a:latin typeface="Times New Roman" panose="02020603050405020304" pitchFamily="18" charset="0"/>
            </a:endParaRPr>
          </a:p>
          <a:p>
            <a:r>
              <a:rPr lang="en-US" b="0" i="0" dirty="0">
                <a:solidFill>
                  <a:srgbClr val="1A1A1A"/>
                </a:solidFill>
                <a:effectLst/>
                <a:latin typeface="Times New Roman" panose="02020603050405020304" pitchFamily="18" charset="0"/>
              </a:rPr>
              <a:t>92% of published studies report significant results, while the average power to detect medium effect sizes is about 44% </a:t>
            </a:r>
            <a:r>
              <a:rPr lang="en-US" sz="1600" b="0" i="0" dirty="0">
                <a:solidFill>
                  <a:srgbClr val="1A1A1A"/>
                </a:solidFill>
                <a:effectLst/>
                <a:latin typeface="Times New Roman" panose="02020603050405020304" pitchFamily="18" charset="0"/>
              </a:rPr>
              <a:t>(</a:t>
            </a:r>
            <a:r>
              <a:rPr lang="en-US" sz="1600" b="0" i="0" dirty="0" err="1">
                <a:solidFill>
                  <a:srgbClr val="1A1A1A"/>
                </a:solidFill>
                <a:effectLst/>
                <a:latin typeface="Times New Roman" panose="02020603050405020304" pitchFamily="18" charset="0"/>
              </a:rPr>
              <a:t>Szucs</a:t>
            </a:r>
            <a:r>
              <a:rPr lang="en-US" sz="1600" b="0" i="0" dirty="0">
                <a:solidFill>
                  <a:srgbClr val="1A1A1A"/>
                </a:solidFill>
                <a:effectLst/>
                <a:latin typeface="Times New Roman" panose="02020603050405020304" pitchFamily="18" charset="0"/>
              </a:rPr>
              <a:t> &amp; Ioannidis 2017).</a:t>
            </a:r>
          </a:p>
          <a:p>
            <a:r>
              <a:rPr lang="en-US" b="1" i="0" dirty="0">
                <a:solidFill>
                  <a:srgbClr val="1A1A1A"/>
                </a:solidFill>
                <a:effectLst/>
                <a:latin typeface="Times New Roman" panose="02020603050405020304" pitchFamily="18" charset="0"/>
              </a:rPr>
              <a:t>False report probability</a:t>
            </a:r>
            <a:r>
              <a:rPr lang="en-US" b="0" i="0" dirty="0">
                <a:solidFill>
                  <a:srgbClr val="1A1A1A"/>
                </a:solidFill>
                <a:effectLst/>
                <a:latin typeface="Times New Roman" panose="02020603050405020304" pitchFamily="18" charset="0"/>
              </a:rPr>
              <a:t> – the probability that statistically significant findings are false – is estimated to </a:t>
            </a:r>
            <a:r>
              <a:rPr lang="en-US" b="1" i="0" dirty="0">
                <a:solidFill>
                  <a:srgbClr val="1A1A1A"/>
                </a:solidFill>
                <a:effectLst/>
                <a:latin typeface="Times New Roman" panose="02020603050405020304" pitchFamily="18" charset="0"/>
              </a:rPr>
              <a:t>exceed 50% for psychology</a:t>
            </a:r>
            <a:r>
              <a:rPr lang="en-US" b="0" i="0" dirty="0">
                <a:solidFill>
                  <a:srgbClr val="1A1A1A"/>
                </a:solidFill>
                <a:effectLst/>
                <a:latin typeface="Times New Roman" panose="02020603050405020304" pitchFamily="18" charset="0"/>
              </a:rPr>
              <a:t> </a:t>
            </a:r>
            <a:r>
              <a:rPr lang="en-US" sz="1400" b="0" i="0" dirty="0">
                <a:solidFill>
                  <a:srgbClr val="1A1A1A"/>
                </a:solidFill>
                <a:effectLst/>
                <a:latin typeface="Times New Roman" panose="02020603050405020304" pitchFamily="18" charset="0"/>
              </a:rPr>
              <a:t>(</a:t>
            </a:r>
            <a:r>
              <a:rPr lang="en-US" sz="1400" b="0" i="0" dirty="0" err="1">
                <a:solidFill>
                  <a:srgbClr val="1A1A1A"/>
                </a:solidFill>
                <a:effectLst/>
                <a:latin typeface="Times New Roman" panose="02020603050405020304" pitchFamily="18" charset="0"/>
              </a:rPr>
              <a:t>Szucs</a:t>
            </a:r>
            <a:r>
              <a:rPr lang="en-US" sz="1400" b="0" i="0" dirty="0">
                <a:solidFill>
                  <a:srgbClr val="1A1A1A"/>
                </a:solidFill>
                <a:effectLst/>
                <a:latin typeface="Times New Roman" panose="02020603050405020304" pitchFamily="18" charset="0"/>
              </a:rPr>
              <a:t> &amp; Ioannidis 2017).</a:t>
            </a:r>
            <a:endParaRPr lang="sv-SE" sz="1800" b="0" i="0" dirty="0">
              <a:solidFill>
                <a:srgbClr val="1A1A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12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 Questionable research practices (QRP)</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pPr marL="0" indent="0">
              <a:buNone/>
            </a:pPr>
            <a:r>
              <a:rPr lang="en-US" sz="2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Decisions </a:t>
            </a:r>
            <a:r>
              <a:rPr lang="en-US" sz="2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researchers make that </a:t>
            </a:r>
            <a:r>
              <a:rPr lang="en-US" sz="2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raise doubts about the validity </a:t>
            </a:r>
            <a:r>
              <a:rPr lang="en-US" sz="22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of the measures and study conclusions. Surprisingly high levels of QRP have been discovered </a:t>
            </a:r>
            <a:r>
              <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(e.g., </a:t>
            </a:r>
            <a:r>
              <a:rPr lang="en-US" sz="1400" b="0" i="0" dirty="0">
                <a:solidFill>
                  <a:schemeClr val="tx2"/>
                </a:solidFill>
                <a:effectLst/>
                <a:latin typeface="Times New Roman" panose="02020603050405020304" pitchFamily="18" charset="0"/>
                <a:cs typeface="Times New Roman" panose="02020603050405020304" pitchFamily="18" charset="0"/>
              </a:rPr>
              <a:t>John et al., 2012; </a:t>
            </a:r>
            <a:r>
              <a:rPr lang="en-US" sz="1400" b="0" i="0" dirty="0" err="1">
                <a:solidFill>
                  <a:schemeClr val="tx2"/>
                </a:solidFill>
                <a:effectLst/>
                <a:latin typeface="Times New Roman" panose="02020603050405020304" pitchFamily="18" charset="0"/>
                <a:cs typeface="Times New Roman" panose="02020603050405020304" pitchFamily="18" charset="0"/>
              </a:rPr>
              <a:t>Agnoli</a:t>
            </a:r>
            <a:r>
              <a:rPr lang="en-US" sz="1400" b="0" i="0" dirty="0">
                <a:solidFill>
                  <a:schemeClr val="tx2"/>
                </a:solidFill>
                <a:effectLst/>
                <a:latin typeface="Times New Roman" panose="02020603050405020304" pitchFamily="18" charset="0"/>
                <a:cs typeface="Times New Roman" panose="02020603050405020304" pitchFamily="18" charset="0"/>
              </a:rPr>
              <a:t> et al. 2017).</a:t>
            </a:r>
            <a:endParaRPr lang="en-US" sz="1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P-hacking</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looking at the data and deciding whether to collect more depending on if the results are significant, removing an outlier in order to get a significant result (and not reporting the decision), choosing whether to include covariates (such as gender) in statistical models based on if results are significant.</a:t>
            </a:r>
          </a:p>
          <a:p>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r>
              <a:rPr lang="en-US"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Cherry picking</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selectively reporting dependent variables, conditions, or experiments that are significant.</a:t>
            </a:r>
          </a:p>
          <a:p>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t>
            </a:r>
            <a:r>
              <a:rPr lang="en-US" b="1"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HARKing</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reporting unexpected findings as having been predicted all along, presenting exploratory work as though it was confirmatory hypothesis testing.</a:t>
            </a:r>
            <a:endParaRPr lang="en-US" dirty="0">
              <a:solidFill>
                <a:schemeClr val="tx2"/>
              </a:solidFill>
              <a:latin typeface="Times New Roman" panose="02020603050405020304" pitchFamily="18" charset="0"/>
              <a:cs typeface="Times New Roman" panose="02020603050405020304" pitchFamily="18" charset="0"/>
            </a:endParaRPr>
          </a:p>
          <a:p>
            <a:pPr marL="0" indent="0">
              <a:buNone/>
            </a:pPr>
            <a:r>
              <a:rPr lang="en-US" dirty="0">
                <a:solidFill>
                  <a:schemeClr val="tx2"/>
                </a:solidFill>
                <a:latin typeface="Times New Roman" panose="02020603050405020304" pitchFamily="18" charset="0"/>
                <a:cs typeface="Times New Roman" panose="02020603050405020304" pitchFamily="18" charset="0"/>
              </a:rPr>
              <a:t>These practices </a:t>
            </a:r>
            <a:r>
              <a:rPr lang="en-US" b="1" dirty="0">
                <a:solidFill>
                  <a:schemeClr val="tx2"/>
                </a:solidFill>
                <a:latin typeface="Times New Roman" panose="02020603050405020304" pitchFamily="18" charset="0"/>
                <a:cs typeface="Times New Roman" panose="02020603050405020304" pitchFamily="18" charset="0"/>
              </a:rPr>
              <a:t>inflate false positive rates </a:t>
            </a:r>
            <a:r>
              <a:rPr lang="en-US" dirty="0">
                <a:solidFill>
                  <a:schemeClr val="tx2"/>
                </a:solidFill>
                <a:latin typeface="Times New Roman" panose="02020603050405020304" pitchFamily="18" charset="0"/>
                <a:cs typeface="Times New Roman" panose="02020603050405020304" pitchFamily="18" charset="0"/>
              </a:rPr>
              <a:t>and decrease replication rates </a:t>
            </a:r>
            <a:r>
              <a:rPr lang="en-US" sz="1400" dirty="0">
                <a:solidFill>
                  <a:schemeClr val="tx2"/>
                </a:solidFill>
                <a:latin typeface="Times New Roman" panose="02020603050405020304" pitchFamily="18" charset="0"/>
                <a:cs typeface="Times New Roman" panose="02020603050405020304" pitchFamily="18" charset="0"/>
              </a:rPr>
              <a:t>(e.g., Simmons et al., 2011, </a:t>
            </a:r>
            <a:r>
              <a:rPr lang="en-US" sz="1400" dirty="0" err="1">
                <a:solidFill>
                  <a:schemeClr val="tx2"/>
                </a:solidFill>
                <a:latin typeface="Times New Roman" panose="02020603050405020304" pitchFamily="18" charset="0"/>
                <a:cs typeface="Times New Roman" panose="02020603050405020304" pitchFamily="18" charset="0"/>
              </a:rPr>
              <a:t>Wagenmakers</a:t>
            </a:r>
            <a:r>
              <a:rPr lang="en-US" sz="1400" dirty="0">
                <a:solidFill>
                  <a:schemeClr val="tx2"/>
                </a:solidFill>
                <a:latin typeface="Times New Roman" panose="02020603050405020304" pitchFamily="18" charset="0"/>
                <a:cs typeface="Times New Roman" panose="02020603050405020304" pitchFamily="18" charset="0"/>
              </a:rPr>
              <a:t> et al., 2012).</a:t>
            </a:r>
            <a:endPar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470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solutions</a:t>
            </a:r>
          </a:p>
        </p:txBody>
      </p:sp>
      <p:sp>
        <p:nvSpPr>
          <p:cNvPr id="5" name="Content Placeholder 4">
            <a:extLst>
              <a:ext uri="{FF2B5EF4-FFF2-40B4-BE49-F238E27FC236}">
                <a16:creationId xmlns:a16="http://schemas.microsoft.com/office/drawing/2014/main" id="{C779B2F3-B476-252B-7DF1-19548496EA56}"/>
              </a:ext>
            </a:extLst>
          </p:cNvPr>
          <p:cNvSpPr>
            <a:spLocks noGrp="1"/>
          </p:cNvSpPr>
          <p:nvPr>
            <p:ph idx="1"/>
          </p:nvPr>
        </p:nvSpPr>
        <p:spPr/>
        <p:txBody>
          <a:bodyPr>
            <a:normAutofit/>
          </a:bodyPr>
          <a:lstStyle/>
          <a:p>
            <a:pPr marL="0" indent="0">
              <a:buNone/>
            </a:pP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Many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proposed solutions for the problems have </a:t>
            </a:r>
            <a:r>
              <a:rPr lang="en-US"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focused on the improvement of methods for data collection, analysis, and reporting</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including:</a:t>
            </a:r>
          </a:p>
          <a:p>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The use of Bayesian hypothesis testing, the focus on estimation instead of hypothesis testing, or simply changing the default P-value threshold </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for statistical significance from 0.05 to 0.005 </a:t>
            </a:r>
            <a:r>
              <a:rPr lang="en-US" sz="15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Benjamin et al., 2018,</a:t>
            </a:r>
            <a:r>
              <a:rPr lang="en-US" sz="16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Cumming, 2013,</a:t>
            </a:r>
            <a:r>
              <a:rPr lang="en-US" sz="15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Wagenmarkers</a:t>
            </a:r>
            <a:r>
              <a:rPr lang="en-US" sz="15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et al., 2011).</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Increased </a:t>
            </a:r>
            <a:r>
              <a:rPr lang="en-US"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focus on h</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igh-powered replications, preferentially distributed across many labs, using the exact same materials and protocol as the original study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a:t>
            </a:r>
            <a:r>
              <a:rPr lang="en-US" sz="1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Wagenmakers</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et al., 2016).</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The sharing of data, materials, and analysis code (open science). </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 clear distinction between exploratory and confirmatory research</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(e.g., </a:t>
            </a:r>
            <a:r>
              <a:rPr lang="en-US" sz="14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Wagenmakers</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et al, 2012).</a:t>
            </a:r>
          </a:p>
          <a:p>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Preregistration of the hypotheses (</a:t>
            </a:r>
            <a:r>
              <a:rPr lang="en-US"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HARKing</a:t>
            </a:r>
            <a:r>
              <a:rPr lang="en-US"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the data collection (cherry picking), and the analysis plan (p-hacking) to limit the “researcher degrees of freedom” </a:t>
            </a: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(Simmons et al., 2011).</a:t>
            </a:r>
          </a:p>
          <a:p>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7464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12719</TotalTime>
  <Words>5762</Words>
  <Application>Microsoft Office PowerPoint</Application>
  <PresentationFormat>Widescreen</PresentationFormat>
  <Paragraphs>215</Paragraphs>
  <Slides>41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Cambria Math</vt:lpstr>
      <vt:lpstr>Euphemia</vt:lpstr>
      <vt:lpstr>Open Sans</vt:lpstr>
      <vt:lpstr>Plantagenet Cherokee</vt:lpstr>
      <vt:lpstr>Times New Roman</vt:lpstr>
      <vt:lpstr>Wingdings</vt:lpstr>
      <vt:lpstr>Academic Literature 16x9</vt:lpstr>
      <vt:lpstr>Should hypothesis testers spend less time testing hypotheses?</vt:lpstr>
      <vt:lpstr>Structure of the Presentation</vt:lpstr>
      <vt:lpstr>THE replication CRISIS: BACKGROUND</vt:lpstr>
      <vt:lpstr>Background - Ψ (“psi”)</vt:lpstr>
      <vt:lpstr>Problem 1: Replication</vt:lpstr>
      <vt:lpstr>Problem 2: Publication bias</vt:lpstr>
      <vt:lpstr>Problem 3: Inflated false positive rates</vt:lpstr>
      <vt:lpstr>Problem 4: Questionable research practices (QRP)</vt:lpstr>
      <vt:lpstr>Proposed solutions</vt:lpstr>
      <vt:lpstr>Theory Crisis</vt:lpstr>
      <vt:lpstr>The hypothetico-deductive model</vt:lpstr>
      <vt:lpstr>The Theory crisis</vt:lpstr>
      <vt:lpstr>The Theory crisis</vt:lpstr>
      <vt:lpstr>What are the proposed solutions to the theory crisis?</vt:lpstr>
      <vt:lpstr>Beyond Statistical Ritual</vt:lpstr>
      <vt:lpstr>The Present Article</vt:lpstr>
      <vt:lpstr>The Present Article - Introduction</vt:lpstr>
      <vt:lpstr>The Present Article - Introduction</vt:lpstr>
      <vt:lpstr>The Present Article – The Derivation Chain</vt:lpstr>
      <vt:lpstr>The Present Article – Inputs to Informative Tests</vt:lpstr>
      <vt:lpstr>Element 1. Concept formation </vt:lpstr>
      <vt:lpstr>Element 2. Measurement </vt:lpstr>
      <vt:lpstr>Element 3. Relationships Between Concepts</vt:lpstr>
      <vt:lpstr>Element 4. Boundary Conditions</vt:lpstr>
      <vt:lpstr>Element 5. Auxiliary Assumptions</vt:lpstr>
      <vt:lpstr>Element 6. Statistical Predictions</vt:lpstr>
      <vt:lpstr>Suggestions to Strengthen the Derivation Chain</vt:lpstr>
      <vt:lpstr>Suggestions to Strengthen the Derivation Chain</vt:lpstr>
      <vt:lpstr>Suggestions to Strengthen the Derivation Chain</vt:lpstr>
      <vt:lpstr>Suggestions to Strengthen the Derivation Chain</vt:lpstr>
      <vt:lpstr>PowerPoint Presentation</vt:lpstr>
      <vt:lpstr>References</vt:lpstr>
      <vt:lpstr>References</vt:lpstr>
      <vt:lpstr>References</vt:lpstr>
      <vt:lpstr>References</vt:lpstr>
      <vt:lpstr>References</vt:lpstr>
      <vt:lpstr>References</vt:lpstr>
      <vt:lpstr>References</vt:lpstr>
      <vt:lpstr>References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Martin Nilsson</dc:creator>
  <cp:lastModifiedBy>Martin Nilsson</cp:lastModifiedBy>
  <cp:revision>482</cp:revision>
  <dcterms:created xsi:type="dcterms:W3CDTF">2022-11-09T10:24:12Z</dcterms:created>
  <dcterms:modified xsi:type="dcterms:W3CDTF">2022-11-19T13:53:45Z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