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7" r:id="rId4"/>
    <p:sldId id="269" r:id="rId5"/>
    <p:sldId id="261" r:id="rId6"/>
    <p:sldId id="264" r:id="rId7"/>
    <p:sldId id="265" r:id="rId8"/>
    <p:sldId id="268" r:id="rId9"/>
    <p:sldId id="256" r:id="rId10"/>
    <p:sldId id="272" r:id="rId11"/>
    <p:sldId id="275" r:id="rId12"/>
    <p:sldId id="273" r:id="rId13"/>
    <p:sldId id="276" r:id="rId14"/>
    <p:sldId id="274" r:id="rId15"/>
    <p:sldId id="258" r:id="rId16"/>
    <p:sldId id="278" r:id="rId17"/>
    <p:sldId id="277" r:id="rId18"/>
    <p:sldId id="280" r:id="rId19"/>
    <p:sldId id="263" r:id="rId20"/>
    <p:sldId id="27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2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0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5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2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0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28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53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8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8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5079-F9DD-44DE-B389-2935D630DA03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6D10-5A1C-418E-ABB4-4CD23C3C8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84" y="2309091"/>
            <a:ext cx="5600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0"/>
            <a:ext cx="5440218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763387" y="271713"/>
            <a:ext cx="391344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Taller de lenguajes 1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endParaRPr lang="es-AR" sz="2800" dirty="0">
              <a:solidFill>
                <a:schemeClr val="bg1"/>
              </a:solidFill>
            </a:endParaRPr>
          </a:p>
          <a:p>
            <a:endParaRPr lang="es-AR" sz="2800" dirty="0">
              <a:solidFill>
                <a:schemeClr val="bg1"/>
              </a:solidFill>
            </a:endParaRPr>
          </a:p>
          <a:p>
            <a:endParaRPr lang="es-AR" sz="2800" dirty="0">
              <a:solidFill>
                <a:schemeClr val="bg1"/>
              </a:solidFill>
            </a:endParaRP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4000" b="1" dirty="0">
                <a:solidFill>
                  <a:schemeClr val="bg1"/>
                </a:solidFill>
              </a:rPr>
              <a:t>Introducción a </a:t>
            </a:r>
            <a:r>
              <a:rPr lang="es-AR" sz="4000" b="1" dirty="0" err="1">
                <a:solidFill>
                  <a:schemeClr val="bg1"/>
                </a:solidFill>
              </a:rPr>
              <a:t>git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0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D6BFDE8-9B3F-2F90-1984-173D745255D2}"/>
              </a:ext>
            </a:extLst>
          </p:cNvPr>
          <p:cNvSpPr txBox="1"/>
          <p:nvPr/>
        </p:nvSpPr>
        <p:spPr>
          <a:xfrm>
            <a:off x="1762524" y="1671370"/>
            <a:ext cx="778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init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8FAA21-510D-A654-6EB0-459B930DD286}"/>
              </a:ext>
            </a:extLst>
          </p:cNvPr>
          <p:cNvSpPr txBox="1"/>
          <p:nvPr/>
        </p:nvSpPr>
        <p:spPr>
          <a:xfrm>
            <a:off x="3904131" y="2154212"/>
            <a:ext cx="760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Initialized</a:t>
            </a:r>
            <a:r>
              <a:rPr lang="es-AR" dirty="0"/>
              <a:t> </a:t>
            </a:r>
            <a:r>
              <a:rPr lang="es-AR" dirty="0" err="1"/>
              <a:t>empty</a:t>
            </a:r>
            <a:r>
              <a:rPr lang="es-AR" dirty="0"/>
              <a:t> Git </a:t>
            </a:r>
            <a:r>
              <a:rPr lang="es-AR" dirty="0" err="1"/>
              <a:t>repository</a:t>
            </a:r>
            <a:r>
              <a:rPr lang="es-AR" dirty="0"/>
              <a:t> in C:/Repositorio/Clase de </a:t>
            </a:r>
            <a:r>
              <a:rPr lang="es-AR" dirty="0" err="1"/>
              <a:t>git</a:t>
            </a:r>
            <a:r>
              <a:rPr lang="es-AR" dirty="0"/>
              <a:t>/</a:t>
            </a:r>
            <a:r>
              <a:rPr lang="es-AR" dirty="0" err="1"/>
              <a:t>tp</a:t>
            </a:r>
            <a:r>
              <a:rPr lang="es-AR" dirty="0"/>
              <a:t>/.</a:t>
            </a:r>
            <a:r>
              <a:rPr lang="es-AR" dirty="0" err="1"/>
              <a:t>git</a:t>
            </a:r>
            <a:r>
              <a:rPr lang="es-AR" dirty="0"/>
              <a:t>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8B3245-64D4-7D9D-E6ED-B73312BE8068}"/>
              </a:ext>
            </a:extLst>
          </p:cNvPr>
          <p:cNvSpPr txBox="1"/>
          <p:nvPr/>
        </p:nvSpPr>
        <p:spPr>
          <a:xfrm>
            <a:off x="3143088" y="1671370"/>
            <a:ext cx="222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inicio el repositorio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96E8DD-A41A-5B78-B114-0EF2136C2970}"/>
              </a:ext>
            </a:extLst>
          </p:cNvPr>
          <p:cNvSpPr txBox="1"/>
          <p:nvPr/>
        </p:nvSpPr>
        <p:spPr>
          <a:xfrm>
            <a:off x="639482" y="4011282"/>
            <a:ext cx="322131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salida de consola&gt;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D9A2FFC-4539-5B08-4854-23353A49EA05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3B6F11-C1CF-A795-8B58-9437120DF47A}"/>
              </a:ext>
            </a:extLst>
          </p:cNvPr>
          <p:cNvSpPr txBox="1"/>
          <p:nvPr/>
        </p:nvSpPr>
        <p:spPr>
          <a:xfrm>
            <a:off x="639482" y="605136"/>
            <a:ext cx="60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Crear un repo y agregar un archivo al repositorio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8A71414-A3FB-FB9A-9FBF-6066B8BD4975}"/>
              </a:ext>
            </a:extLst>
          </p:cNvPr>
          <p:cNvSpPr txBox="1"/>
          <p:nvPr/>
        </p:nvSpPr>
        <p:spPr>
          <a:xfrm>
            <a:off x="1657331" y="2621921"/>
            <a:ext cx="760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Creamos un archivo de texto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Nuevo.Txt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E449DE-1942-35AA-C0A9-788427653DBC}"/>
              </a:ext>
            </a:extLst>
          </p:cNvPr>
          <p:cNvSpPr txBox="1"/>
          <p:nvPr/>
        </p:nvSpPr>
        <p:spPr>
          <a:xfrm>
            <a:off x="1744593" y="3059668"/>
            <a:ext cx="778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607AE9F-97DF-8FDA-B195-B34C976DD2A3}"/>
              </a:ext>
            </a:extLst>
          </p:cNvPr>
          <p:cNvSpPr txBox="1"/>
          <p:nvPr/>
        </p:nvSpPr>
        <p:spPr>
          <a:xfrm>
            <a:off x="3125157" y="3059668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Agrego los cambios al </a:t>
            </a:r>
            <a:r>
              <a:rPr lang="es-AR" dirty="0" err="1">
                <a:solidFill>
                  <a:schemeClr val="accent6"/>
                </a:solidFill>
              </a:rPr>
              <a:t>staging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35C427-283F-DC9C-964E-26B13615133D}"/>
              </a:ext>
            </a:extLst>
          </p:cNvPr>
          <p:cNvSpPr txBox="1"/>
          <p:nvPr/>
        </p:nvSpPr>
        <p:spPr>
          <a:xfrm>
            <a:off x="664886" y="37382"/>
            <a:ext cx="3199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Ejercicio paso a paso</a:t>
            </a:r>
            <a:endParaRPr lang="es-ES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BE38F92-82B7-1C5C-F115-88D4FB92E84F}"/>
              </a:ext>
            </a:extLst>
          </p:cNvPr>
          <p:cNvSpPr txBox="1"/>
          <p:nvPr/>
        </p:nvSpPr>
        <p:spPr>
          <a:xfrm>
            <a:off x="1744593" y="3488417"/>
            <a:ext cx="778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 -m “</a:t>
            </a:r>
            <a:r>
              <a:rPr lang="es-AR" dirty="0" err="1"/>
              <a:t>commit</a:t>
            </a:r>
            <a:r>
              <a:rPr lang="es-AR" dirty="0"/>
              <a:t> inicial”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9C9CB9-1F3E-A7B1-2401-7541D080112C}"/>
              </a:ext>
            </a:extLst>
          </p:cNvPr>
          <p:cNvSpPr txBox="1"/>
          <p:nvPr/>
        </p:nvSpPr>
        <p:spPr>
          <a:xfrm>
            <a:off x="5354382" y="3470286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Agrego los cambios al repositorio LOCAL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0C0C03-43E0-C06B-9FBD-BB1F0E563F34}"/>
              </a:ext>
            </a:extLst>
          </p:cNvPr>
          <p:cNvSpPr txBox="1"/>
          <p:nvPr/>
        </p:nvSpPr>
        <p:spPr>
          <a:xfrm>
            <a:off x="4115156" y="3918949"/>
            <a:ext cx="5150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[master (</a:t>
            </a:r>
            <a:r>
              <a:rPr lang="es-AR" dirty="0" err="1"/>
              <a:t>root-commit</a:t>
            </a:r>
            <a:r>
              <a:rPr lang="es-AR" dirty="0"/>
              <a:t>) f0e82b9] </a:t>
            </a:r>
            <a:r>
              <a:rPr lang="es-AR" dirty="0" err="1"/>
              <a:t>commit</a:t>
            </a:r>
            <a:endParaRPr lang="es-AR" dirty="0"/>
          </a:p>
          <a:p>
            <a:r>
              <a:rPr lang="es-AR" dirty="0"/>
              <a:t> 1 file </a:t>
            </a:r>
            <a:r>
              <a:rPr lang="es-AR" dirty="0" err="1"/>
              <a:t>changed</a:t>
            </a:r>
            <a:r>
              <a:rPr lang="es-AR" dirty="0"/>
              <a:t>, 0 </a:t>
            </a:r>
            <a:r>
              <a:rPr lang="es-AR" dirty="0" err="1"/>
              <a:t>insertions</a:t>
            </a:r>
            <a:r>
              <a:rPr lang="es-AR" dirty="0"/>
              <a:t>(+), 0 </a:t>
            </a:r>
            <a:r>
              <a:rPr lang="es-AR" dirty="0" err="1"/>
              <a:t>deletions</a:t>
            </a:r>
            <a:r>
              <a:rPr lang="es-AR" dirty="0"/>
              <a:t>(-)</a:t>
            </a:r>
          </a:p>
          <a:p>
            <a:r>
              <a:rPr lang="es-AR" dirty="0"/>
              <a:t> </a:t>
            </a:r>
            <a:r>
              <a:rPr lang="es-AR" dirty="0" err="1"/>
              <a:t>create</a:t>
            </a:r>
            <a:r>
              <a:rPr lang="es-AR" dirty="0"/>
              <a:t> </a:t>
            </a:r>
            <a:r>
              <a:rPr lang="es-AR" dirty="0" err="1"/>
              <a:t>mode</a:t>
            </a:r>
            <a:r>
              <a:rPr lang="es-AR" dirty="0"/>
              <a:t> 100644 Nuevo.txt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659A22-EB95-6D68-12F9-2394E59DAEB7}"/>
              </a:ext>
            </a:extLst>
          </p:cNvPr>
          <p:cNvSpPr txBox="1"/>
          <p:nvPr/>
        </p:nvSpPr>
        <p:spPr>
          <a:xfrm>
            <a:off x="639482" y="2177447"/>
            <a:ext cx="322131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salida de consola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6D25AE-0351-8B9C-1E95-CDA2046795B2}"/>
              </a:ext>
            </a:extLst>
          </p:cNvPr>
          <p:cNvSpPr txBox="1"/>
          <p:nvPr/>
        </p:nvSpPr>
        <p:spPr>
          <a:xfrm>
            <a:off x="639482" y="2617422"/>
            <a:ext cx="10178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TAREA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647EFE7-8A97-02FE-7873-7E2A3A08801A}"/>
              </a:ext>
            </a:extLst>
          </p:cNvPr>
          <p:cNvSpPr txBox="1"/>
          <p:nvPr/>
        </p:nvSpPr>
        <p:spPr>
          <a:xfrm>
            <a:off x="1657331" y="4954692"/>
            <a:ext cx="760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Agregamos el texto “Hola mundo” en el archivo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Nuevo.Txt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CCB6825-A480-A83A-66FD-673A269C6A55}"/>
              </a:ext>
            </a:extLst>
          </p:cNvPr>
          <p:cNvSpPr txBox="1"/>
          <p:nvPr/>
        </p:nvSpPr>
        <p:spPr>
          <a:xfrm>
            <a:off x="639482" y="4950193"/>
            <a:ext cx="10178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TAREA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6555D9B-198E-DA34-EAF8-B0AD5BCA62FC}"/>
              </a:ext>
            </a:extLst>
          </p:cNvPr>
          <p:cNvSpPr txBox="1"/>
          <p:nvPr/>
        </p:nvSpPr>
        <p:spPr>
          <a:xfrm>
            <a:off x="1657331" y="1138253"/>
            <a:ext cx="760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Abrimos la consola de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 o la terminal de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windows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5315918-8521-A7CA-B4B6-B485E8803C61}"/>
              </a:ext>
            </a:extLst>
          </p:cNvPr>
          <p:cNvSpPr txBox="1"/>
          <p:nvPr/>
        </p:nvSpPr>
        <p:spPr>
          <a:xfrm>
            <a:off x="639482" y="1133754"/>
            <a:ext cx="10178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TAREA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2A88A78-7030-3968-788F-90627BEEAEF6}"/>
              </a:ext>
            </a:extLst>
          </p:cNvPr>
          <p:cNvSpPr txBox="1"/>
          <p:nvPr/>
        </p:nvSpPr>
        <p:spPr>
          <a:xfrm>
            <a:off x="635744" y="1671370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2BAD37-8526-EACC-A032-38600483D953}"/>
              </a:ext>
            </a:extLst>
          </p:cNvPr>
          <p:cNvSpPr txBox="1"/>
          <p:nvPr/>
        </p:nvSpPr>
        <p:spPr>
          <a:xfrm>
            <a:off x="617813" y="3085131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137A2C9-E2ED-4CC2-58FE-6EEF21881431}"/>
              </a:ext>
            </a:extLst>
          </p:cNvPr>
          <p:cNvSpPr txBox="1"/>
          <p:nvPr/>
        </p:nvSpPr>
        <p:spPr>
          <a:xfrm>
            <a:off x="617813" y="3522763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</p:spTree>
    <p:extLst>
      <p:ext uri="{BB962C8B-B14F-4D97-AF65-F5344CB8AC3E}">
        <p14:creationId xmlns:p14="http://schemas.microsoft.com/office/powerpoint/2010/main" val="41085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D601E15-261E-4308-AB55-F90D5E2D8233}"/>
              </a:ext>
            </a:extLst>
          </p:cNvPr>
          <p:cNvCxnSpPr>
            <a:cxnSpLocks/>
          </p:cNvCxnSpPr>
          <p:nvPr/>
        </p:nvCxnSpPr>
        <p:spPr>
          <a:xfrm>
            <a:off x="3107765" y="2911088"/>
            <a:ext cx="580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A9A1685B-EB2E-437B-ACFA-D68F255E0D12}"/>
              </a:ext>
            </a:extLst>
          </p:cNvPr>
          <p:cNvSpPr/>
          <p:nvPr/>
        </p:nvSpPr>
        <p:spPr>
          <a:xfrm>
            <a:off x="6036042" y="2625769"/>
            <a:ext cx="478168" cy="49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805A66-2000-4438-9842-FBCA5C24C315}"/>
              </a:ext>
            </a:extLst>
          </p:cNvPr>
          <p:cNvSpPr txBox="1"/>
          <p:nvPr/>
        </p:nvSpPr>
        <p:spPr>
          <a:xfrm>
            <a:off x="6091736" y="26801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v1</a:t>
            </a:r>
            <a:endParaRPr lang="es-AR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EF51EA9-7269-4724-BD1E-4142B27B42C0}"/>
              </a:ext>
            </a:extLst>
          </p:cNvPr>
          <p:cNvGrpSpPr/>
          <p:nvPr/>
        </p:nvGrpSpPr>
        <p:grpSpPr>
          <a:xfrm>
            <a:off x="5741109" y="1602431"/>
            <a:ext cx="1056368" cy="868002"/>
            <a:chOff x="4002192" y="1027180"/>
            <a:chExt cx="1534542" cy="1260910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E5E45DC-B52E-4480-B70B-E571FDB163B6}"/>
                </a:ext>
              </a:extLst>
            </p:cNvPr>
            <p:cNvGrpSpPr/>
            <p:nvPr/>
          </p:nvGrpSpPr>
          <p:grpSpPr>
            <a:xfrm>
              <a:off x="4002192" y="1027180"/>
              <a:ext cx="1534542" cy="1260910"/>
              <a:chOff x="777940" y="2189527"/>
              <a:chExt cx="1889758" cy="1475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FABCA8C-F6CC-4E69-9C16-CC8C871870F6}"/>
                  </a:ext>
                </a:extLst>
              </p:cNvPr>
              <p:cNvSpPr/>
              <p:nvPr/>
            </p:nvSpPr>
            <p:spPr>
              <a:xfrm>
                <a:off x="777940" y="2403173"/>
                <a:ext cx="1889758" cy="12620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Rectángulo: esquinas superiores cortadas 20">
                <a:extLst>
                  <a:ext uri="{FF2B5EF4-FFF2-40B4-BE49-F238E27FC236}">
                    <a16:creationId xmlns:a16="http://schemas.microsoft.com/office/drawing/2014/main" id="{A099F599-CF54-4DE8-8773-41BB9C36A305}"/>
                  </a:ext>
                </a:extLst>
              </p:cNvPr>
              <p:cNvSpPr/>
              <p:nvPr/>
            </p:nvSpPr>
            <p:spPr>
              <a:xfrm>
                <a:off x="780176" y="2189527"/>
                <a:ext cx="478168" cy="238975"/>
              </a:xfrm>
              <a:prstGeom prst="snip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92FD8161-8BC6-4028-988C-EF4C5E3B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778" y="1287919"/>
              <a:ext cx="989869" cy="857001"/>
            </a:xfrm>
            <a:prstGeom prst="rect">
              <a:avLst/>
            </a:prstGeom>
          </p:spPr>
        </p:pic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264E225-9965-48B9-B80D-5BE04367AE5B}"/>
              </a:ext>
            </a:extLst>
          </p:cNvPr>
          <p:cNvSpPr txBox="1"/>
          <p:nvPr/>
        </p:nvSpPr>
        <p:spPr>
          <a:xfrm>
            <a:off x="414082" y="323017"/>
            <a:ext cx="435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Control de código usando </a:t>
            </a:r>
            <a:r>
              <a:rPr lang="es-ES" sz="2800" dirty="0" err="1"/>
              <a:t>git</a:t>
            </a:r>
            <a:endParaRPr lang="es-ES" sz="2800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A798FB9-2748-45F8-9D5E-00CC070437C3}"/>
              </a:ext>
            </a:extLst>
          </p:cNvPr>
          <p:cNvGrpSpPr/>
          <p:nvPr/>
        </p:nvGrpSpPr>
        <p:grpSpPr>
          <a:xfrm>
            <a:off x="1018584" y="1518047"/>
            <a:ext cx="1735786" cy="1601457"/>
            <a:chOff x="583136" y="1353582"/>
            <a:chExt cx="1735786" cy="1601457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3B08FB2-E4DA-4922-BE5D-FE84AA215D70}"/>
                </a:ext>
              </a:extLst>
            </p:cNvPr>
            <p:cNvGrpSpPr/>
            <p:nvPr/>
          </p:nvGrpSpPr>
          <p:grpSpPr>
            <a:xfrm>
              <a:off x="583136" y="1603368"/>
              <a:ext cx="1644995" cy="1351671"/>
              <a:chOff x="687950" y="-2138638"/>
              <a:chExt cx="2200151" cy="1807835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00B1568-57DC-4459-8E17-1DF336E83CB8}"/>
                  </a:ext>
                </a:extLst>
              </p:cNvPr>
              <p:cNvGrpSpPr/>
              <p:nvPr/>
            </p:nvGrpSpPr>
            <p:grpSpPr>
              <a:xfrm>
                <a:off x="687950" y="-2138638"/>
                <a:ext cx="2200151" cy="1807835"/>
                <a:chOff x="791674" y="-846954"/>
                <a:chExt cx="1889758" cy="147567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377ED2AD-1532-4447-9F15-39A5C7BF8630}"/>
                    </a:ext>
                  </a:extLst>
                </p:cNvPr>
                <p:cNvSpPr/>
                <p:nvPr/>
              </p:nvSpPr>
              <p:spPr>
                <a:xfrm>
                  <a:off x="791674" y="-633304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47" name="Rectángulo: esquinas superiores cortadas 46">
                  <a:extLst>
                    <a:ext uri="{FF2B5EF4-FFF2-40B4-BE49-F238E27FC236}">
                      <a16:creationId xmlns:a16="http://schemas.microsoft.com/office/drawing/2014/main" id="{2B6ED9AF-209C-4C7B-B3A1-0F010877934E}"/>
                    </a:ext>
                  </a:extLst>
                </p:cNvPr>
                <p:cNvSpPr/>
                <p:nvPr/>
              </p:nvSpPr>
              <p:spPr>
                <a:xfrm>
                  <a:off x="793908" y="-846954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45" name="Imagen 44">
                <a:extLst>
                  <a:ext uri="{FF2B5EF4-FFF2-40B4-BE49-F238E27FC236}">
                    <a16:creationId xmlns:a16="http://schemas.microsoft.com/office/drawing/2014/main" id="{AB91ABFE-D272-45E3-8031-6E71A14C8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9535" y="-170270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2996030-5124-4950-9DF2-A6E65A3E8610}"/>
                </a:ext>
              </a:extLst>
            </p:cNvPr>
            <p:cNvSpPr txBox="1"/>
            <p:nvPr/>
          </p:nvSpPr>
          <p:spPr>
            <a:xfrm>
              <a:off x="1001317" y="1353582"/>
              <a:ext cx="1317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Mi proyecto</a:t>
              </a:r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B214E8A-DA8B-4390-992B-BFB22D8BAFE0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105EC9A-D258-F894-2F4B-3EBB6E3679E9}"/>
              </a:ext>
            </a:extLst>
          </p:cNvPr>
          <p:cNvSpPr txBox="1"/>
          <p:nvPr/>
        </p:nvSpPr>
        <p:spPr>
          <a:xfrm>
            <a:off x="2796938" y="21543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8D2EEA5-4854-884B-F749-D24F5092C5D8}"/>
              </a:ext>
            </a:extLst>
          </p:cNvPr>
          <p:cNvSpPr txBox="1"/>
          <p:nvPr/>
        </p:nvSpPr>
        <p:spPr>
          <a:xfrm>
            <a:off x="2805235" y="2488541"/>
            <a:ext cx="27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 -m “mensaje”</a:t>
            </a:r>
          </a:p>
        </p:txBody>
      </p:sp>
    </p:spTree>
    <p:extLst>
      <p:ext uri="{BB962C8B-B14F-4D97-AF65-F5344CB8AC3E}">
        <p14:creationId xmlns:p14="http://schemas.microsoft.com/office/powerpoint/2010/main" val="11214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D9A2FFC-4539-5B08-4854-23353A49EA05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3B6F11-C1CF-A795-8B58-9437120DF47A}"/>
              </a:ext>
            </a:extLst>
          </p:cNvPr>
          <p:cNvSpPr txBox="1"/>
          <p:nvPr/>
        </p:nvSpPr>
        <p:spPr>
          <a:xfrm>
            <a:off x="639482" y="605136"/>
            <a:ext cx="60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Agregando cambio al archivo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35C427-283F-DC9C-964E-26B13615133D}"/>
              </a:ext>
            </a:extLst>
          </p:cNvPr>
          <p:cNvSpPr txBox="1"/>
          <p:nvPr/>
        </p:nvSpPr>
        <p:spPr>
          <a:xfrm>
            <a:off x="454324" y="68934"/>
            <a:ext cx="3199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Ejercicio paso a paso</a:t>
            </a:r>
            <a:endParaRPr lang="es-ES" sz="28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D6769ED-21B7-5421-4D05-A4A2ADF4A543}"/>
              </a:ext>
            </a:extLst>
          </p:cNvPr>
          <p:cNvSpPr txBox="1"/>
          <p:nvPr/>
        </p:nvSpPr>
        <p:spPr>
          <a:xfrm>
            <a:off x="9594322" y="2736871"/>
            <a:ext cx="2705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Nos informa </a:t>
            </a:r>
          </a:p>
          <a:p>
            <a:r>
              <a:rPr lang="es-AR" dirty="0">
                <a:solidFill>
                  <a:schemeClr val="accent6"/>
                </a:solidFill>
              </a:rPr>
              <a:t>que hay cambios </a:t>
            </a:r>
          </a:p>
          <a:p>
            <a:r>
              <a:rPr lang="es-AR" dirty="0">
                <a:solidFill>
                  <a:schemeClr val="accent6"/>
                </a:solidFill>
              </a:rPr>
              <a:t>sin su respectivo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B34162A-7049-6953-4F61-22CF43880DB5}"/>
              </a:ext>
            </a:extLst>
          </p:cNvPr>
          <p:cNvSpPr txBox="1"/>
          <p:nvPr/>
        </p:nvSpPr>
        <p:spPr>
          <a:xfrm>
            <a:off x="3006911" y="2357298"/>
            <a:ext cx="7198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Changes</a:t>
            </a:r>
            <a:r>
              <a:rPr lang="es-AR" dirty="0"/>
              <a:t>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staged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:</a:t>
            </a:r>
          </a:p>
          <a:p>
            <a:r>
              <a:rPr lang="es-AR" dirty="0"/>
              <a:t>  (use "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&lt;file&gt;..."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update</a:t>
            </a:r>
            <a:r>
              <a:rPr lang="es-AR" dirty="0"/>
              <a:t> </a:t>
            </a:r>
            <a:r>
              <a:rPr lang="es-AR" dirty="0" err="1"/>
              <a:t>what</a:t>
            </a:r>
            <a:r>
              <a:rPr lang="es-AR" dirty="0"/>
              <a:t> </a:t>
            </a:r>
            <a:r>
              <a:rPr lang="es-AR" dirty="0" err="1"/>
              <a:t>will</a:t>
            </a:r>
            <a:r>
              <a:rPr lang="es-AR" dirty="0"/>
              <a:t> be </a:t>
            </a:r>
            <a:r>
              <a:rPr lang="es-AR" dirty="0" err="1"/>
              <a:t>committed</a:t>
            </a:r>
            <a:r>
              <a:rPr lang="es-AR" dirty="0"/>
              <a:t>)</a:t>
            </a:r>
          </a:p>
          <a:p>
            <a:r>
              <a:rPr lang="es-AR" dirty="0"/>
              <a:t>  (use "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restore</a:t>
            </a:r>
            <a:r>
              <a:rPr lang="es-AR" dirty="0"/>
              <a:t> &lt;file&gt;..."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discard</a:t>
            </a:r>
            <a:r>
              <a:rPr lang="es-AR" dirty="0"/>
              <a:t> </a:t>
            </a:r>
            <a:r>
              <a:rPr lang="es-AR" dirty="0" err="1"/>
              <a:t>changes</a:t>
            </a:r>
            <a:r>
              <a:rPr lang="es-AR" dirty="0"/>
              <a:t> in </a:t>
            </a:r>
            <a:r>
              <a:rPr lang="es-AR" dirty="0" err="1"/>
              <a:t>working</a:t>
            </a:r>
            <a:r>
              <a:rPr lang="es-AR" dirty="0"/>
              <a:t> </a:t>
            </a:r>
            <a:r>
              <a:rPr lang="es-AR" dirty="0" err="1"/>
              <a:t>directory</a:t>
            </a:r>
            <a:r>
              <a:rPr lang="es-AR" dirty="0"/>
              <a:t>)</a:t>
            </a:r>
          </a:p>
          <a:p>
            <a:r>
              <a:rPr lang="es-AR" dirty="0"/>
              <a:t>        </a:t>
            </a:r>
            <a:r>
              <a:rPr lang="es-AR" dirty="0" err="1"/>
              <a:t>modified</a:t>
            </a:r>
            <a:r>
              <a:rPr lang="es-AR" dirty="0"/>
              <a:t>:   Nuevo.txt</a:t>
            </a:r>
          </a:p>
          <a:p>
            <a:r>
              <a:rPr lang="es-AR" dirty="0"/>
              <a:t>no </a:t>
            </a:r>
            <a:r>
              <a:rPr lang="es-AR" dirty="0" err="1"/>
              <a:t>changes</a:t>
            </a:r>
            <a:r>
              <a:rPr lang="es-AR" dirty="0"/>
              <a:t> </a:t>
            </a:r>
            <a:r>
              <a:rPr lang="es-AR" dirty="0" err="1"/>
              <a:t>added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(use "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" and/</a:t>
            </a:r>
            <a:r>
              <a:rPr lang="es-AR" dirty="0" err="1"/>
              <a:t>or</a:t>
            </a:r>
            <a:r>
              <a:rPr lang="es-AR" dirty="0"/>
              <a:t> "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-a")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BB2A60-C273-6A89-9C3F-A3BD90D98CE9}"/>
              </a:ext>
            </a:extLst>
          </p:cNvPr>
          <p:cNvSpPr txBox="1"/>
          <p:nvPr/>
        </p:nvSpPr>
        <p:spPr>
          <a:xfrm>
            <a:off x="1761919" y="1207559"/>
            <a:ext cx="760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Agregamos el texto “Hola mundo” en el archivo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Nuevo.Txt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4B266-802A-A98C-6177-BDC1983C5276}"/>
              </a:ext>
            </a:extLst>
          </p:cNvPr>
          <p:cNvSpPr txBox="1"/>
          <p:nvPr/>
        </p:nvSpPr>
        <p:spPr>
          <a:xfrm>
            <a:off x="744070" y="1203060"/>
            <a:ext cx="10178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TAREA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8ACC75-58A1-66CF-E3EF-6AC0B0335B74}"/>
              </a:ext>
            </a:extLst>
          </p:cNvPr>
          <p:cNvSpPr txBox="1"/>
          <p:nvPr/>
        </p:nvSpPr>
        <p:spPr>
          <a:xfrm>
            <a:off x="1909696" y="1776652"/>
            <a:ext cx="175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status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BE1742-B60A-033E-FCE3-43FEFF144F33}"/>
              </a:ext>
            </a:extLst>
          </p:cNvPr>
          <p:cNvSpPr txBox="1"/>
          <p:nvPr/>
        </p:nvSpPr>
        <p:spPr>
          <a:xfrm>
            <a:off x="3606725" y="1765560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Pido el estado del repositorio en este momento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E4510CF-2DE1-E6A5-75F7-4DE917F16962}"/>
              </a:ext>
            </a:extLst>
          </p:cNvPr>
          <p:cNvSpPr txBox="1"/>
          <p:nvPr/>
        </p:nvSpPr>
        <p:spPr>
          <a:xfrm>
            <a:off x="755382" y="2339151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43F9094-128C-60DB-1B1C-ECFFDC3C666C}"/>
              </a:ext>
            </a:extLst>
          </p:cNvPr>
          <p:cNvSpPr txBox="1"/>
          <p:nvPr/>
        </p:nvSpPr>
        <p:spPr>
          <a:xfrm>
            <a:off x="1911189" y="4344652"/>
            <a:ext cx="778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943EBE3-5DD4-CF86-F41A-05B6D883C34D}"/>
              </a:ext>
            </a:extLst>
          </p:cNvPr>
          <p:cNvSpPr txBox="1"/>
          <p:nvPr/>
        </p:nvSpPr>
        <p:spPr>
          <a:xfrm>
            <a:off x="3291753" y="4344652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Agrego los cambios al </a:t>
            </a:r>
            <a:r>
              <a:rPr lang="es-AR" dirty="0" err="1">
                <a:solidFill>
                  <a:schemeClr val="accent6"/>
                </a:solidFill>
              </a:rPr>
              <a:t>staging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BD540FB-9533-D9B4-7E2F-006B531C6E91}"/>
              </a:ext>
            </a:extLst>
          </p:cNvPr>
          <p:cNvSpPr txBox="1"/>
          <p:nvPr/>
        </p:nvSpPr>
        <p:spPr>
          <a:xfrm>
            <a:off x="1870850" y="4789627"/>
            <a:ext cx="778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 -m “segundo </a:t>
            </a:r>
            <a:r>
              <a:rPr lang="es-AR" dirty="0" err="1"/>
              <a:t>commit</a:t>
            </a:r>
            <a:r>
              <a:rPr lang="es-AR" dirty="0"/>
              <a:t>”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DDCFC42-41C5-A550-3243-583E93623C3B}"/>
              </a:ext>
            </a:extLst>
          </p:cNvPr>
          <p:cNvSpPr txBox="1"/>
          <p:nvPr/>
        </p:nvSpPr>
        <p:spPr>
          <a:xfrm>
            <a:off x="5480639" y="4777552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Agrego los cambios al repositorio LOCAL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93628C-3786-34AB-DDD1-170BD6A3EFF6}"/>
              </a:ext>
            </a:extLst>
          </p:cNvPr>
          <p:cNvSpPr txBox="1"/>
          <p:nvPr/>
        </p:nvSpPr>
        <p:spPr>
          <a:xfrm>
            <a:off x="2824306" y="5873597"/>
            <a:ext cx="609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branch master</a:t>
            </a:r>
          </a:p>
          <a:p>
            <a:r>
              <a:rPr lang="en-US" dirty="0"/>
              <a:t>nothing to commit, working tree clean</a:t>
            </a:r>
            <a:endParaRPr lang="es-AR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945DDF3-A20F-0F0A-4DA2-ED7B69A22DF0}"/>
              </a:ext>
            </a:extLst>
          </p:cNvPr>
          <p:cNvSpPr txBox="1"/>
          <p:nvPr/>
        </p:nvSpPr>
        <p:spPr>
          <a:xfrm>
            <a:off x="1909696" y="5249959"/>
            <a:ext cx="175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status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56E0B7-223F-4FD9-C8EE-6BFFCCE4E0D2}"/>
              </a:ext>
            </a:extLst>
          </p:cNvPr>
          <p:cNvSpPr txBox="1"/>
          <p:nvPr/>
        </p:nvSpPr>
        <p:spPr>
          <a:xfrm>
            <a:off x="3653790" y="5247313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Pido el estado del repositorio en este momento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662D8F1-E976-E3AD-A462-39397A816144}"/>
              </a:ext>
            </a:extLst>
          </p:cNvPr>
          <p:cNvSpPr txBox="1"/>
          <p:nvPr/>
        </p:nvSpPr>
        <p:spPr>
          <a:xfrm>
            <a:off x="639482" y="5855574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8F09C1-34C9-10E4-FB89-899169B34709}"/>
              </a:ext>
            </a:extLst>
          </p:cNvPr>
          <p:cNvSpPr txBox="1"/>
          <p:nvPr/>
        </p:nvSpPr>
        <p:spPr>
          <a:xfrm>
            <a:off x="744070" y="1781150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58A07FB-0742-9D17-F97C-9DCBC0038510}"/>
              </a:ext>
            </a:extLst>
          </p:cNvPr>
          <p:cNvSpPr txBox="1"/>
          <p:nvPr/>
        </p:nvSpPr>
        <p:spPr>
          <a:xfrm>
            <a:off x="639482" y="4344652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A1C4F35-29B7-30F2-46CD-5BA05CD683F0}"/>
              </a:ext>
            </a:extLst>
          </p:cNvPr>
          <p:cNvSpPr txBox="1"/>
          <p:nvPr/>
        </p:nvSpPr>
        <p:spPr>
          <a:xfrm>
            <a:off x="648071" y="4782038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D23DFDA-C161-791C-4F96-9BD26FA11701}"/>
              </a:ext>
            </a:extLst>
          </p:cNvPr>
          <p:cNvSpPr txBox="1"/>
          <p:nvPr/>
        </p:nvSpPr>
        <p:spPr>
          <a:xfrm>
            <a:off x="639482" y="5270650"/>
            <a:ext cx="11267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4A0EA2C-4B8A-7826-C508-5A45826B3656}"/>
              </a:ext>
            </a:extLst>
          </p:cNvPr>
          <p:cNvSpPr txBox="1"/>
          <p:nvPr/>
        </p:nvSpPr>
        <p:spPr>
          <a:xfrm>
            <a:off x="7207765" y="5901740"/>
            <a:ext cx="373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Nos informa que no hay </a:t>
            </a:r>
          </a:p>
          <a:p>
            <a:r>
              <a:rPr lang="es-AR" dirty="0">
                <a:solidFill>
                  <a:schemeClr val="accent6"/>
                </a:solidFill>
              </a:rPr>
              <a:t>cambios para “</a:t>
            </a:r>
            <a:r>
              <a:rPr lang="es-AR" dirty="0" err="1">
                <a:solidFill>
                  <a:schemeClr val="accent6"/>
                </a:solidFill>
              </a:rPr>
              <a:t>commitear</a:t>
            </a:r>
            <a:r>
              <a:rPr lang="es-AR" dirty="0">
                <a:solidFill>
                  <a:schemeClr val="accent6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58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D601E15-261E-4308-AB55-F90D5E2D8233}"/>
              </a:ext>
            </a:extLst>
          </p:cNvPr>
          <p:cNvCxnSpPr>
            <a:cxnSpLocks/>
          </p:cNvCxnSpPr>
          <p:nvPr/>
        </p:nvCxnSpPr>
        <p:spPr>
          <a:xfrm>
            <a:off x="2593493" y="3532641"/>
            <a:ext cx="8557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A9A1685B-EB2E-437B-ACFA-D68F255E0D12}"/>
              </a:ext>
            </a:extLst>
          </p:cNvPr>
          <p:cNvSpPr/>
          <p:nvPr/>
        </p:nvSpPr>
        <p:spPr>
          <a:xfrm>
            <a:off x="6116707" y="3247322"/>
            <a:ext cx="478168" cy="49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805A66-2000-4438-9842-FBCA5C24C315}"/>
              </a:ext>
            </a:extLst>
          </p:cNvPr>
          <p:cNvSpPr txBox="1"/>
          <p:nvPr/>
        </p:nvSpPr>
        <p:spPr>
          <a:xfrm>
            <a:off x="6172401" y="330174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v1</a:t>
            </a:r>
            <a:endParaRPr lang="es-AR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EF51EA9-7269-4724-BD1E-4142B27B42C0}"/>
              </a:ext>
            </a:extLst>
          </p:cNvPr>
          <p:cNvGrpSpPr/>
          <p:nvPr/>
        </p:nvGrpSpPr>
        <p:grpSpPr>
          <a:xfrm>
            <a:off x="5821774" y="2223984"/>
            <a:ext cx="1056368" cy="868002"/>
            <a:chOff x="4002192" y="1027180"/>
            <a:chExt cx="1534542" cy="1260910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E5E45DC-B52E-4480-B70B-E571FDB163B6}"/>
                </a:ext>
              </a:extLst>
            </p:cNvPr>
            <p:cNvGrpSpPr/>
            <p:nvPr/>
          </p:nvGrpSpPr>
          <p:grpSpPr>
            <a:xfrm>
              <a:off x="4002192" y="1027180"/>
              <a:ext cx="1534542" cy="1260910"/>
              <a:chOff x="777940" y="2189527"/>
              <a:chExt cx="1889758" cy="1475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FABCA8C-F6CC-4E69-9C16-CC8C871870F6}"/>
                  </a:ext>
                </a:extLst>
              </p:cNvPr>
              <p:cNvSpPr/>
              <p:nvPr/>
            </p:nvSpPr>
            <p:spPr>
              <a:xfrm>
                <a:off x="777940" y="2403173"/>
                <a:ext cx="1889758" cy="12620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Rectángulo: esquinas superiores cortadas 20">
                <a:extLst>
                  <a:ext uri="{FF2B5EF4-FFF2-40B4-BE49-F238E27FC236}">
                    <a16:creationId xmlns:a16="http://schemas.microsoft.com/office/drawing/2014/main" id="{A099F599-CF54-4DE8-8773-41BB9C36A305}"/>
                  </a:ext>
                </a:extLst>
              </p:cNvPr>
              <p:cNvSpPr/>
              <p:nvPr/>
            </p:nvSpPr>
            <p:spPr>
              <a:xfrm>
                <a:off x="780176" y="2189527"/>
                <a:ext cx="478168" cy="238975"/>
              </a:xfrm>
              <a:prstGeom prst="snip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92FD8161-8BC6-4028-988C-EF4C5E3B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778" y="1287919"/>
              <a:ext cx="989869" cy="857001"/>
            </a:xfrm>
            <a:prstGeom prst="rect">
              <a:avLst/>
            </a:prstGeom>
          </p:spPr>
        </p:pic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264E225-9965-48B9-B80D-5BE04367AE5B}"/>
              </a:ext>
            </a:extLst>
          </p:cNvPr>
          <p:cNvSpPr txBox="1"/>
          <p:nvPr/>
        </p:nvSpPr>
        <p:spPr>
          <a:xfrm>
            <a:off x="414082" y="323017"/>
            <a:ext cx="435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Control de código usando </a:t>
            </a:r>
            <a:r>
              <a:rPr lang="es-ES" sz="2800" dirty="0" err="1"/>
              <a:t>git</a:t>
            </a:r>
            <a:endParaRPr lang="es-ES" sz="2800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A798FB9-2748-45F8-9D5E-00CC070437C3}"/>
              </a:ext>
            </a:extLst>
          </p:cNvPr>
          <p:cNvGrpSpPr/>
          <p:nvPr/>
        </p:nvGrpSpPr>
        <p:grpSpPr>
          <a:xfrm>
            <a:off x="720852" y="2144329"/>
            <a:ext cx="1735786" cy="1601457"/>
            <a:chOff x="583136" y="1353582"/>
            <a:chExt cx="1735786" cy="1601457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3B08FB2-E4DA-4922-BE5D-FE84AA215D70}"/>
                </a:ext>
              </a:extLst>
            </p:cNvPr>
            <p:cNvGrpSpPr/>
            <p:nvPr/>
          </p:nvGrpSpPr>
          <p:grpSpPr>
            <a:xfrm>
              <a:off x="583136" y="1603368"/>
              <a:ext cx="1644995" cy="1351671"/>
              <a:chOff x="687950" y="-2138638"/>
              <a:chExt cx="2200151" cy="1807835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00B1568-57DC-4459-8E17-1DF336E83CB8}"/>
                  </a:ext>
                </a:extLst>
              </p:cNvPr>
              <p:cNvGrpSpPr/>
              <p:nvPr/>
            </p:nvGrpSpPr>
            <p:grpSpPr>
              <a:xfrm>
                <a:off x="687950" y="-2138638"/>
                <a:ext cx="2200151" cy="1807835"/>
                <a:chOff x="791674" y="-846954"/>
                <a:chExt cx="1889758" cy="147567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377ED2AD-1532-4447-9F15-39A5C7BF8630}"/>
                    </a:ext>
                  </a:extLst>
                </p:cNvPr>
                <p:cNvSpPr/>
                <p:nvPr/>
              </p:nvSpPr>
              <p:spPr>
                <a:xfrm>
                  <a:off x="791674" y="-633304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47" name="Rectángulo: esquinas superiores cortadas 46">
                  <a:extLst>
                    <a:ext uri="{FF2B5EF4-FFF2-40B4-BE49-F238E27FC236}">
                      <a16:creationId xmlns:a16="http://schemas.microsoft.com/office/drawing/2014/main" id="{2B6ED9AF-209C-4C7B-B3A1-0F010877934E}"/>
                    </a:ext>
                  </a:extLst>
                </p:cNvPr>
                <p:cNvSpPr/>
                <p:nvPr/>
              </p:nvSpPr>
              <p:spPr>
                <a:xfrm>
                  <a:off x="793908" y="-846954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45" name="Imagen 44">
                <a:extLst>
                  <a:ext uri="{FF2B5EF4-FFF2-40B4-BE49-F238E27FC236}">
                    <a16:creationId xmlns:a16="http://schemas.microsoft.com/office/drawing/2014/main" id="{AB91ABFE-D272-45E3-8031-6E71A14C8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9535" y="-1702701"/>
                <a:ext cx="1419225" cy="1228726"/>
              </a:xfrm>
              <a:prstGeom prst="rect">
                <a:avLst/>
              </a:prstGeom>
            </p:spPr>
          </p:pic>
        </p:grp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2996030-5124-4950-9DF2-A6E65A3E8610}"/>
                </a:ext>
              </a:extLst>
            </p:cNvPr>
            <p:cNvSpPr txBox="1"/>
            <p:nvPr/>
          </p:nvSpPr>
          <p:spPr>
            <a:xfrm>
              <a:off x="1001317" y="1353582"/>
              <a:ext cx="1317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Mi proyecto</a:t>
              </a:r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B214E8A-DA8B-4390-992B-BFB22D8BAFE0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105EC9A-D258-F894-2F4B-3EBB6E3679E9}"/>
              </a:ext>
            </a:extLst>
          </p:cNvPr>
          <p:cNvSpPr txBox="1"/>
          <p:nvPr/>
        </p:nvSpPr>
        <p:spPr>
          <a:xfrm>
            <a:off x="2754370" y="367270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8D2EEA5-4854-884B-F749-D24F5092C5D8}"/>
              </a:ext>
            </a:extLst>
          </p:cNvPr>
          <p:cNvSpPr txBox="1"/>
          <p:nvPr/>
        </p:nvSpPr>
        <p:spPr>
          <a:xfrm>
            <a:off x="2762667" y="4006933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 -m “</a:t>
            </a:r>
            <a:r>
              <a:rPr lang="es-AR" dirty="0" err="1"/>
              <a:t>commit</a:t>
            </a:r>
            <a:r>
              <a:rPr lang="es-AR" dirty="0"/>
              <a:t> inicial”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8C56855-0952-2E0D-4587-D3B58E7A8601}"/>
              </a:ext>
            </a:extLst>
          </p:cNvPr>
          <p:cNvSpPr/>
          <p:nvPr/>
        </p:nvSpPr>
        <p:spPr>
          <a:xfrm>
            <a:off x="10254944" y="3247322"/>
            <a:ext cx="478168" cy="49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85916F-6FC1-D171-1A4D-2F4239FCE860}"/>
              </a:ext>
            </a:extLst>
          </p:cNvPr>
          <p:cNvSpPr txBox="1"/>
          <p:nvPr/>
        </p:nvSpPr>
        <p:spPr>
          <a:xfrm>
            <a:off x="10310638" y="330174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v2</a:t>
            </a:r>
            <a:endParaRPr lang="es-A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C49D7BB-516B-C68D-D566-4F27C2873B66}"/>
              </a:ext>
            </a:extLst>
          </p:cNvPr>
          <p:cNvGrpSpPr/>
          <p:nvPr/>
        </p:nvGrpSpPr>
        <p:grpSpPr>
          <a:xfrm>
            <a:off x="9960011" y="2223984"/>
            <a:ext cx="1056368" cy="868002"/>
            <a:chOff x="4002192" y="1027180"/>
            <a:chExt cx="1534542" cy="126091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F430808A-6587-1804-B5A4-6DC728F34240}"/>
                </a:ext>
              </a:extLst>
            </p:cNvPr>
            <p:cNvGrpSpPr/>
            <p:nvPr/>
          </p:nvGrpSpPr>
          <p:grpSpPr>
            <a:xfrm>
              <a:off x="4002192" y="1027180"/>
              <a:ext cx="1534542" cy="1260910"/>
              <a:chOff x="777940" y="2189527"/>
              <a:chExt cx="1889758" cy="1475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65EC9A77-2AC6-AC93-980A-6A4BA663264F}"/>
                  </a:ext>
                </a:extLst>
              </p:cNvPr>
              <p:cNvSpPr/>
              <p:nvPr/>
            </p:nvSpPr>
            <p:spPr>
              <a:xfrm>
                <a:off x="777940" y="2403173"/>
                <a:ext cx="1889758" cy="12620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ángulo: esquinas superiores cortadas 12">
                <a:extLst>
                  <a:ext uri="{FF2B5EF4-FFF2-40B4-BE49-F238E27FC236}">
                    <a16:creationId xmlns:a16="http://schemas.microsoft.com/office/drawing/2014/main" id="{8853C582-F497-384E-6F40-5D69CDF59C5F}"/>
                  </a:ext>
                </a:extLst>
              </p:cNvPr>
              <p:cNvSpPr/>
              <p:nvPr/>
            </p:nvSpPr>
            <p:spPr>
              <a:xfrm>
                <a:off x="780176" y="2189527"/>
                <a:ext cx="478168" cy="238975"/>
              </a:xfrm>
              <a:prstGeom prst="snip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E761CDC-1452-BC39-61A4-7E4C56B3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778" y="1287919"/>
              <a:ext cx="989869" cy="857001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ACF621-7C00-EDC6-AB45-72CC7FDE30DC}"/>
              </a:ext>
            </a:extLst>
          </p:cNvPr>
          <p:cNvSpPr txBox="1"/>
          <p:nvPr/>
        </p:nvSpPr>
        <p:spPr>
          <a:xfrm>
            <a:off x="6969978" y="363907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5202CD-A50D-CCCC-B680-D05E30413159}"/>
              </a:ext>
            </a:extLst>
          </p:cNvPr>
          <p:cNvSpPr txBox="1"/>
          <p:nvPr/>
        </p:nvSpPr>
        <p:spPr>
          <a:xfrm>
            <a:off x="6978275" y="3973297"/>
            <a:ext cx="357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 -m “segundo </a:t>
            </a:r>
            <a:r>
              <a:rPr lang="es-AR" dirty="0" err="1"/>
              <a:t>commit</a:t>
            </a:r>
            <a:r>
              <a:rPr lang="es-A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4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D9A2FFC-4539-5B08-4854-23353A49EA05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3B6F11-C1CF-A795-8B58-9437120DF47A}"/>
              </a:ext>
            </a:extLst>
          </p:cNvPr>
          <p:cNvSpPr txBox="1"/>
          <p:nvPr/>
        </p:nvSpPr>
        <p:spPr>
          <a:xfrm>
            <a:off x="639482" y="605136"/>
            <a:ext cx="60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Navegando los </a:t>
            </a:r>
            <a:r>
              <a:rPr lang="es-AR" b="1" dirty="0" err="1"/>
              <a:t>commits</a:t>
            </a:r>
            <a:r>
              <a:rPr lang="es-AR" b="1" dirty="0"/>
              <a:t> realizados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35C427-283F-DC9C-964E-26B13615133D}"/>
              </a:ext>
            </a:extLst>
          </p:cNvPr>
          <p:cNvSpPr txBox="1"/>
          <p:nvPr/>
        </p:nvSpPr>
        <p:spPr>
          <a:xfrm>
            <a:off x="639482" y="56956"/>
            <a:ext cx="3199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Ejercicio paso a paso</a:t>
            </a:r>
            <a:endParaRPr lang="es-ES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8ACC75-58A1-66CF-E3EF-6AC0B0335B74}"/>
              </a:ext>
            </a:extLst>
          </p:cNvPr>
          <p:cNvSpPr txBox="1"/>
          <p:nvPr/>
        </p:nvSpPr>
        <p:spPr>
          <a:xfrm>
            <a:off x="1905321" y="1035884"/>
            <a:ext cx="175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tp</a:t>
            </a:r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log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FC74DD-205B-32FE-939F-8811395DFDC1}"/>
              </a:ext>
            </a:extLst>
          </p:cNvPr>
          <p:cNvSpPr txBox="1"/>
          <p:nvPr/>
        </p:nvSpPr>
        <p:spPr>
          <a:xfrm>
            <a:off x="686653" y="1043321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ABCA969-68E1-A387-9E2A-387C764B1368}"/>
              </a:ext>
            </a:extLst>
          </p:cNvPr>
          <p:cNvSpPr txBox="1"/>
          <p:nvPr/>
        </p:nvSpPr>
        <p:spPr>
          <a:xfrm>
            <a:off x="1396465" y="1981796"/>
            <a:ext cx="81952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commit</a:t>
            </a:r>
            <a:r>
              <a:rPr lang="es-AR" dirty="0"/>
              <a:t> 139c097cefe13c94c075b4f434a26696b51283a6 (HEAD -&gt; master)</a:t>
            </a:r>
          </a:p>
          <a:p>
            <a:r>
              <a:rPr lang="es-AR" dirty="0" err="1"/>
              <a:t>Author</a:t>
            </a:r>
            <a:r>
              <a:rPr lang="es-AR" dirty="0"/>
              <a:t>: </a:t>
            </a:r>
            <a:r>
              <a:rPr lang="es-AR" dirty="0" err="1"/>
              <a:t>javier</a:t>
            </a:r>
            <a:r>
              <a:rPr lang="es-AR" dirty="0"/>
              <a:t> &lt;jgrana@herrera.unt.edu.ar&gt;</a:t>
            </a:r>
          </a:p>
          <a:p>
            <a:r>
              <a:rPr lang="es-AR" dirty="0"/>
              <a:t>Date:   </a:t>
            </a:r>
            <a:r>
              <a:rPr lang="es-AR" dirty="0" err="1"/>
              <a:t>Thu</a:t>
            </a:r>
            <a:r>
              <a:rPr lang="es-AR" dirty="0"/>
              <a:t> Mar 21 11:42:31 2024 -0300</a:t>
            </a:r>
          </a:p>
          <a:p>
            <a:endParaRPr lang="es-AR" dirty="0"/>
          </a:p>
          <a:p>
            <a:r>
              <a:rPr lang="es-AR" dirty="0"/>
              <a:t>    segundo </a:t>
            </a:r>
            <a:r>
              <a:rPr lang="es-AR" dirty="0" err="1"/>
              <a:t>commit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commit</a:t>
            </a:r>
            <a:r>
              <a:rPr lang="es-AR" dirty="0"/>
              <a:t> f0e82b95c2cd5a03de34867080113d58a7130cdc</a:t>
            </a:r>
          </a:p>
          <a:p>
            <a:r>
              <a:rPr lang="es-AR" dirty="0" err="1"/>
              <a:t>Author</a:t>
            </a:r>
            <a:r>
              <a:rPr lang="es-AR" dirty="0"/>
              <a:t>: </a:t>
            </a:r>
            <a:r>
              <a:rPr lang="es-AR" dirty="0" err="1"/>
              <a:t>javier</a:t>
            </a:r>
            <a:r>
              <a:rPr lang="es-AR" dirty="0"/>
              <a:t> &lt;jgrana@herrera.unt.edu.ar&gt;</a:t>
            </a:r>
          </a:p>
          <a:p>
            <a:r>
              <a:rPr lang="es-AR" dirty="0"/>
              <a:t>Date:   </a:t>
            </a:r>
            <a:r>
              <a:rPr lang="es-AR" dirty="0" err="1"/>
              <a:t>Thu</a:t>
            </a:r>
            <a:r>
              <a:rPr lang="es-AR" dirty="0"/>
              <a:t> Mar 21 11:26:07 2024 -0300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commit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110161-6722-AFCF-6A64-3E6A75FA1C64}"/>
              </a:ext>
            </a:extLst>
          </p:cNvPr>
          <p:cNvSpPr txBox="1"/>
          <p:nvPr/>
        </p:nvSpPr>
        <p:spPr>
          <a:xfrm>
            <a:off x="720697" y="1543611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1109DD-0559-1C05-7ED4-074ACB6A9BDB}"/>
              </a:ext>
            </a:extLst>
          </p:cNvPr>
          <p:cNvSpPr txBox="1"/>
          <p:nvPr/>
        </p:nvSpPr>
        <p:spPr>
          <a:xfrm>
            <a:off x="3286528" y="1035884"/>
            <a:ext cx="6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MX" dirty="0"/>
              <a:t>permite visualizar el historial de los </a:t>
            </a:r>
            <a:r>
              <a:rPr lang="es-MX" dirty="0" err="1"/>
              <a:t>commit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F04FC9-2D92-30E4-A4E8-3CCE46818579}"/>
              </a:ext>
            </a:extLst>
          </p:cNvPr>
          <p:cNvSpPr txBox="1"/>
          <p:nvPr/>
        </p:nvSpPr>
        <p:spPr>
          <a:xfrm>
            <a:off x="8482611" y="3022123"/>
            <a:ext cx="270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//Mensaje del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44A14A-3553-516E-F137-833C5B58DA2E}"/>
              </a:ext>
            </a:extLst>
          </p:cNvPr>
          <p:cNvSpPr txBox="1"/>
          <p:nvPr/>
        </p:nvSpPr>
        <p:spPr>
          <a:xfrm>
            <a:off x="8490532" y="1981796"/>
            <a:ext cx="333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//ID de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r>
              <a:rPr lang="es-AR" dirty="0">
                <a:solidFill>
                  <a:schemeClr val="accent6"/>
                </a:solidFill>
              </a:rPr>
              <a:t> + Head/Branch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5B1755-155F-0C4E-ECBC-9EE0765405B3}"/>
              </a:ext>
            </a:extLst>
          </p:cNvPr>
          <p:cNvSpPr txBox="1"/>
          <p:nvPr/>
        </p:nvSpPr>
        <p:spPr>
          <a:xfrm>
            <a:off x="8490532" y="2301798"/>
            <a:ext cx="217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//Autor del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0979629-E0C1-0526-57D0-F897E3238EB2}"/>
              </a:ext>
            </a:extLst>
          </p:cNvPr>
          <p:cNvSpPr txBox="1"/>
          <p:nvPr/>
        </p:nvSpPr>
        <p:spPr>
          <a:xfrm>
            <a:off x="8482611" y="2671130"/>
            <a:ext cx="217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//Fecha de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endParaRPr lang="es-AR" dirty="0">
              <a:solidFill>
                <a:schemeClr val="accent6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9669222-32CD-8A79-2FAC-574493BEDBDB}"/>
              </a:ext>
            </a:extLst>
          </p:cNvPr>
          <p:cNvCxnSpPr>
            <a:cxnSpLocks/>
          </p:cNvCxnSpPr>
          <p:nvPr/>
        </p:nvCxnSpPr>
        <p:spPr>
          <a:xfrm>
            <a:off x="1152925" y="2351128"/>
            <a:ext cx="0" cy="256153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4BAE54-5709-31FB-B769-CA056BD152A8}"/>
              </a:ext>
            </a:extLst>
          </p:cNvPr>
          <p:cNvSpPr txBox="1"/>
          <p:nvPr/>
        </p:nvSpPr>
        <p:spPr>
          <a:xfrm rot="16200000">
            <a:off x="-416633" y="3244334"/>
            <a:ext cx="2643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MX" dirty="0"/>
              <a:t>historial de los </a:t>
            </a:r>
            <a:r>
              <a:rPr lang="es-MX" dirty="0" err="1"/>
              <a:t>commits</a:t>
            </a:r>
            <a:endParaRPr lang="es-AR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D11C26C-D9DA-018C-4139-7DA909351B28}"/>
              </a:ext>
            </a:extLst>
          </p:cNvPr>
          <p:cNvSpPr txBox="1"/>
          <p:nvPr/>
        </p:nvSpPr>
        <p:spPr>
          <a:xfrm>
            <a:off x="1699274" y="6115521"/>
            <a:ext cx="609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139c097 (HEAD -&gt; master) segundo </a:t>
            </a:r>
            <a:r>
              <a:rPr lang="es-AR" dirty="0" err="1"/>
              <a:t>commit</a:t>
            </a:r>
            <a:endParaRPr lang="es-AR" dirty="0"/>
          </a:p>
          <a:p>
            <a:r>
              <a:rPr lang="es-AR" dirty="0"/>
              <a:t>f0e82b9 </a:t>
            </a:r>
            <a:r>
              <a:rPr lang="es-AR" dirty="0" err="1"/>
              <a:t>commit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0B0280F-FAFE-79DC-A49E-335F90BB03D6}"/>
              </a:ext>
            </a:extLst>
          </p:cNvPr>
          <p:cNvSpPr txBox="1"/>
          <p:nvPr/>
        </p:nvSpPr>
        <p:spPr>
          <a:xfrm>
            <a:off x="1795288" y="5121117"/>
            <a:ext cx="609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 </a:t>
            </a:r>
            <a:r>
              <a:rPr lang="es-AR" dirty="0" err="1"/>
              <a:t>git</a:t>
            </a:r>
            <a:r>
              <a:rPr lang="es-AR" dirty="0"/>
              <a:t> log --</a:t>
            </a:r>
            <a:r>
              <a:rPr lang="es-AR" dirty="0" err="1"/>
              <a:t>oneline</a:t>
            </a:r>
            <a:endParaRPr lang="es-AR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1CB8C87-2D10-BDC9-565B-EFCD20D97569}"/>
              </a:ext>
            </a:extLst>
          </p:cNvPr>
          <p:cNvSpPr txBox="1"/>
          <p:nvPr/>
        </p:nvSpPr>
        <p:spPr>
          <a:xfrm>
            <a:off x="590638" y="5153566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817E95B-7884-0B72-F69F-0E8055E7A381}"/>
              </a:ext>
            </a:extLst>
          </p:cNvPr>
          <p:cNvSpPr txBox="1"/>
          <p:nvPr/>
        </p:nvSpPr>
        <p:spPr>
          <a:xfrm>
            <a:off x="590638" y="5653856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20E9C58-4233-CA10-C9C3-53105D19042B}"/>
              </a:ext>
            </a:extLst>
          </p:cNvPr>
          <p:cNvSpPr txBox="1"/>
          <p:nvPr/>
        </p:nvSpPr>
        <p:spPr>
          <a:xfrm>
            <a:off x="6462169" y="6115521"/>
            <a:ext cx="425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ID de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r>
              <a:rPr lang="es-AR" dirty="0">
                <a:solidFill>
                  <a:schemeClr val="accent6"/>
                </a:solidFill>
              </a:rPr>
              <a:t> + Head/Branch + mensaje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5A84A1-4A9D-C003-4B71-A8CCE7CEF86E}"/>
              </a:ext>
            </a:extLst>
          </p:cNvPr>
          <p:cNvSpPr txBox="1"/>
          <p:nvPr/>
        </p:nvSpPr>
        <p:spPr>
          <a:xfrm>
            <a:off x="6445634" y="6424866"/>
            <a:ext cx="270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// ID de </a:t>
            </a:r>
            <a:r>
              <a:rPr lang="es-AR" dirty="0" err="1">
                <a:solidFill>
                  <a:schemeClr val="accent6"/>
                </a:solidFill>
              </a:rPr>
              <a:t>commit</a:t>
            </a:r>
            <a:r>
              <a:rPr lang="es-AR" dirty="0">
                <a:solidFill>
                  <a:schemeClr val="accent6"/>
                </a:solidFill>
              </a:rPr>
              <a:t> + mensaje</a:t>
            </a:r>
          </a:p>
        </p:txBody>
      </p:sp>
    </p:spTree>
    <p:extLst>
      <p:ext uri="{BB962C8B-B14F-4D97-AF65-F5344CB8AC3E}">
        <p14:creationId xmlns:p14="http://schemas.microsoft.com/office/powerpoint/2010/main" val="237631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1025402"/>
            <a:ext cx="6631920" cy="54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55623" y="268517"/>
            <a:ext cx="8193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Estados de un proyecto con </a:t>
            </a:r>
            <a:r>
              <a:rPr lang="es-AR" sz="2800" dirty="0" err="1"/>
              <a:t>git</a:t>
            </a:r>
            <a:r>
              <a:rPr lang="es-AR" sz="2800" dirty="0"/>
              <a:t> y un repositorio remoto</a:t>
            </a:r>
            <a:endParaRPr lang="es-ES" sz="28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1FEBE31-6D75-4FA7-8221-2DB9A747F687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D9A2FFC-4539-5B08-4854-23353A49EA05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3B6F11-C1CF-A795-8B58-9437120DF47A}"/>
              </a:ext>
            </a:extLst>
          </p:cNvPr>
          <p:cNvSpPr txBox="1"/>
          <p:nvPr/>
        </p:nvSpPr>
        <p:spPr>
          <a:xfrm>
            <a:off x="639482" y="605136"/>
            <a:ext cx="60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Subiendo los </a:t>
            </a:r>
            <a:r>
              <a:rPr lang="es-AR" b="1" dirty="0" err="1"/>
              <a:t>commits</a:t>
            </a:r>
            <a:r>
              <a:rPr lang="es-AR" b="1" dirty="0"/>
              <a:t> al repositorio remoto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35C427-283F-DC9C-964E-26B13615133D}"/>
              </a:ext>
            </a:extLst>
          </p:cNvPr>
          <p:cNvSpPr txBox="1"/>
          <p:nvPr/>
        </p:nvSpPr>
        <p:spPr>
          <a:xfrm>
            <a:off x="639482" y="49161"/>
            <a:ext cx="3199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Ejercicio paso a paso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1B1F7E-4F47-80E6-29DA-552F276E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01" y="3288554"/>
            <a:ext cx="3577223" cy="32452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A2344E-749F-EFC0-E248-333662CB6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23" b="5359"/>
          <a:stretch/>
        </p:blipFill>
        <p:spPr>
          <a:xfrm>
            <a:off x="3368022" y="1665943"/>
            <a:ext cx="2620402" cy="32452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79DC25-A9D6-4CD2-E602-7D789074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09" y="1237129"/>
            <a:ext cx="1872306" cy="1854199"/>
          </a:xfrm>
          <a:prstGeom prst="rect">
            <a:avLst/>
          </a:prstGeom>
        </p:spPr>
      </p:pic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8071B949-7B41-4BC2-7C6B-5EE5E0863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8087" y="2663514"/>
            <a:ext cx="752120" cy="160774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ACA9B888-7C73-4F26-1FCA-5CA2F2B0CDE9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5379854" y="4209535"/>
            <a:ext cx="503516" cy="190677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C2C5FCD-4F10-05D6-B2FF-204613DB77F9}"/>
              </a:ext>
            </a:extLst>
          </p:cNvPr>
          <p:cNvSpPr txBox="1"/>
          <p:nvPr/>
        </p:nvSpPr>
        <p:spPr>
          <a:xfrm>
            <a:off x="605524" y="3622044"/>
            <a:ext cx="257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Nos registramos y autenticamos en </a:t>
            </a:r>
            <a:r>
              <a:rPr lang="es-AR" dirty="0" err="1"/>
              <a:t>github</a:t>
            </a:r>
            <a:endParaRPr lang="es-AR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ECF9B1-04F6-E956-C7EF-D77D3392B044}"/>
              </a:ext>
            </a:extLst>
          </p:cNvPr>
          <p:cNvSpPr txBox="1"/>
          <p:nvPr/>
        </p:nvSpPr>
        <p:spPr>
          <a:xfrm>
            <a:off x="3392695" y="5480297"/>
            <a:ext cx="257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Creamos un repositorio remoto</a:t>
            </a:r>
          </a:p>
        </p:txBody>
      </p:sp>
    </p:spTree>
    <p:extLst>
      <p:ext uri="{BB962C8B-B14F-4D97-AF65-F5344CB8AC3E}">
        <p14:creationId xmlns:p14="http://schemas.microsoft.com/office/powerpoint/2010/main" val="247068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D9A2FFC-4539-5B08-4854-23353A49EA05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3B6F11-C1CF-A795-8B58-9437120DF47A}"/>
              </a:ext>
            </a:extLst>
          </p:cNvPr>
          <p:cNvSpPr txBox="1"/>
          <p:nvPr/>
        </p:nvSpPr>
        <p:spPr>
          <a:xfrm>
            <a:off x="639482" y="605136"/>
            <a:ext cx="60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Subiendo los </a:t>
            </a:r>
            <a:r>
              <a:rPr lang="es-AR" b="1" dirty="0" err="1"/>
              <a:t>commits</a:t>
            </a:r>
            <a:r>
              <a:rPr lang="es-AR" b="1" dirty="0"/>
              <a:t> al repositorio remoto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35C427-283F-DC9C-964E-26B13615133D}"/>
              </a:ext>
            </a:extLst>
          </p:cNvPr>
          <p:cNvSpPr txBox="1"/>
          <p:nvPr/>
        </p:nvSpPr>
        <p:spPr>
          <a:xfrm>
            <a:off x="639482" y="49161"/>
            <a:ext cx="3199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Ejercicio paso a paso</a:t>
            </a:r>
            <a:endParaRPr lang="es-E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FC74DD-205B-32FE-939F-8811395DFDC1}"/>
              </a:ext>
            </a:extLst>
          </p:cNvPr>
          <p:cNvSpPr txBox="1"/>
          <p:nvPr/>
        </p:nvSpPr>
        <p:spPr>
          <a:xfrm>
            <a:off x="668724" y="1060541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110161-6722-AFCF-6A64-3E6A75FA1C64}"/>
              </a:ext>
            </a:extLst>
          </p:cNvPr>
          <p:cNvSpPr txBox="1"/>
          <p:nvPr/>
        </p:nvSpPr>
        <p:spPr>
          <a:xfrm>
            <a:off x="668724" y="1496457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1109DD-0559-1C05-7ED4-074ACB6A9BDB}"/>
              </a:ext>
            </a:extLst>
          </p:cNvPr>
          <p:cNvSpPr txBox="1"/>
          <p:nvPr/>
        </p:nvSpPr>
        <p:spPr>
          <a:xfrm>
            <a:off x="8231606" y="1976261"/>
            <a:ext cx="3721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MX" dirty="0"/>
              <a:t>agrega un repositorio remoto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E72A00-0094-7060-B135-7E352F54139C}"/>
              </a:ext>
            </a:extLst>
          </p:cNvPr>
          <p:cNvSpPr txBox="1"/>
          <p:nvPr/>
        </p:nvSpPr>
        <p:spPr>
          <a:xfrm>
            <a:off x="1887392" y="1060541"/>
            <a:ext cx="609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remote -v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FC502D-4F39-FF08-96AA-1951FC8DD190}"/>
              </a:ext>
            </a:extLst>
          </p:cNvPr>
          <p:cNvSpPr txBox="1"/>
          <p:nvPr/>
        </p:nvSpPr>
        <p:spPr>
          <a:xfrm>
            <a:off x="1899987" y="1982589"/>
            <a:ext cx="918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git remote add origin https://github.com/Spktro/RepoPrueba.git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B03E76-4B5A-B9C9-9DDA-B04E7B01C249}"/>
              </a:ext>
            </a:extLst>
          </p:cNvPr>
          <p:cNvSpPr txBox="1"/>
          <p:nvPr/>
        </p:nvSpPr>
        <p:spPr>
          <a:xfrm>
            <a:off x="681319" y="1990026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9EB73F-1908-0D8C-3EDD-3DD0D51ACCC7}"/>
              </a:ext>
            </a:extLst>
          </p:cNvPr>
          <p:cNvSpPr txBox="1"/>
          <p:nvPr/>
        </p:nvSpPr>
        <p:spPr>
          <a:xfrm>
            <a:off x="3635861" y="1087453"/>
            <a:ext cx="5532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AR" b="0" i="0" dirty="0">
                <a:effectLst/>
                <a:latin typeface="Muli"/>
              </a:rPr>
              <a:t>muestra todos los repositorios remotos</a:t>
            </a:r>
            <a:r>
              <a:rPr lang="es-MX" dirty="0"/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E5ED5BC-4DE8-8534-E023-F55697965B34}"/>
              </a:ext>
            </a:extLst>
          </p:cNvPr>
          <p:cNvSpPr txBox="1"/>
          <p:nvPr/>
        </p:nvSpPr>
        <p:spPr>
          <a:xfrm>
            <a:off x="3635861" y="1455109"/>
            <a:ext cx="2026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AR" dirty="0">
                <a:latin typeface="Muli"/>
              </a:rPr>
              <a:t>-mensaje </a:t>
            </a:r>
            <a:r>
              <a:rPr lang="es-AR" dirty="0" err="1">
                <a:latin typeface="Muli"/>
              </a:rPr>
              <a:t>vacio</a:t>
            </a:r>
            <a:r>
              <a:rPr lang="es-AR" dirty="0">
                <a:latin typeface="Muli"/>
              </a:rPr>
              <a:t>-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083D12-119E-D5E8-6D51-7E489D3541D0}"/>
              </a:ext>
            </a:extLst>
          </p:cNvPr>
          <p:cNvSpPr txBox="1"/>
          <p:nvPr/>
        </p:nvSpPr>
        <p:spPr>
          <a:xfrm>
            <a:off x="681319" y="2507063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992029-AE43-68AB-EC91-D63C5B707DE5}"/>
              </a:ext>
            </a:extLst>
          </p:cNvPr>
          <p:cNvSpPr txBox="1"/>
          <p:nvPr/>
        </p:nvSpPr>
        <p:spPr>
          <a:xfrm>
            <a:off x="1899987" y="2507063"/>
            <a:ext cx="609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remote -v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75DEF76-60BD-D6D7-B999-41ABE1C552A0}"/>
              </a:ext>
            </a:extLst>
          </p:cNvPr>
          <p:cNvSpPr txBox="1"/>
          <p:nvPr/>
        </p:nvSpPr>
        <p:spPr>
          <a:xfrm>
            <a:off x="3648456" y="2500593"/>
            <a:ext cx="5532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AR" b="0" i="0" dirty="0">
                <a:effectLst/>
                <a:latin typeface="Muli"/>
              </a:rPr>
              <a:t>permite ver todos los repositorios remotos</a:t>
            </a:r>
            <a:r>
              <a:rPr lang="es-MX" dirty="0"/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E15D890-F4A9-0A0B-D9B9-65D458CACEC1}"/>
              </a:ext>
            </a:extLst>
          </p:cNvPr>
          <p:cNvSpPr txBox="1"/>
          <p:nvPr/>
        </p:nvSpPr>
        <p:spPr>
          <a:xfrm>
            <a:off x="3046506" y="2980626"/>
            <a:ext cx="609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  https://github.com/Spktro/RepoPrueba.git (fetch)</a:t>
            </a:r>
          </a:p>
          <a:p>
            <a:r>
              <a:rPr lang="en-US" dirty="0"/>
              <a:t>origin  https://github.com/Spktro/RepoPrueba.git (push)</a:t>
            </a:r>
            <a:endParaRPr lang="es-AR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B398CF-0060-184C-F213-328B6FB8BFA3}"/>
              </a:ext>
            </a:extLst>
          </p:cNvPr>
          <p:cNvSpPr txBox="1"/>
          <p:nvPr/>
        </p:nvSpPr>
        <p:spPr>
          <a:xfrm>
            <a:off x="681319" y="3034078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A71DED-508E-B072-410A-B3450C4BF9C4}"/>
              </a:ext>
            </a:extLst>
          </p:cNvPr>
          <p:cNvSpPr txBox="1"/>
          <p:nvPr/>
        </p:nvSpPr>
        <p:spPr>
          <a:xfrm>
            <a:off x="2091235" y="3668305"/>
            <a:ext cx="609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push</a:t>
            </a:r>
            <a:r>
              <a:rPr lang="es-AR" dirty="0"/>
              <a:t> --set-</a:t>
            </a:r>
            <a:r>
              <a:rPr lang="es-AR" dirty="0" err="1"/>
              <a:t>upstream</a:t>
            </a:r>
            <a:r>
              <a:rPr lang="es-AR" dirty="0"/>
              <a:t> </a:t>
            </a:r>
            <a:r>
              <a:rPr lang="es-AR" dirty="0" err="1"/>
              <a:t>origin</a:t>
            </a:r>
            <a:r>
              <a:rPr lang="es-AR" dirty="0"/>
              <a:t> master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A3BAA64-F387-1541-4585-775B6D4897CB}"/>
              </a:ext>
            </a:extLst>
          </p:cNvPr>
          <p:cNvSpPr txBox="1"/>
          <p:nvPr/>
        </p:nvSpPr>
        <p:spPr>
          <a:xfrm>
            <a:off x="682602" y="3668305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8BB574A-41FE-BDE8-FB5C-596284E2CAA3}"/>
              </a:ext>
            </a:extLst>
          </p:cNvPr>
          <p:cNvSpPr txBox="1"/>
          <p:nvPr/>
        </p:nvSpPr>
        <p:spPr>
          <a:xfrm>
            <a:off x="5822366" y="3698920"/>
            <a:ext cx="635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MX" dirty="0"/>
              <a:t>agrega los </a:t>
            </a:r>
            <a:r>
              <a:rPr lang="es-MX" dirty="0" err="1"/>
              <a:t>commits</a:t>
            </a:r>
            <a:r>
              <a:rPr lang="es-MX" dirty="0"/>
              <a:t> y los </a:t>
            </a:r>
            <a:r>
              <a:rPr lang="es-MX" dirty="0" err="1"/>
              <a:t>branchs</a:t>
            </a:r>
            <a:r>
              <a:rPr lang="es-MX" dirty="0"/>
              <a:t> locales al  repositorio remoto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F26767-64F1-A31A-7B8B-1013B9019B99}"/>
              </a:ext>
            </a:extLst>
          </p:cNvPr>
          <p:cNvSpPr txBox="1"/>
          <p:nvPr/>
        </p:nvSpPr>
        <p:spPr>
          <a:xfrm>
            <a:off x="668724" y="4246532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7F11AB8-41CF-EE5E-E44C-48A6846C63C9}"/>
              </a:ext>
            </a:extLst>
          </p:cNvPr>
          <p:cNvSpPr txBox="1"/>
          <p:nvPr/>
        </p:nvSpPr>
        <p:spPr>
          <a:xfrm>
            <a:off x="2970947" y="4246532"/>
            <a:ext cx="63583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Enumerating objects: 6, done.</a:t>
            </a:r>
          </a:p>
          <a:p>
            <a:r>
              <a:rPr lang="en-US" dirty="0"/>
              <a:t>Counting objects: 100% (6/6), done.</a:t>
            </a:r>
          </a:p>
          <a:p>
            <a:r>
              <a:rPr lang="en-US" dirty="0"/>
              <a:t>Delta compression using up to 16 threads</a:t>
            </a:r>
          </a:p>
          <a:p>
            <a:r>
              <a:rPr lang="en-US" dirty="0"/>
              <a:t>Compressing objects: 100% (2/2), done.</a:t>
            </a:r>
          </a:p>
          <a:p>
            <a:r>
              <a:rPr lang="en-US" dirty="0"/>
              <a:t>Writing objects: 100% (6/6), 427 bytes | 427.00 KiB/s, done.</a:t>
            </a:r>
          </a:p>
          <a:p>
            <a:r>
              <a:rPr lang="en-US" dirty="0"/>
              <a:t>Total 6 (delta 0), reused 0 (delta 0), pack-reused 0</a:t>
            </a:r>
          </a:p>
          <a:p>
            <a:r>
              <a:rPr lang="en-US" dirty="0"/>
              <a:t>To https://github.com/Spktro/RepoPrueba.git</a:t>
            </a:r>
          </a:p>
          <a:p>
            <a:r>
              <a:rPr lang="en-US" dirty="0"/>
              <a:t> * [new branch]      master -&gt; master</a:t>
            </a:r>
          </a:p>
          <a:p>
            <a:r>
              <a:rPr lang="en-US" dirty="0"/>
              <a:t>branch 'master' set up to track 'origin/master'.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6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3E7136C-4D9B-E556-6EA4-926897079A8D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623E1E-20E0-6D83-30E5-76CA2442641A}"/>
              </a:ext>
            </a:extLst>
          </p:cNvPr>
          <p:cNvSpPr txBox="1"/>
          <p:nvPr/>
        </p:nvSpPr>
        <p:spPr>
          <a:xfrm>
            <a:off x="639482" y="605136"/>
            <a:ext cx="60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Clonando repositorio remoto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D53B80-25EE-3CBA-E19B-599029DB412C}"/>
              </a:ext>
            </a:extLst>
          </p:cNvPr>
          <p:cNvSpPr txBox="1"/>
          <p:nvPr/>
        </p:nvSpPr>
        <p:spPr>
          <a:xfrm>
            <a:off x="639482" y="49161"/>
            <a:ext cx="3199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Ejercicio paso a paso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E078F-6944-D3C1-EE50-BB1D42731774}"/>
              </a:ext>
            </a:extLst>
          </p:cNvPr>
          <p:cNvSpPr txBox="1"/>
          <p:nvPr/>
        </p:nvSpPr>
        <p:spPr>
          <a:xfrm>
            <a:off x="723225" y="1762317"/>
            <a:ext cx="11086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F79E78-C231-91E9-21A5-9434D0C119EC}"/>
              </a:ext>
            </a:extLst>
          </p:cNvPr>
          <p:cNvSpPr txBox="1"/>
          <p:nvPr/>
        </p:nvSpPr>
        <p:spPr>
          <a:xfrm>
            <a:off x="723225" y="2321574"/>
            <a:ext cx="21491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Mensaje de consola&gt;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6FEB28-FE44-C383-4899-F5B2392F5DA2}"/>
              </a:ext>
            </a:extLst>
          </p:cNvPr>
          <p:cNvSpPr txBox="1"/>
          <p:nvPr/>
        </p:nvSpPr>
        <p:spPr>
          <a:xfrm>
            <a:off x="1941893" y="1762317"/>
            <a:ext cx="609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&gt; </a:t>
            </a:r>
            <a:r>
              <a:rPr lang="es-AR" dirty="0" err="1"/>
              <a:t>git</a:t>
            </a:r>
            <a:r>
              <a:rPr lang="es-AR" dirty="0"/>
              <a:t> clone https://github.com/Spktro/RepoPrueba.git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2BC27A-5D42-BD29-5B93-7A55DAAD8854}"/>
              </a:ext>
            </a:extLst>
          </p:cNvPr>
          <p:cNvSpPr txBox="1"/>
          <p:nvPr/>
        </p:nvSpPr>
        <p:spPr>
          <a:xfrm>
            <a:off x="7110763" y="1762317"/>
            <a:ext cx="4740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s-AR" dirty="0"/>
              <a:t>// </a:t>
            </a:r>
            <a:r>
              <a:rPr lang="es-AR" b="0" i="0" dirty="0">
                <a:effectLst/>
                <a:latin typeface="Muli"/>
              </a:rPr>
              <a:t>clonamos el repositorio remoto de forma local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12C1D3-B286-192E-7882-F2DB80087E6B}"/>
              </a:ext>
            </a:extLst>
          </p:cNvPr>
          <p:cNvSpPr txBox="1"/>
          <p:nvPr/>
        </p:nvSpPr>
        <p:spPr>
          <a:xfrm>
            <a:off x="3019392" y="2690906"/>
            <a:ext cx="6358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Cloning into '</a:t>
            </a:r>
            <a:r>
              <a:rPr lang="en-US" dirty="0" err="1"/>
              <a:t>RepoPrueba</a:t>
            </a:r>
            <a:r>
              <a:rPr lang="en-US" dirty="0"/>
              <a:t>'...</a:t>
            </a:r>
          </a:p>
          <a:p>
            <a:r>
              <a:rPr lang="en-US" dirty="0"/>
              <a:t>remote: Enumerating objects: 6, done.</a:t>
            </a:r>
          </a:p>
          <a:p>
            <a:r>
              <a:rPr lang="en-US" dirty="0"/>
              <a:t>remote: Counting objects: 100% (6/6), done.</a:t>
            </a:r>
          </a:p>
          <a:p>
            <a:r>
              <a:rPr lang="en-US" dirty="0"/>
              <a:t>remote: Compressing objects: 100% (2/2), done.</a:t>
            </a:r>
          </a:p>
          <a:p>
            <a:r>
              <a:rPr lang="en-US" dirty="0"/>
              <a:t>remote: Total 6 (delta 0), reused 6 (delta 0), pack-reused 0</a:t>
            </a:r>
          </a:p>
          <a:p>
            <a:r>
              <a:rPr lang="en-US" dirty="0"/>
              <a:t>Receiving objects: 100% (6/6), done.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29275F-0C1A-B2A2-6133-5D9631F5C8B0}"/>
              </a:ext>
            </a:extLst>
          </p:cNvPr>
          <p:cNvSpPr txBox="1"/>
          <p:nvPr/>
        </p:nvSpPr>
        <p:spPr>
          <a:xfrm>
            <a:off x="1941893" y="1203060"/>
            <a:ext cx="760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Crear una carpeta donde vamos a clonar el repositorio y posicionarnos ahí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A5F1DC-2B5A-B957-7B47-725F22648D77}"/>
              </a:ext>
            </a:extLst>
          </p:cNvPr>
          <p:cNvSpPr txBox="1"/>
          <p:nvPr/>
        </p:nvSpPr>
        <p:spPr>
          <a:xfrm>
            <a:off x="744070" y="1203060"/>
            <a:ext cx="10178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281575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5782" y="698825"/>
            <a:ext cx="9530220" cy="58650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fetch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:</a:t>
            </a:r>
            <a:r>
              <a:rPr kumimoji="0" lang="es-ES" altLang="es-ES" sz="1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  </a:t>
            </a:r>
            <a:br>
              <a:rPr kumimoji="0" lang="es-ES" altLang="es-ES" sz="1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Descarga los cambios realizados en el repositorio remoto.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</a:b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commit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-am "&lt;mensaje&gt;"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Confirma los cambios realizados.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El “mensaje” generalmente se usa para asociar al 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commit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 una breve descripción de los cambios realizados.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push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origin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nombre_rama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Sube la rama “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nombre_rama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” al servidor remoto.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status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Muestra el estado actual de la rama, como los cambios que hay sin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commitear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add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nombre_archivo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Comienza a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trackear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el archivo “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nombre_archivo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”</a:t>
            </a:r>
            <a:r>
              <a:rPr kumimoji="0" lang="es-ES" altLang="es-ES" sz="1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si se coloca el carácter “.” (punto) entonces subirá todo lo que haya cambiado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push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origin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nombre_rama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Commitea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los cambios desde el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branch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local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origin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al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branch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“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nombre_rama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”.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</a:b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remote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prune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origin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Actualiza tu repositorio remoto en caso que algún otro desarrollador haya eliminado alguna rama remota.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reset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--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hard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HEAD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Elimina los cambios realizados que aún no se hayan hecho 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commit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git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revert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hash_commit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:</a:t>
            </a:r>
          </a:p>
          <a:p>
            <a:pPr lvl="0"/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Revierte el 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commit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 realizado, identificado por el “hash_comm</a:t>
            </a:r>
            <a:r>
              <a:rPr lang="es-ES" altLang="es-ES" sz="14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”.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it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6618" y="20639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/>
            </a:lvl1pPr>
          </a:lstStyle>
          <a:p>
            <a:r>
              <a:rPr lang="es-AR" dirty="0"/>
              <a:t>Comandos útiles 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1335FD-1937-43DB-AE69-AA168A94FF53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3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4082" y="29439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2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14082" y="912768"/>
            <a:ext cx="11445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200" dirty="0"/>
              <a:t>¿Por qué usar </a:t>
            </a:r>
            <a:r>
              <a:rPr lang="es-AR" sz="7200" dirty="0" err="1"/>
              <a:t>git</a:t>
            </a:r>
            <a:r>
              <a:rPr lang="es-AR" sz="7200" dirty="0"/>
              <a:t>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F657C9-7F66-40FC-9CBC-91167892FD77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6B04D7-BAF8-06AB-18DD-D9D08384E7E2}"/>
              </a:ext>
            </a:extLst>
          </p:cNvPr>
          <p:cNvSpPr txBox="1"/>
          <p:nvPr/>
        </p:nvSpPr>
        <p:spPr>
          <a:xfrm>
            <a:off x="763433" y="2388014"/>
            <a:ext cx="651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Un contra-Ejemplo típico</a:t>
            </a:r>
          </a:p>
        </p:txBody>
      </p:sp>
    </p:spTree>
    <p:extLst>
      <p:ext uri="{BB962C8B-B14F-4D97-AF65-F5344CB8AC3E}">
        <p14:creationId xmlns:p14="http://schemas.microsoft.com/office/powerpoint/2010/main" val="359965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FA295E2C-3B24-4899-BD66-2D28650F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56" y="2291839"/>
            <a:ext cx="5600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00840D3-994F-4DB9-976D-5DF7CB1012B5}"/>
              </a:ext>
            </a:extLst>
          </p:cNvPr>
          <p:cNvSpPr/>
          <p:nvPr/>
        </p:nvSpPr>
        <p:spPr>
          <a:xfrm>
            <a:off x="0" y="0"/>
            <a:ext cx="3830128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F9AC99-7E63-4E8C-811E-8A7A4193AB7F}"/>
              </a:ext>
            </a:extLst>
          </p:cNvPr>
          <p:cNvSpPr txBox="1"/>
          <p:nvPr/>
        </p:nvSpPr>
        <p:spPr>
          <a:xfrm>
            <a:off x="573040" y="446758"/>
            <a:ext cx="2757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</a:t>
            </a:r>
            <a:r>
              <a:rPr lang="es-AR" sz="2800" dirty="0">
                <a:solidFill>
                  <a:schemeClr val="bg1"/>
                </a:solidFill>
              </a:rPr>
              <a:t>configurando </a:t>
            </a:r>
            <a:r>
              <a:rPr lang="es-AR" sz="2800" dirty="0" err="1">
                <a:solidFill>
                  <a:schemeClr val="bg1"/>
                </a:solidFill>
              </a:rPr>
              <a:t>git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C0EE9B3F-86A4-4019-8E7A-E1080A43DAF7}"/>
              </a:ext>
            </a:extLst>
          </p:cNvPr>
          <p:cNvSpPr txBox="1"/>
          <p:nvPr/>
        </p:nvSpPr>
        <p:spPr>
          <a:xfrm>
            <a:off x="414082" y="323017"/>
            <a:ext cx="386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Control de código casero</a:t>
            </a:r>
            <a:endParaRPr lang="es-ES" sz="2800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7FE0991-8055-41E6-953E-6A1C57AECE96}"/>
              </a:ext>
            </a:extLst>
          </p:cNvPr>
          <p:cNvGrpSpPr/>
          <p:nvPr/>
        </p:nvGrpSpPr>
        <p:grpSpPr>
          <a:xfrm>
            <a:off x="684894" y="2294388"/>
            <a:ext cx="2200151" cy="1807831"/>
            <a:chOff x="671962" y="1581324"/>
            <a:chExt cx="2200151" cy="180783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54CB378-1FBB-4260-8D36-8CDCE84457AB}"/>
                </a:ext>
              </a:extLst>
            </p:cNvPr>
            <p:cNvGrpSpPr/>
            <p:nvPr/>
          </p:nvGrpSpPr>
          <p:grpSpPr>
            <a:xfrm>
              <a:off x="671962" y="1581324"/>
              <a:ext cx="2200151" cy="1807831"/>
              <a:chOff x="777941" y="2189527"/>
              <a:chExt cx="1889758" cy="1475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3CD140C-9175-41EE-B49A-1E93CC5F82C8}"/>
                  </a:ext>
                </a:extLst>
              </p:cNvPr>
              <p:cNvSpPr/>
              <p:nvPr/>
            </p:nvSpPr>
            <p:spPr>
              <a:xfrm>
                <a:off x="777941" y="2403173"/>
                <a:ext cx="1889758" cy="12620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2" name="Rectángulo: esquinas superiores cortadas 31">
                <a:extLst>
                  <a:ext uri="{FF2B5EF4-FFF2-40B4-BE49-F238E27FC236}">
                    <a16:creationId xmlns:a16="http://schemas.microsoft.com/office/drawing/2014/main" id="{D6602542-D31F-4711-8031-D2EA22F2CA8F}"/>
                  </a:ext>
                </a:extLst>
              </p:cNvPr>
              <p:cNvSpPr/>
              <p:nvPr/>
            </p:nvSpPr>
            <p:spPr>
              <a:xfrm>
                <a:off x="780176" y="2189527"/>
                <a:ext cx="478168" cy="238975"/>
              </a:xfrm>
              <a:prstGeom prst="snip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460BB0D6-DD25-4B63-9805-25F59779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548" y="2017260"/>
              <a:ext cx="1419225" cy="1228725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A2084D7-3320-4F10-A37D-74429AABAECB}"/>
              </a:ext>
            </a:extLst>
          </p:cNvPr>
          <p:cNvGrpSpPr/>
          <p:nvPr/>
        </p:nvGrpSpPr>
        <p:grpSpPr>
          <a:xfrm>
            <a:off x="3514987" y="494951"/>
            <a:ext cx="5243380" cy="2600587"/>
            <a:chOff x="3514987" y="494951"/>
            <a:chExt cx="5243380" cy="2600587"/>
          </a:xfrm>
        </p:grpSpPr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2A6C4C1C-BFB0-4129-A667-0CFA4F3E236C}"/>
                </a:ext>
              </a:extLst>
            </p:cNvPr>
            <p:cNvCxnSpPr/>
            <p:nvPr/>
          </p:nvCxnSpPr>
          <p:spPr>
            <a:xfrm flipV="1">
              <a:off x="3514987" y="1166070"/>
              <a:ext cx="2961314" cy="1929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8692F460-B2D1-4E33-8BEA-EB5B87EB8677}"/>
                </a:ext>
              </a:extLst>
            </p:cNvPr>
            <p:cNvGrpSpPr/>
            <p:nvPr/>
          </p:nvGrpSpPr>
          <p:grpSpPr>
            <a:xfrm>
              <a:off x="7106243" y="494951"/>
              <a:ext cx="1087316" cy="893431"/>
              <a:chOff x="671962" y="1581324"/>
              <a:chExt cx="2200151" cy="1807831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01F85D09-2C69-4CD5-8EA2-2954B9E7B390}"/>
                  </a:ext>
                </a:extLst>
              </p:cNvPr>
              <p:cNvGrpSpPr/>
              <p:nvPr/>
            </p:nvGrpSpPr>
            <p:grpSpPr>
              <a:xfrm>
                <a:off x="671962" y="1581324"/>
                <a:ext cx="2200151" cy="1807831"/>
                <a:chOff x="777941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8712CBE6-7D25-4CFD-9365-49063914FCA3}"/>
                    </a:ext>
                  </a:extLst>
                </p:cNvPr>
                <p:cNvSpPr/>
                <p:nvPr/>
              </p:nvSpPr>
              <p:spPr>
                <a:xfrm>
                  <a:off x="777941" y="2403173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46" name="Rectángulo: esquinas superiores cortadas 45">
                  <a:extLst>
                    <a:ext uri="{FF2B5EF4-FFF2-40B4-BE49-F238E27FC236}">
                      <a16:creationId xmlns:a16="http://schemas.microsoft.com/office/drawing/2014/main" id="{0277A92A-255B-4E83-841F-105D14DF2FBD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1160D94D-2A9A-4EEC-84FC-AAAABC815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3548" y="201726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1442739-6842-4D82-89DA-DB5EE4612D70}"/>
                </a:ext>
              </a:extLst>
            </p:cNvPr>
            <p:cNvSpPr txBox="1"/>
            <p:nvPr/>
          </p:nvSpPr>
          <p:spPr>
            <a:xfrm>
              <a:off x="8352487" y="821675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v1</a:t>
              </a:r>
              <a:endParaRPr lang="es-AR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E4262A28-E154-4647-AA69-B973D7E3C787}"/>
              </a:ext>
            </a:extLst>
          </p:cNvPr>
          <p:cNvGrpSpPr/>
          <p:nvPr/>
        </p:nvGrpSpPr>
        <p:grpSpPr>
          <a:xfrm>
            <a:off x="3489820" y="2758431"/>
            <a:ext cx="3293617" cy="982939"/>
            <a:chOff x="3489820" y="2758431"/>
            <a:chExt cx="3896804" cy="982939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E529420-426D-4FF3-B9DF-9B63CD1148AB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20" y="3429000"/>
              <a:ext cx="1032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00CA3AF9-19ED-4514-BCC9-87F941FB9A44}"/>
                </a:ext>
              </a:extLst>
            </p:cNvPr>
            <p:cNvGrpSpPr/>
            <p:nvPr/>
          </p:nvGrpSpPr>
          <p:grpSpPr>
            <a:xfrm>
              <a:off x="4521941" y="2758431"/>
              <a:ext cx="1176064" cy="982939"/>
              <a:chOff x="-4162684" y="1644236"/>
              <a:chExt cx="2200151" cy="1838857"/>
            </a:xfrm>
          </p:grpSpPr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DCD19859-FF17-42E2-B930-CB4000ED3948}"/>
                  </a:ext>
                </a:extLst>
              </p:cNvPr>
              <p:cNvGrpSpPr/>
              <p:nvPr/>
            </p:nvGrpSpPr>
            <p:grpSpPr>
              <a:xfrm>
                <a:off x="-4162684" y="1644236"/>
                <a:ext cx="2200151" cy="1838857"/>
                <a:chOff x="-3374642" y="2240881"/>
                <a:chExt cx="1889758" cy="1500998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8D061659-C9CC-400B-9FBB-9CE7999A897E}"/>
                    </a:ext>
                  </a:extLst>
                </p:cNvPr>
                <p:cNvSpPr/>
                <p:nvPr/>
              </p:nvSpPr>
              <p:spPr>
                <a:xfrm>
                  <a:off x="-3374642" y="2479855"/>
                  <a:ext cx="1889758" cy="12620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1" name="Rectángulo: esquinas superiores cortadas 50">
                  <a:extLst>
                    <a:ext uri="{FF2B5EF4-FFF2-40B4-BE49-F238E27FC236}">
                      <a16:creationId xmlns:a16="http://schemas.microsoft.com/office/drawing/2014/main" id="{57E0A44F-FF3E-4915-B93B-F4B512D66AA5}"/>
                    </a:ext>
                  </a:extLst>
                </p:cNvPr>
                <p:cNvSpPr/>
                <p:nvPr/>
              </p:nvSpPr>
              <p:spPr>
                <a:xfrm>
                  <a:off x="-3334308" y="2240881"/>
                  <a:ext cx="478167" cy="238974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49" name="Imagen 48">
                <a:extLst>
                  <a:ext uri="{FF2B5EF4-FFF2-40B4-BE49-F238E27FC236}">
                    <a16:creationId xmlns:a16="http://schemas.microsoft.com/office/drawing/2014/main" id="{FE5E272A-9974-4534-91F6-C62044A1B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841094" y="211120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A7D4A88-31BA-497E-8444-CD65893CBB4A}"/>
                </a:ext>
              </a:extLst>
            </p:cNvPr>
            <p:cNvSpPr txBox="1"/>
            <p:nvPr/>
          </p:nvSpPr>
          <p:spPr>
            <a:xfrm>
              <a:off x="5796233" y="3109883"/>
              <a:ext cx="1590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final</a:t>
              </a:r>
              <a:endParaRPr lang="es-AR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115ADD-EAD2-B572-08E4-AB72BD740D28}"/>
              </a:ext>
            </a:extLst>
          </p:cNvPr>
          <p:cNvGrpSpPr/>
          <p:nvPr/>
        </p:nvGrpSpPr>
        <p:grpSpPr>
          <a:xfrm>
            <a:off x="1935341" y="3791756"/>
            <a:ext cx="2523811" cy="2372451"/>
            <a:chOff x="5092051" y="3842829"/>
            <a:chExt cx="2523811" cy="2372451"/>
          </a:xfrm>
        </p:grpSpPr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C17833E-2B99-4228-80D0-46D74B7899A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081476" y="3842829"/>
              <a:ext cx="1534386" cy="1053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C9A2832-504A-43AA-9BAD-E9EEDAE247A0}"/>
                </a:ext>
              </a:extLst>
            </p:cNvPr>
            <p:cNvGrpSpPr/>
            <p:nvPr/>
          </p:nvGrpSpPr>
          <p:grpSpPr>
            <a:xfrm>
              <a:off x="5493444" y="4732932"/>
              <a:ext cx="1176064" cy="989516"/>
              <a:chOff x="-2348158" y="1474763"/>
              <a:chExt cx="2200151" cy="1851161"/>
            </a:xfrm>
          </p:grpSpPr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01E39067-0FC7-4361-B540-02BCA1E1C8AF}"/>
                  </a:ext>
                </a:extLst>
              </p:cNvPr>
              <p:cNvGrpSpPr/>
              <p:nvPr/>
            </p:nvGrpSpPr>
            <p:grpSpPr>
              <a:xfrm>
                <a:off x="-2348158" y="1474763"/>
                <a:ext cx="2200151" cy="1851161"/>
                <a:chOff x="-1816106" y="2102545"/>
                <a:chExt cx="1889758" cy="1511041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19E65714-DFDC-4180-BC66-7930B5AD1B40}"/>
                    </a:ext>
                  </a:extLst>
                </p:cNvPr>
                <p:cNvSpPr/>
                <p:nvPr/>
              </p:nvSpPr>
              <p:spPr>
                <a:xfrm>
                  <a:off x="-1816106" y="2351561"/>
                  <a:ext cx="1889758" cy="12620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6" name="Rectángulo: esquinas superiores cortadas 55">
                  <a:extLst>
                    <a:ext uri="{FF2B5EF4-FFF2-40B4-BE49-F238E27FC236}">
                      <a16:creationId xmlns:a16="http://schemas.microsoft.com/office/drawing/2014/main" id="{5F9009C4-3350-43A1-87F0-D5DCD64465F8}"/>
                    </a:ext>
                  </a:extLst>
                </p:cNvPr>
                <p:cNvSpPr/>
                <p:nvPr/>
              </p:nvSpPr>
              <p:spPr>
                <a:xfrm>
                  <a:off x="-1816106" y="2102545"/>
                  <a:ext cx="478168" cy="238974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54" name="Imagen 53">
                <a:extLst>
                  <a:ext uri="{FF2B5EF4-FFF2-40B4-BE49-F238E27FC236}">
                    <a16:creationId xmlns:a16="http://schemas.microsoft.com/office/drawing/2014/main" id="{CA45C00A-42DA-4F6A-BDCD-E3F40E23F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22877" y="1938514"/>
                <a:ext cx="1419226" cy="1228725"/>
              </a:xfrm>
              <a:prstGeom prst="rect">
                <a:avLst/>
              </a:prstGeom>
            </p:spPr>
          </p:pic>
        </p:grp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1A8C7607-20E3-4FC6-86E0-C62C82A7C72A}"/>
                </a:ext>
              </a:extLst>
            </p:cNvPr>
            <p:cNvSpPr txBox="1"/>
            <p:nvPr/>
          </p:nvSpPr>
          <p:spPr>
            <a:xfrm>
              <a:off x="5092051" y="5845948"/>
              <a:ext cx="218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Versión_Final_Ultima</a:t>
              </a:r>
              <a:endParaRPr lang="es-AR" dirty="0"/>
            </a:p>
          </p:txBody>
        </p:sp>
      </p:grp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40860B2-6904-45D7-8686-7513654DAE72}"/>
              </a:ext>
            </a:extLst>
          </p:cNvPr>
          <p:cNvSpPr txBox="1"/>
          <p:nvPr/>
        </p:nvSpPr>
        <p:spPr>
          <a:xfrm>
            <a:off x="1405821" y="2109722"/>
            <a:ext cx="13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 proyecto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55A0BB-4AD8-4DE5-A7E1-A2CF90866E72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DEB5ACF-A175-2DA7-D472-4E3101FD5085}"/>
              </a:ext>
            </a:extLst>
          </p:cNvPr>
          <p:cNvGrpSpPr/>
          <p:nvPr/>
        </p:nvGrpSpPr>
        <p:grpSpPr>
          <a:xfrm>
            <a:off x="4149477" y="4785987"/>
            <a:ext cx="2861917" cy="1447973"/>
            <a:chOff x="4149477" y="4785987"/>
            <a:chExt cx="2861917" cy="144797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3DC77C3-FFD3-A2C9-7635-898441BA28BC}"/>
                </a:ext>
              </a:extLst>
            </p:cNvPr>
            <p:cNvGrpSpPr/>
            <p:nvPr/>
          </p:nvGrpSpPr>
          <p:grpSpPr>
            <a:xfrm>
              <a:off x="5144999" y="4785987"/>
              <a:ext cx="1250951" cy="966354"/>
              <a:chOff x="671962" y="1581324"/>
              <a:chExt cx="2200151" cy="180783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8B497F58-8803-8D60-1E02-D287376D1CB0}"/>
                  </a:ext>
                </a:extLst>
              </p:cNvPr>
              <p:cNvGrpSpPr/>
              <p:nvPr/>
            </p:nvGrpSpPr>
            <p:grpSpPr>
              <a:xfrm>
                <a:off x="671962" y="1581324"/>
                <a:ext cx="2200151" cy="1807831"/>
                <a:chOff x="777941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4C074A92-0085-8B25-C20D-6A4E510D2F77}"/>
                    </a:ext>
                  </a:extLst>
                </p:cNvPr>
                <p:cNvSpPr/>
                <p:nvPr/>
              </p:nvSpPr>
              <p:spPr>
                <a:xfrm>
                  <a:off x="777941" y="2403173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7" name="Rectángulo: esquinas superiores cortadas 6">
                  <a:extLst>
                    <a:ext uri="{FF2B5EF4-FFF2-40B4-BE49-F238E27FC236}">
                      <a16:creationId xmlns:a16="http://schemas.microsoft.com/office/drawing/2014/main" id="{7C5B59CF-D305-7168-CC65-DD3EA49D075B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A7D427A8-5007-BE97-F4D2-4F430FB07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3548" y="201726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48149BF-960B-CCDE-3B51-F077BD8E7D93}"/>
                </a:ext>
              </a:extLst>
            </p:cNvPr>
            <p:cNvSpPr txBox="1"/>
            <p:nvPr/>
          </p:nvSpPr>
          <p:spPr>
            <a:xfrm>
              <a:off x="4170423" y="5864628"/>
              <a:ext cx="284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VERSION_ESTA_SI_ES_FINAL</a:t>
              </a:r>
              <a:endParaRPr lang="es-AR" dirty="0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0BE3FD1C-8E5D-CE08-F685-F47E22A4F0A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149477" y="5339118"/>
              <a:ext cx="995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5B74140-F160-2A4D-56C3-B7361B077833}"/>
              </a:ext>
            </a:extLst>
          </p:cNvPr>
          <p:cNvGrpSpPr/>
          <p:nvPr/>
        </p:nvGrpSpPr>
        <p:grpSpPr>
          <a:xfrm>
            <a:off x="6777200" y="4785415"/>
            <a:ext cx="5232357" cy="1474593"/>
            <a:chOff x="6395950" y="4785987"/>
            <a:chExt cx="5232357" cy="147459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0143385C-353C-F1D6-AF51-B6BCB4762048}"/>
                </a:ext>
              </a:extLst>
            </p:cNvPr>
            <p:cNvGrpSpPr/>
            <p:nvPr/>
          </p:nvGrpSpPr>
          <p:grpSpPr>
            <a:xfrm>
              <a:off x="7576875" y="4785987"/>
              <a:ext cx="1250951" cy="966354"/>
              <a:chOff x="671962" y="1581324"/>
              <a:chExt cx="2200151" cy="1807831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12FF2DAD-ECF6-E2F6-4D40-C5A7796A5EB3}"/>
                  </a:ext>
                </a:extLst>
              </p:cNvPr>
              <p:cNvGrpSpPr/>
              <p:nvPr/>
            </p:nvGrpSpPr>
            <p:grpSpPr>
              <a:xfrm>
                <a:off x="671962" y="1581324"/>
                <a:ext cx="2200151" cy="1807831"/>
                <a:chOff x="777941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147607DB-3BD5-DFF1-68C9-B712050CBA8C}"/>
                    </a:ext>
                  </a:extLst>
                </p:cNvPr>
                <p:cNvSpPr/>
                <p:nvPr/>
              </p:nvSpPr>
              <p:spPr>
                <a:xfrm>
                  <a:off x="777941" y="2403173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0" name="Rectángulo: esquinas superiores cortadas 19">
                  <a:extLst>
                    <a:ext uri="{FF2B5EF4-FFF2-40B4-BE49-F238E27FC236}">
                      <a16:creationId xmlns:a16="http://schemas.microsoft.com/office/drawing/2014/main" id="{971C719A-6999-ECAD-FB0E-66DE38A582EC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6CC2AF89-194F-488E-D85B-C669C5BD6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3548" y="201726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E177D44-1EC3-3E09-9485-7FCF5FFD59CC}"/>
                </a:ext>
              </a:extLst>
            </p:cNvPr>
            <p:cNvSpPr txBox="1"/>
            <p:nvPr/>
          </p:nvSpPr>
          <p:spPr>
            <a:xfrm>
              <a:off x="6630144" y="5891248"/>
              <a:ext cx="4998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VERSION_FINAL_LA_OTRA_NO_ES_ES_ESTA_FINAL</a:t>
              </a:r>
              <a:endParaRPr lang="es-AR" dirty="0"/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949D01CD-4F2E-974B-2E84-C84122648C7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6395950" y="5326490"/>
              <a:ext cx="1001138" cy="12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Diagrama de flujo: unión de suma 62">
            <a:extLst>
              <a:ext uri="{FF2B5EF4-FFF2-40B4-BE49-F238E27FC236}">
                <a16:creationId xmlns:a16="http://schemas.microsoft.com/office/drawing/2014/main" id="{1894B61F-C4B4-401B-A317-DE4BA509DCC3}"/>
              </a:ext>
            </a:extLst>
          </p:cNvPr>
          <p:cNvSpPr/>
          <p:nvPr/>
        </p:nvSpPr>
        <p:spPr>
          <a:xfrm>
            <a:off x="6048802" y="4641242"/>
            <a:ext cx="552450" cy="530963"/>
          </a:xfrm>
          <a:prstGeom prst="flowChartSummingJunction">
            <a:avLst/>
          </a:prstGeom>
          <a:solidFill>
            <a:srgbClr val="F34F2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13A8625-C464-3274-F68E-1860AE3D9C5C}"/>
              </a:ext>
            </a:extLst>
          </p:cNvPr>
          <p:cNvGrpSpPr/>
          <p:nvPr/>
        </p:nvGrpSpPr>
        <p:grpSpPr>
          <a:xfrm>
            <a:off x="6601252" y="2190248"/>
            <a:ext cx="4829866" cy="2128094"/>
            <a:chOff x="4413602" y="4785987"/>
            <a:chExt cx="4829866" cy="2128094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7AE758C8-1C3A-446E-54EC-B45698CD993C}"/>
                </a:ext>
              </a:extLst>
            </p:cNvPr>
            <p:cNvGrpSpPr/>
            <p:nvPr/>
          </p:nvGrpSpPr>
          <p:grpSpPr>
            <a:xfrm>
              <a:off x="7576875" y="4785987"/>
              <a:ext cx="1250951" cy="966354"/>
              <a:chOff x="671963" y="1581324"/>
              <a:chExt cx="2200151" cy="1807831"/>
            </a:xfrm>
          </p:grpSpPr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B0E995F5-217E-B6F2-0217-DCF4588CC65C}"/>
                  </a:ext>
                </a:extLst>
              </p:cNvPr>
              <p:cNvGrpSpPr/>
              <p:nvPr/>
            </p:nvGrpSpPr>
            <p:grpSpPr>
              <a:xfrm>
                <a:off x="671963" y="1581324"/>
                <a:ext cx="2200151" cy="1807831"/>
                <a:chOff x="777942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78" name="Rectángulo 77">
                  <a:extLst>
                    <a:ext uri="{FF2B5EF4-FFF2-40B4-BE49-F238E27FC236}">
                      <a16:creationId xmlns:a16="http://schemas.microsoft.com/office/drawing/2014/main" id="{D2277CB0-7E46-6D1A-1FDD-B0C7914F9B3A}"/>
                    </a:ext>
                  </a:extLst>
                </p:cNvPr>
                <p:cNvSpPr/>
                <p:nvPr/>
              </p:nvSpPr>
              <p:spPr>
                <a:xfrm>
                  <a:off x="777942" y="2403174"/>
                  <a:ext cx="1889758" cy="12620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79" name="Rectángulo: esquinas superiores cortadas 78">
                  <a:extLst>
                    <a:ext uri="{FF2B5EF4-FFF2-40B4-BE49-F238E27FC236}">
                      <a16:creationId xmlns:a16="http://schemas.microsoft.com/office/drawing/2014/main" id="{C749BBAE-542D-AA75-8CA9-173D5E4F2D70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77" name="Imagen 76">
                <a:extLst>
                  <a:ext uri="{FF2B5EF4-FFF2-40B4-BE49-F238E27FC236}">
                    <a16:creationId xmlns:a16="http://schemas.microsoft.com/office/drawing/2014/main" id="{D598A0AB-C5F5-7812-272B-89187576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3548" y="201726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AFBE87DD-B761-D275-98F9-41186209B9C2}"/>
                </a:ext>
              </a:extLst>
            </p:cNvPr>
            <p:cNvSpPr txBox="1"/>
            <p:nvPr/>
          </p:nvSpPr>
          <p:spPr>
            <a:xfrm>
              <a:off x="7161231" y="5807601"/>
              <a:ext cx="208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AAHHHH_TEODIooo</a:t>
              </a:r>
              <a:endParaRPr lang="es-AR" dirty="0"/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37623345-6240-5DD1-361E-5794E1B66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3602" y="5326490"/>
              <a:ext cx="2983486" cy="1587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97FDE17-D66C-FC75-B9E1-0A89163C9DE9}"/>
              </a:ext>
            </a:extLst>
          </p:cNvPr>
          <p:cNvCxnSpPr>
            <a:cxnSpLocks/>
          </p:cNvCxnSpPr>
          <p:nvPr/>
        </p:nvCxnSpPr>
        <p:spPr>
          <a:xfrm flipV="1">
            <a:off x="8864880" y="3741370"/>
            <a:ext cx="554939" cy="77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cking the Top 10 Rick and Morty Mortysodes | Page 3 of 6 | 25YL">
            <a:extLst>
              <a:ext uri="{FF2B5EF4-FFF2-40B4-BE49-F238E27FC236}">
                <a16:creationId xmlns:a16="http://schemas.microsoft.com/office/drawing/2014/main" id="{0B192998-86AF-4274-93F6-A18BA131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144"/>
            <a:ext cx="12192000" cy="68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EC707864-FEEA-46CD-8DE0-5B3D8CFB2C93}"/>
              </a:ext>
            </a:extLst>
          </p:cNvPr>
          <p:cNvSpPr/>
          <p:nvPr/>
        </p:nvSpPr>
        <p:spPr>
          <a:xfrm>
            <a:off x="2398143" y="517585"/>
            <a:ext cx="4787660" cy="1897811"/>
          </a:xfrm>
          <a:prstGeom prst="wedgeRoundRectCallout">
            <a:avLst>
              <a:gd name="adj1" fmla="val -15247"/>
              <a:gd name="adj2" fmla="val 656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¡¡Pensamos que versionar el código de forma manual funcionaría!!</a:t>
            </a:r>
            <a:r>
              <a:rPr lang="es-AR" sz="2800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31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4082" y="29439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6206" y="758071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¿Qué es </a:t>
            </a:r>
            <a:r>
              <a:rPr lang="es-AR" sz="4000" dirty="0" err="1"/>
              <a:t>git</a:t>
            </a:r>
            <a:r>
              <a:rPr lang="es-AR" sz="4000" dirty="0"/>
              <a:t>?</a:t>
            </a:r>
            <a:endParaRPr lang="es-ES" sz="4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86207" y="1635921"/>
            <a:ext cx="5610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Git es un sistema de control de versiones distribuido creado por Linus Torvalds</a:t>
            </a:r>
          </a:p>
        </p:txBody>
      </p:sp>
      <p:pic>
        <p:nvPicPr>
          <p:cNvPr id="1026" name="Picture 2" descr="Resultado de imagen de linus torvalds">
            <a:extLst>
              <a:ext uri="{FF2B5EF4-FFF2-40B4-BE49-F238E27FC236}">
                <a16:creationId xmlns:a16="http://schemas.microsoft.com/office/drawing/2014/main" id="{B2831822-8286-481E-845F-47D12096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28" y="0"/>
            <a:ext cx="4608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F657C9-7F66-40FC-9CBC-91167892FD77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45B660F-C578-4D31-9624-4F24576F9FB8}"/>
              </a:ext>
            </a:extLst>
          </p:cNvPr>
          <p:cNvSpPr txBox="1"/>
          <p:nvPr/>
        </p:nvSpPr>
        <p:spPr>
          <a:xfrm>
            <a:off x="766192" y="323017"/>
            <a:ext cx="6251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¿Que es un sistema de control de versiones?</a:t>
            </a:r>
            <a:endParaRPr lang="es-ES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6B3B45-2388-45F8-9213-87061B05B5D0}"/>
              </a:ext>
            </a:extLst>
          </p:cNvPr>
          <p:cNvSpPr/>
          <p:nvPr/>
        </p:nvSpPr>
        <p:spPr>
          <a:xfrm>
            <a:off x="766193" y="1765430"/>
            <a:ext cx="6419611" cy="364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control de versiones es un sistema que registra los cambios realizados en un archivo o conjunto de archivos a lo largo del tiempo.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Además,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facilita el trabajo en equipo, ya que permite compartir estos cambios a través de un </a:t>
            </a:r>
            <a:r>
              <a:rPr lang="es-E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Repositorio Remoto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otras persona y qué a su vez ellos puedan compartir los suyos.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159E5D-EA9D-4F5E-9F3F-2C2CFFB2B37E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Syloper Git: versionado de código - Syloper | Transformación Digital |  Desarrollo de software a medida y aplicaciones">
            <a:extLst>
              <a:ext uri="{FF2B5EF4-FFF2-40B4-BE49-F238E27FC236}">
                <a16:creationId xmlns:a16="http://schemas.microsoft.com/office/drawing/2014/main" id="{45802556-94C0-404D-81A4-6125E8157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8" r="37023"/>
          <a:stretch/>
        </p:blipFill>
        <p:spPr bwMode="auto">
          <a:xfrm>
            <a:off x="7904671" y="0"/>
            <a:ext cx="4287329" cy="68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7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885938-031B-4380-B0FE-749E20F1DC3C}"/>
              </a:ext>
            </a:extLst>
          </p:cNvPr>
          <p:cNvSpPr/>
          <p:nvPr/>
        </p:nvSpPr>
        <p:spPr>
          <a:xfrm>
            <a:off x="839640" y="902672"/>
            <a:ext cx="6895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El diseño de Git se basó en </a:t>
            </a:r>
            <a:r>
              <a:rPr lang="es-E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BitKepper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y en </a:t>
            </a:r>
            <a:r>
              <a:rPr lang="es-E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Monotone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Código abierto, programado en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Permite muchas ramas de desarrollo en paralelo (Branch)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Útil tanto en grandes proyectos como en pequeños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Historial de 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 puede trabajar desconectado del servidor remoto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795F24-3A3F-410B-8466-C425E462941F}"/>
              </a:ext>
            </a:extLst>
          </p:cNvPr>
          <p:cNvSpPr txBox="1"/>
          <p:nvPr/>
        </p:nvSpPr>
        <p:spPr>
          <a:xfrm>
            <a:off x="414082" y="323017"/>
            <a:ext cx="319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Características de </a:t>
            </a:r>
            <a:r>
              <a:rPr lang="es-AR" sz="2800" dirty="0" err="1"/>
              <a:t>git</a:t>
            </a:r>
            <a:endParaRPr lang="es-ES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F4BE07-64ED-4F0A-B508-BF11E7FD1C8A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 descr="Syloper Git: versionado de código - Syloper | Transformación Digital |  Desarrollo de software a medida y aplicaciones">
            <a:extLst>
              <a:ext uri="{FF2B5EF4-FFF2-40B4-BE49-F238E27FC236}">
                <a16:creationId xmlns:a16="http://schemas.microsoft.com/office/drawing/2014/main" id="{B2A98B56-80EF-41AA-B20E-EE3A25F9F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8" r="37023"/>
          <a:stretch/>
        </p:blipFill>
        <p:spPr bwMode="auto">
          <a:xfrm>
            <a:off x="7904671" y="0"/>
            <a:ext cx="4287329" cy="68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D601E15-261E-4308-AB55-F90D5E2D8233}"/>
              </a:ext>
            </a:extLst>
          </p:cNvPr>
          <p:cNvCxnSpPr>
            <a:cxnSpLocks/>
          </p:cNvCxnSpPr>
          <p:nvPr/>
        </p:nvCxnSpPr>
        <p:spPr>
          <a:xfrm flipV="1">
            <a:off x="2407641" y="2911088"/>
            <a:ext cx="1644242" cy="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A9A1685B-EB2E-437B-ACFA-D68F255E0D12}"/>
              </a:ext>
            </a:extLst>
          </p:cNvPr>
          <p:cNvSpPr/>
          <p:nvPr/>
        </p:nvSpPr>
        <p:spPr>
          <a:xfrm>
            <a:off x="1828801" y="2676088"/>
            <a:ext cx="478168" cy="478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B12AFF5-2346-4DFB-B014-F4E6DC1BFFB5}"/>
              </a:ext>
            </a:extLst>
          </p:cNvPr>
          <p:cNvCxnSpPr/>
          <p:nvPr/>
        </p:nvCxnSpPr>
        <p:spPr>
          <a:xfrm>
            <a:off x="5173212" y="2923561"/>
            <a:ext cx="217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F805A66-2000-4438-9842-FBCA5C24C315}"/>
              </a:ext>
            </a:extLst>
          </p:cNvPr>
          <p:cNvSpPr txBox="1"/>
          <p:nvPr/>
        </p:nvSpPr>
        <p:spPr>
          <a:xfrm>
            <a:off x="1874524" y="273050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v1</a:t>
            </a:r>
            <a:endParaRPr lang="es-AR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70DBCD-A568-494A-9270-B1F977660E81}"/>
              </a:ext>
            </a:extLst>
          </p:cNvPr>
          <p:cNvCxnSpPr/>
          <p:nvPr/>
        </p:nvCxnSpPr>
        <p:spPr>
          <a:xfrm>
            <a:off x="4829754" y="3271707"/>
            <a:ext cx="1197530" cy="107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11F5C53-D445-4690-B200-E43DC9829366}"/>
              </a:ext>
            </a:extLst>
          </p:cNvPr>
          <p:cNvCxnSpPr/>
          <p:nvPr/>
        </p:nvCxnSpPr>
        <p:spPr>
          <a:xfrm flipV="1">
            <a:off x="6574173" y="3212984"/>
            <a:ext cx="866862" cy="108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EF51EA9-7269-4724-BD1E-4142B27B42C0}"/>
              </a:ext>
            </a:extLst>
          </p:cNvPr>
          <p:cNvGrpSpPr/>
          <p:nvPr/>
        </p:nvGrpSpPr>
        <p:grpSpPr>
          <a:xfrm>
            <a:off x="1559251" y="1667572"/>
            <a:ext cx="1056368" cy="868002"/>
            <a:chOff x="4002193" y="1027180"/>
            <a:chExt cx="1534542" cy="1260910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E5E45DC-B52E-4480-B70B-E571FDB163B6}"/>
                </a:ext>
              </a:extLst>
            </p:cNvPr>
            <p:cNvGrpSpPr/>
            <p:nvPr/>
          </p:nvGrpSpPr>
          <p:grpSpPr>
            <a:xfrm>
              <a:off x="4002193" y="1027180"/>
              <a:ext cx="1534542" cy="1260910"/>
              <a:chOff x="777941" y="2189527"/>
              <a:chExt cx="1889758" cy="1475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FABCA8C-F6CC-4E69-9C16-CC8C871870F6}"/>
                  </a:ext>
                </a:extLst>
              </p:cNvPr>
              <p:cNvSpPr/>
              <p:nvPr/>
            </p:nvSpPr>
            <p:spPr>
              <a:xfrm>
                <a:off x="777941" y="2403173"/>
                <a:ext cx="1889758" cy="12620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Rectángulo: esquinas superiores cortadas 20">
                <a:extLst>
                  <a:ext uri="{FF2B5EF4-FFF2-40B4-BE49-F238E27FC236}">
                    <a16:creationId xmlns:a16="http://schemas.microsoft.com/office/drawing/2014/main" id="{A099F599-CF54-4DE8-8773-41BB9C36A305}"/>
                  </a:ext>
                </a:extLst>
              </p:cNvPr>
              <p:cNvSpPr/>
              <p:nvPr/>
            </p:nvSpPr>
            <p:spPr>
              <a:xfrm>
                <a:off x="780176" y="2189527"/>
                <a:ext cx="478168" cy="238975"/>
              </a:xfrm>
              <a:prstGeom prst="snip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92FD8161-8BC6-4028-988C-EF4C5E3B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778" y="1287919"/>
              <a:ext cx="989869" cy="857001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212F6CE-C9F6-45FD-B1C0-DF1D2E7A0AFB}"/>
              </a:ext>
            </a:extLst>
          </p:cNvPr>
          <p:cNvGrpSpPr/>
          <p:nvPr/>
        </p:nvGrpSpPr>
        <p:grpSpPr>
          <a:xfrm>
            <a:off x="4230177" y="1792153"/>
            <a:ext cx="943035" cy="1366300"/>
            <a:chOff x="4230177" y="1792153"/>
            <a:chExt cx="943035" cy="1366300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8260E8C-DC6C-4006-9F77-05826CE16CCC}"/>
                </a:ext>
              </a:extLst>
            </p:cNvPr>
            <p:cNvGrpSpPr/>
            <p:nvPr/>
          </p:nvGrpSpPr>
          <p:grpSpPr>
            <a:xfrm>
              <a:off x="4472731" y="2680285"/>
              <a:ext cx="478168" cy="478168"/>
              <a:chOff x="4925736" y="2374084"/>
              <a:chExt cx="478168" cy="478168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C4EB2F35-1189-49AA-BC44-50C7A03538FA}"/>
                  </a:ext>
                </a:extLst>
              </p:cNvPr>
              <p:cNvSpPr/>
              <p:nvPr/>
            </p:nvSpPr>
            <p:spPr>
              <a:xfrm>
                <a:off x="4925736" y="2374084"/>
                <a:ext cx="478168" cy="478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5C0E761-8615-4747-8943-90D9332B6A57}"/>
                  </a:ext>
                </a:extLst>
              </p:cNvPr>
              <p:cNvSpPr txBox="1"/>
              <p:nvPr/>
            </p:nvSpPr>
            <p:spPr>
              <a:xfrm>
                <a:off x="4978450" y="242441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v2</a:t>
                </a:r>
                <a:endParaRPr lang="es-A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ACCB2ECD-F446-4C62-9CEC-C026D6E62718}"/>
                </a:ext>
              </a:extLst>
            </p:cNvPr>
            <p:cNvGrpSpPr/>
            <p:nvPr/>
          </p:nvGrpSpPr>
          <p:grpSpPr>
            <a:xfrm>
              <a:off x="4230177" y="1792153"/>
              <a:ext cx="943035" cy="774878"/>
              <a:chOff x="4002193" y="1027180"/>
              <a:chExt cx="1534542" cy="1260910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8C2D9F86-7635-4892-90A1-7F3E2E650A70}"/>
                  </a:ext>
                </a:extLst>
              </p:cNvPr>
              <p:cNvGrpSpPr/>
              <p:nvPr/>
            </p:nvGrpSpPr>
            <p:grpSpPr>
              <a:xfrm>
                <a:off x="4002193" y="1027180"/>
                <a:ext cx="1534542" cy="1260910"/>
                <a:chOff x="777941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C612CAF9-4B86-468A-9D15-18786BDBC050}"/>
                    </a:ext>
                  </a:extLst>
                </p:cNvPr>
                <p:cNvSpPr/>
                <p:nvPr/>
              </p:nvSpPr>
              <p:spPr>
                <a:xfrm>
                  <a:off x="777941" y="2403173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8" name="Rectángulo: esquinas superiores cortadas 27">
                  <a:extLst>
                    <a:ext uri="{FF2B5EF4-FFF2-40B4-BE49-F238E27FC236}">
                      <a16:creationId xmlns:a16="http://schemas.microsoft.com/office/drawing/2014/main" id="{DDDA46C4-650B-44C8-8507-3E0D078DED57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06CE702E-4A21-4EBE-8860-9B72CCA4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3778" y="1287919"/>
                <a:ext cx="989869" cy="857001"/>
              </a:xfrm>
              <a:prstGeom prst="rect">
                <a:avLst/>
              </a:prstGeom>
            </p:spPr>
          </p:pic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F09007C-12FF-49C1-9912-F182AFBF9950}"/>
              </a:ext>
            </a:extLst>
          </p:cNvPr>
          <p:cNvGrpSpPr/>
          <p:nvPr/>
        </p:nvGrpSpPr>
        <p:grpSpPr>
          <a:xfrm>
            <a:off x="5850289" y="4299363"/>
            <a:ext cx="943035" cy="1375801"/>
            <a:chOff x="5850289" y="4299363"/>
            <a:chExt cx="943035" cy="137580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F134267B-1673-466A-BD75-3E966F55FA28}"/>
                </a:ext>
              </a:extLst>
            </p:cNvPr>
            <p:cNvGrpSpPr/>
            <p:nvPr/>
          </p:nvGrpSpPr>
          <p:grpSpPr>
            <a:xfrm>
              <a:off x="6082723" y="4299363"/>
              <a:ext cx="478168" cy="478168"/>
              <a:chOff x="4925736" y="2374084"/>
              <a:chExt cx="478168" cy="478168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C78CDF0-F3CB-4FEB-BB35-7C5A89F183A8}"/>
                  </a:ext>
                </a:extLst>
              </p:cNvPr>
              <p:cNvSpPr/>
              <p:nvPr/>
            </p:nvSpPr>
            <p:spPr>
              <a:xfrm>
                <a:off x="4925736" y="2374084"/>
                <a:ext cx="478168" cy="478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98B0C16-709A-4DA7-AB96-3DE44713C341}"/>
                  </a:ext>
                </a:extLst>
              </p:cNvPr>
              <p:cNvSpPr txBox="1"/>
              <p:nvPr/>
            </p:nvSpPr>
            <p:spPr>
              <a:xfrm>
                <a:off x="4978450" y="242441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v3</a:t>
                </a:r>
                <a:endParaRPr lang="es-AR" dirty="0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8B81D6DF-7670-4FBA-834E-AAF4993B05D5}"/>
                </a:ext>
              </a:extLst>
            </p:cNvPr>
            <p:cNvGrpSpPr/>
            <p:nvPr/>
          </p:nvGrpSpPr>
          <p:grpSpPr>
            <a:xfrm>
              <a:off x="5850289" y="4900286"/>
              <a:ext cx="943035" cy="774878"/>
              <a:chOff x="4002193" y="1027180"/>
              <a:chExt cx="1534542" cy="1260910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DD53B616-449E-4EEB-9F69-0F06673582A5}"/>
                  </a:ext>
                </a:extLst>
              </p:cNvPr>
              <p:cNvGrpSpPr/>
              <p:nvPr/>
            </p:nvGrpSpPr>
            <p:grpSpPr>
              <a:xfrm>
                <a:off x="4002193" y="1027180"/>
                <a:ext cx="1534542" cy="1260910"/>
                <a:chOff x="777941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37AE1D5C-7FD2-4CA7-A4EC-E1C421673A60}"/>
                    </a:ext>
                  </a:extLst>
                </p:cNvPr>
                <p:cNvSpPr/>
                <p:nvPr/>
              </p:nvSpPr>
              <p:spPr>
                <a:xfrm>
                  <a:off x="777941" y="2403173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3" name="Rectángulo: esquinas superiores cortadas 32">
                  <a:extLst>
                    <a:ext uri="{FF2B5EF4-FFF2-40B4-BE49-F238E27FC236}">
                      <a16:creationId xmlns:a16="http://schemas.microsoft.com/office/drawing/2014/main" id="{953F2006-BD7A-4DE1-8193-7B70DCAADB7A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8C1EA909-7591-4DFF-BDB1-1FAEF5124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3778" y="1287919"/>
                <a:ext cx="989869" cy="857001"/>
              </a:xfrm>
              <a:prstGeom prst="rect">
                <a:avLst/>
              </a:prstGeom>
            </p:spPr>
          </p:pic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4D69E15-ADE0-40C1-8BF6-48BE0157BD33}"/>
              </a:ext>
            </a:extLst>
          </p:cNvPr>
          <p:cNvGrpSpPr/>
          <p:nvPr/>
        </p:nvGrpSpPr>
        <p:grpSpPr>
          <a:xfrm>
            <a:off x="7345961" y="1760696"/>
            <a:ext cx="943035" cy="1397757"/>
            <a:chOff x="7345961" y="1760696"/>
            <a:chExt cx="943035" cy="139775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B5CAA424-350C-4949-A936-13DDC7851EDA}"/>
                </a:ext>
              </a:extLst>
            </p:cNvPr>
            <p:cNvGrpSpPr/>
            <p:nvPr/>
          </p:nvGrpSpPr>
          <p:grpSpPr>
            <a:xfrm>
              <a:off x="7509550" y="2680285"/>
              <a:ext cx="478168" cy="478168"/>
              <a:chOff x="7811553" y="2374084"/>
              <a:chExt cx="478168" cy="478168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7C4907D-E746-4F99-8569-F619BA1108EE}"/>
                  </a:ext>
                </a:extLst>
              </p:cNvPr>
              <p:cNvSpPr/>
              <p:nvPr/>
            </p:nvSpPr>
            <p:spPr>
              <a:xfrm>
                <a:off x="7811553" y="2374084"/>
                <a:ext cx="478168" cy="478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480BC5-C378-4DD6-9465-08F83353340C}"/>
                  </a:ext>
                </a:extLst>
              </p:cNvPr>
              <p:cNvSpPr txBox="1"/>
              <p:nvPr/>
            </p:nvSpPr>
            <p:spPr>
              <a:xfrm>
                <a:off x="7847697" y="242441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v4</a:t>
                </a:r>
                <a:endParaRPr lang="es-A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33AAEB5-DE0A-434F-B18A-D51282019ADE}"/>
                </a:ext>
              </a:extLst>
            </p:cNvPr>
            <p:cNvGrpSpPr/>
            <p:nvPr/>
          </p:nvGrpSpPr>
          <p:grpSpPr>
            <a:xfrm>
              <a:off x="7345961" y="1760696"/>
              <a:ext cx="943035" cy="774878"/>
              <a:chOff x="4002193" y="1027180"/>
              <a:chExt cx="1534542" cy="1260910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AE9518E3-2A00-4CAE-8658-FD5B83787332}"/>
                  </a:ext>
                </a:extLst>
              </p:cNvPr>
              <p:cNvGrpSpPr/>
              <p:nvPr/>
            </p:nvGrpSpPr>
            <p:grpSpPr>
              <a:xfrm>
                <a:off x="4002193" y="1027180"/>
                <a:ext cx="1534542" cy="1260910"/>
                <a:chOff x="777941" y="2189527"/>
                <a:chExt cx="1889758" cy="1475672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E8ACFEDC-2B48-4B2C-87EC-1BA5185AE1F1}"/>
                    </a:ext>
                  </a:extLst>
                </p:cNvPr>
                <p:cNvSpPr/>
                <p:nvPr/>
              </p:nvSpPr>
              <p:spPr>
                <a:xfrm>
                  <a:off x="777941" y="2403173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8" name="Rectángulo: esquinas superiores cortadas 37">
                  <a:extLst>
                    <a:ext uri="{FF2B5EF4-FFF2-40B4-BE49-F238E27FC236}">
                      <a16:creationId xmlns:a16="http://schemas.microsoft.com/office/drawing/2014/main" id="{8205E256-D71E-45E5-8B81-924141199ADE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D9829363-CF81-4D5D-ADF1-818998036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3778" y="1287919"/>
                <a:ext cx="989869" cy="857001"/>
              </a:xfrm>
              <a:prstGeom prst="rect">
                <a:avLst/>
              </a:prstGeom>
            </p:spPr>
          </p:pic>
        </p:grp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264E225-9965-48B9-B80D-5BE04367AE5B}"/>
              </a:ext>
            </a:extLst>
          </p:cNvPr>
          <p:cNvSpPr txBox="1"/>
          <p:nvPr/>
        </p:nvSpPr>
        <p:spPr>
          <a:xfrm>
            <a:off x="414082" y="323017"/>
            <a:ext cx="435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Control de código usando </a:t>
            </a:r>
            <a:r>
              <a:rPr lang="es-ES" sz="2800" dirty="0" err="1"/>
              <a:t>git</a:t>
            </a:r>
            <a:endParaRPr lang="es-ES" sz="2800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A798FB9-2748-45F8-9D5E-00CC070437C3}"/>
              </a:ext>
            </a:extLst>
          </p:cNvPr>
          <p:cNvGrpSpPr/>
          <p:nvPr/>
        </p:nvGrpSpPr>
        <p:grpSpPr>
          <a:xfrm>
            <a:off x="1006631" y="4299363"/>
            <a:ext cx="1735786" cy="1601455"/>
            <a:chOff x="571183" y="4134898"/>
            <a:chExt cx="1735786" cy="1601455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3B08FB2-E4DA-4922-BE5D-FE84AA215D70}"/>
                </a:ext>
              </a:extLst>
            </p:cNvPr>
            <p:cNvGrpSpPr/>
            <p:nvPr/>
          </p:nvGrpSpPr>
          <p:grpSpPr>
            <a:xfrm>
              <a:off x="571183" y="4384685"/>
              <a:ext cx="1644995" cy="1351668"/>
              <a:chOff x="671963" y="1581323"/>
              <a:chExt cx="2200151" cy="1807832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00B1568-57DC-4459-8E17-1DF336E83CB8}"/>
                  </a:ext>
                </a:extLst>
              </p:cNvPr>
              <p:cNvGrpSpPr/>
              <p:nvPr/>
            </p:nvGrpSpPr>
            <p:grpSpPr>
              <a:xfrm>
                <a:off x="671963" y="1581323"/>
                <a:ext cx="2200151" cy="1807832"/>
                <a:chOff x="777942" y="2189527"/>
                <a:chExt cx="1889758" cy="1475673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377ED2AD-1532-4447-9F15-39A5C7BF8630}"/>
                    </a:ext>
                  </a:extLst>
                </p:cNvPr>
                <p:cNvSpPr/>
                <p:nvPr/>
              </p:nvSpPr>
              <p:spPr>
                <a:xfrm>
                  <a:off x="777942" y="2403174"/>
                  <a:ext cx="1889758" cy="12620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47" name="Rectángulo: esquinas superiores cortadas 46">
                  <a:extLst>
                    <a:ext uri="{FF2B5EF4-FFF2-40B4-BE49-F238E27FC236}">
                      <a16:creationId xmlns:a16="http://schemas.microsoft.com/office/drawing/2014/main" id="{2B6ED9AF-209C-4C7B-B3A1-0F010877934E}"/>
                    </a:ext>
                  </a:extLst>
                </p:cNvPr>
                <p:cNvSpPr/>
                <p:nvPr/>
              </p:nvSpPr>
              <p:spPr>
                <a:xfrm>
                  <a:off x="780176" y="2189527"/>
                  <a:ext cx="478168" cy="238975"/>
                </a:xfrm>
                <a:prstGeom prst="snip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45" name="Imagen 44">
                <a:extLst>
                  <a:ext uri="{FF2B5EF4-FFF2-40B4-BE49-F238E27FC236}">
                    <a16:creationId xmlns:a16="http://schemas.microsoft.com/office/drawing/2014/main" id="{AB91ABFE-D272-45E3-8031-6E71A14C8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3548" y="2017260"/>
                <a:ext cx="1419225" cy="1228725"/>
              </a:xfrm>
              <a:prstGeom prst="rect">
                <a:avLst/>
              </a:prstGeom>
            </p:spPr>
          </p:pic>
        </p:grp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2996030-5124-4950-9DF2-A6E65A3E8610}"/>
                </a:ext>
              </a:extLst>
            </p:cNvPr>
            <p:cNvSpPr txBox="1"/>
            <p:nvPr/>
          </p:nvSpPr>
          <p:spPr>
            <a:xfrm>
              <a:off x="989364" y="4134898"/>
              <a:ext cx="1317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Mi proyecto</a:t>
              </a:r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B214E8A-DA8B-4390-992B-BFB22D8BAFE0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8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3" y="1118226"/>
            <a:ext cx="5297260" cy="48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43478" y="239557"/>
            <a:ext cx="464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Estados de un proyecto con </a:t>
            </a:r>
            <a:r>
              <a:rPr lang="es-AR" sz="2800" dirty="0" err="1"/>
              <a:t>git</a:t>
            </a:r>
            <a:endParaRPr lang="es-ES" sz="28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DC4F2D-DCED-4FAA-9211-32C074C1216A}"/>
              </a:ext>
            </a:extLst>
          </p:cNvPr>
          <p:cNvSpPr/>
          <p:nvPr/>
        </p:nvSpPr>
        <p:spPr>
          <a:xfrm>
            <a:off x="6222848" y="1305341"/>
            <a:ext cx="52972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Confirmado: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Los datos del archivo en el sistema de control de versiones están almacenados de manera segura en tu repositorio. (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commited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Modificado: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has hecho modificaciones sobre un archivo pero todavía no fueron confirmados.(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untracked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Preparado: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significa que se ha marcado un archivo modificado en su versión actual para que se suba al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stage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en la próxima confirmación. (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staged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64519E-76BE-43A4-8D1E-B5695481E388}"/>
              </a:ext>
            </a:extLst>
          </p:cNvPr>
          <p:cNvSpPr/>
          <p:nvPr/>
        </p:nvSpPr>
        <p:spPr>
          <a:xfrm>
            <a:off x="0" y="0"/>
            <a:ext cx="414082" cy="6858000"/>
          </a:xfrm>
          <a:prstGeom prst="rect">
            <a:avLst/>
          </a:prstGeom>
          <a:solidFill>
            <a:srgbClr val="F34F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598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1378</Words>
  <Application>Microsoft Office PowerPoint</Application>
  <PresentationFormat>Panorámica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Muli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Graña</dc:creator>
  <cp:lastModifiedBy>Javier Graña</cp:lastModifiedBy>
  <cp:revision>64</cp:revision>
  <dcterms:created xsi:type="dcterms:W3CDTF">2019-03-12T23:49:02Z</dcterms:created>
  <dcterms:modified xsi:type="dcterms:W3CDTF">2024-03-21T16:27:38Z</dcterms:modified>
</cp:coreProperties>
</file>