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1" r:id="rId3"/>
    <p:sldId id="276" r:id="rId4"/>
    <p:sldId id="257" r:id="rId5"/>
    <p:sldId id="267" r:id="rId6"/>
    <p:sldId id="277" r:id="rId7"/>
    <p:sldId id="269" r:id="rId8"/>
    <p:sldId id="270" r:id="rId9"/>
    <p:sldId id="278" r:id="rId10"/>
    <p:sldId id="274" r:id="rId11"/>
    <p:sldId id="273" r:id="rId12"/>
    <p:sldId id="272" r:id="rId13"/>
    <p:sldId id="271" r:id="rId14"/>
    <p:sldId id="279" r:id="rId15"/>
    <p:sldId id="260" r:id="rId16"/>
    <p:sldId id="280" r:id="rId17"/>
    <p:sldId id="26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ртовый слайд" id="{6E468E0D-A9DC-4947-8E26-196E9BE240F8}">
          <p14:sldIdLst>
            <p14:sldId id="256"/>
          </p14:sldIdLst>
        </p14:section>
        <p14:section name="ABOUT" id="{9E8D9713-F2CA-4812-A47A-1E2C369EFBAE}">
          <p14:sldIdLst>
            <p14:sldId id="281"/>
          </p14:sldIdLst>
        </p14:section>
        <p14:section name="BI FOR BUSINESS" id="{8FFB4552-95B4-49B3-8C25-EB933C93160A}">
          <p14:sldIdLst>
            <p14:sldId id="276"/>
            <p14:sldId id="257"/>
            <p14:sldId id="267"/>
          </p14:sldIdLst>
        </p14:section>
        <p14:section name="BI ДЛЯ IT" id="{B6E3B4A0-934F-419F-BC36-EE7518097D2D}">
          <p14:sldIdLst>
            <p14:sldId id="277"/>
            <p14:sldId id="269"/>
            <p14:sldId id="270"/>
          </p14:sldIdLst>
        </p14:section>
        <p14:section name="VISUALISATION" id="{9E3FD46D-67F3-453E-9901-768A13405EA7}">
          <p14:sldIdLst>
            <p14:sldId id="278"/>
            <p14:sldId id="274"/>
            <p14:sldId id="273"/>
            <p14:sldId id="272"/>
            <p14:sldId id="271"/>
          </p14:sldIdLst>
        </p14:section>
        <p14:section name="ELT / ELT" id="{BBBF1A67-8F61-4950-8685-BA02427A9121}">
          <p14:sldIdLst>
            <p14:sldId id="279"/>
            <p14:sldId id="260"/>
          </p14:sldIdLst>
        </p14:section>
        <p14:section name="DWH" id="{031BB94A-F3B4-4CA8-ADFC-1435F9A8D656}">
          <p14:sldIdLst>
            <p14:sldId id="280"/>
            <p14:sldId id="261"/>
            <p14:sldId id="282"/>
            <p14:sldId id="283"/>
          </p14:sldIdLst>
        </p14:section>
        <p14:section name="DATA MODELS" id="{390A8682-EF75-4F94-BD58-C05807641794}">
          <p14:sldIdLst>
            <p14:sldId id="284"/>
            <p14:sldId id="285"/>
            <p14:sldId id="286"/>
          </p14:sldIdLst>
        </p14:section>
        <p14:section name="THE END" id="{F8267B7F-D27F-4687-B899-5174C3065011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31E"/>
    <a:srgbClr val="156082"/>
    <a:srgbClr val="EADF00"/>
    <a:srgbClr val="AE4132"/>
    <a:srgbClr val="2B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92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89BD9-8452-4EDF-A8C9-112F72DE36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041D0-000D-4C4F-9920-C53B8AB5492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Повышение эффективности и продуктивности </a:t>
          </a:r>
          <a:endParaRPr lang="en-US" dirty="0">
            <a:solidFill>
              <a:srgbClr val="156082"/>
            </a:solidFill>
          </a:endParaRPr>
        </a:p>
      </dgm:t>
    </dgm:pt>
    <dgm:pt modelId="{CEE1AAA5-BD76-495A-8BCF-C12D7933646F}" type="parTrans" cxnId="{681A0C32-9F0A-4891-A18F-A58FCE0A5E2B}">
      <dgm:prSet/>
      <dgm:spPr/>
      <dgm:t>
        <a:bodyPr/>
        <a:lstStyle/>
        <a:p>
          <a:endParaRPr lang="en-US"/>
        </a:p>
      </dgm:t>
    </dgm:pt>
    <dgm:pt modelId="{1496C505-B7A1-4D05-8762-436E6525A95A}" type="sibTrans" cxnId="{681A0C32-9F0A-4891-A18F-A58FCE0A5E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6F92F0-DF97-499B-B52F-DCD9635CC43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Оптимизация бизнес-процессов </a:t>
          </a:r>
          <a:endParaRPr lang="en-US" dirty="0">
            <a:solidFill>
              <a:srgbClr val="156082"/>
            </a:solidFill>
          </a:endParaRPr>
        </a:p>
      </dgm:t>
    </dgm:pt>
    <dgm:pt modelId="{BB29A3FA-4AF1-426A-9FDF-A38440A5FDD3}" type="parTrans" cxnId="{ABE3904A-F962-417F-B7E7-CCB708C398D1}">
      <dgm:prSet/>
      <dgm:spPr/>
      <dgm:t>
        <a:bodyPr/>
        <a:lstStyle/>
        <a:p>
          <a:endParaRPr lang="en-US"/>
        </a:p>
      </dgm:t>
    </dgm:pt>
    <dgm:pt modelId="{27B23A1D-3D8D-407C-9EEA-0DD70932D86E}" type="sibTrans" cxnId="{ABE3904A-F962-417F-B7E7-CCB708C398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26AE57-B8D9-49E4-AF75-99C9918042E3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Прогнозирование и планирование </a:t>
          </a:r>
          <a:endParaRPr lang="en-US" dirty="0">
            <a:solidFill>
              <a:srgbClr val="156082"/>
            </a:solidFill>
          </a:endParaRPr>
        </a:p>
      </dgm:t>
    </dgm:pt>
    <dgm:pt modelId="{B5D19BAD-86F4-4A96-BB00-D1C4C5902695}" type="parTrans" cxnId="{16835FA7-C8E0-4F84-A0D8-6D9EAE35F3C6}">
      <dgm:prSet/>
      <dgm:spPr/>
      <dgm:t>
        <a:bodyPr/>
        <a:lstStyle/>
        <a:p>
          <a:endParaRPr lang="en-US"/>
        </a:p>
      </dgm:t>
    </dgm:pt>
    <dgm:pt modelId="{3569027D-D18A-47FC-BF93-E4B4B090B6B9}" type="sibTrans" cxnId="{16835FA7-C8E0-4F84-A0D8-6D9EAE35F3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4714C3-865D-4CE3-8C83-6B388520F116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solidFill>
                <a:srgbClr val="156082"/>
              </a:solidFill>
            </a:rPr>
            <a:t>Управление рисками </a:t>
          </a:r>
          <a:endParaRPr lang="en-US" dirty="0">
            <a:solidFill>
              <a:srgbClr val="156082"/>
            </a:solidFill>
          </a:endParaRPr>
        </a:p>
      </dgm:t>
    </dgm:pt>
    <dgm:pt modelId="{E950D655-512F-4E2F-91B1-993B11308B1D}" type="parTrans" cxnId="{455CFF9F-FFA3-4702-ACC7-74ABF7BDCF48}">
      <dgm:prSet/>
      <dgm:spPr/>
      <dgm:t>
        <a:bodyPr/>
        <a:lstStyle/>
        <a:p>
          <a:endParaRPr lang="en-US"/>
        </a:p>
      </dgm:t>
    </dgm:pt>
    <dgm:pt modelId="{4C70D64B-8FE5-4C95-A26B-559C64601002}" type="sibTrans" cxnId="{455CFF9F-FFA3-4702-ACC7-74ABF7BDCF48}">
      <dgm:prSet/>
      <dgm:spPr/>
      <dgm:t>
        <a:bodyPr/>
        <a:lstStyle/>
        <a:p>
          <a:endParaRPr lang="en-US"/>
        </a:p>
      </dgm:t>
    </dgm:pt>
    <dgm:pt modelId="{CC97EEC9-C033-4D0E-9804-304839E33396}" type="pres">
      <dgm:prSet presAssocID="{70A89BD9-8452-4EDF-A8C9-112F72DE3649}" presName="root" presStyleCnt="0">
        <dgm:presLayoutVars>
          <dgm:dir/>
          <dgm:resizeHandles val="exact"/>
        </dgm:presLayoutVars>
      </dgm:prSet>
      <dgm:spPr/>
    </dgm:pt>
    <dgm:pt modelId="{F1315A3E-360F-4AAC-A166-44487B678BAB}" type="pres">
      <dgm:prSet presAssocID="{70A89BD9-8452-4EDF-A8C9-112F72DE3649}" presName="container" presStyleCnt="0">
        <dgm:presLayoutVars>
          <dgm:dir/>
          <dgm:resizeHandles val="exact"/>
        </dgm:presLayoutVars>
      </dgm:prSet>
      <dgm:spPr/>
    </dgm:pt>
    <dgm:pt modelId="{F06061DC-B3AF-4A26-AEF1-0E7870E98D9B}" type="pres">
      <dgm:prSet presAssocID="{7FB041D0-000D-4C4F-9920-C53B8AB54922}" presName="compNode" presStyleCnt="0"/>
      <dgm:spPr/>
    </dgm:pt>
    <dgm:pt modelId="{74486E1F-BDE8-48B5-9DC4-BC4D3F7A114B}" type="pres">
      <dgm:prSet presAssocID="{7FB041D0-000D-4C4F-9920-C53B8AB54922}" presName="iconBgRect" presStyleLbl="bgShp" presStyleIdx="0" presStyleCnt="4"/>
      <dgm:spPr/>
    </dgm:pt>
    <dgm:pt modelId="{C90E0E34-20A3-4EF1-AC8F-199AE15D5B75}" type="pres">
      <dgm:prSet presAssocID="{7FB041D0-000D-4C4F-9920-C53B8AB549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60AC7234-F847-40EF-B3AB-A3EC11E1AD86}" type="pres">
      <dgm:prSet presAssocID="{7FB041D0-000D-4C4F-9920-C53B8AB54922}" presName="spaceRect" presStyleCnt="0"/>
      <dgm:spPr/>
    </dgm:pt>
    <dgm:pt modelId="{ED003E10-8E63-4977-956D-549C3260364F}" type="pres">
      <dgm:prSet presAssocID="{7FB041D0-000D-4C4F-9920-C53B8AB54922}" presName="textRect" presStyleLbl="revTx" presStyleIdx="0" presStyleCnt="4">
        <dgm:presLayoutVars>
          <dgm:chMax val="1"/>
          <dgm:chPref val="1"/>
        </dgm:presLayoutVars>
      </dgm:prSet>
      <dgm:spPr/>
    </dgm:pt>
    <dgm:pt modelId="{273B38C9-85B3-43DB-90AC-E0213BC22D86}" type="pres">
      <dgm:prSet presAssocID="{1496C505-B7A1-4D05-8762-436E6525A95A}" presName="sibTrans" presStyleLbl="sibTrans2D1" presStyleIdx="0" presStyleCnt="0"/>
      <dgm:spPr/>
    </dgm:pt>
    <dgm:pt modelId="{C85743E4-5321-4D16-8993-98E0F1D6A388}" type="pres">
      <dgm:prSet presAssocID="{1D6F92F0-DF97-499B-B52F-DCD9635CC436}" presName="compNode" presStyleCnt="0"/>
      <dgm:spPr/>
    </dgm:pt>
    <dgm:pt modelId="{551D43BB-DF78-464A-BE48-31220A180968}" type="pres">
      <dgm:prSet presAssocID="{1D6F92F0-DF97-499B-B52F-DCD9635CC436}" presName="iconBgRect" presStyleLbl="bgShp" presStyleIdx="1" presStyleCnt="4"/>
      <dgm:spPr/>
    </dgm:pt>
    <dgm:pt modelId="{78AE6E10-6728-4F1D-9BF8-F0629905F20D}" type="pres">
      <dgm:prSet presAssocID="{1D6F92F0-DF97-499B-B52F-DCD9635CC4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60DED454-1F04-4443-AB35-87FF73532B38}" type="pres">
      <dgm:prSet presAssocID="{1D6F92F0-DF97-499B-B52F-DCD9635CC436}" presName="spaceRect" presStyleCnt="0"/>
      <dgm:spPr/>
    </dgm:pt>
    <dgm:pt modelId="{00D83142-98F2-46E2-A4C3-3AB44271C19F}" type="pres">
      <dgm:prSet presAssocID="{1D6F92F0-DF97-499B-B52F-DCD9635CC436}" presName="textRect" presStyleLbl="revTx" presStyleIdx="1" presStyleCnt="4">
        <dgm:presLayoutVars>
          <dgm:chMax val="1"/>
          <dgm:chPref val="1"/>
        </dgm:presLayoutVars>
      </dgm:prSet>
      <dgm:spPr/>
    </dgm:pt>
    <dgm:pt modelId="{A7C44371-64F1-4464-AB65-F876278CACA9}" type="pres">
      <dgm:prSet presAssocID="{27B23A1D-3D8D-407C-9EEA-0DD70932D86E}" presName="sibTrans" presStyleLbl="sibTrans2D1" presStyleIdx="0" presStyleCnt="0"/>
      <dgm:spPr/>
    </dgm:pt>
    <dgm:pt modelId="{0EFC8913-40D3-45B1-B692-5375DA333856}" type="pres">
      <dgm:prSet presAssocID="{AD26AE57-B8D9-49E4-AF75-99C9918042E3}" presName="compNode" presStyleCnt="0"/>
      <dgm:spPr/>
    </dgm:pt>
    <dgm:pt modelId="{C4A2899F-E184-40BD-9514-E414FB1F1750}" type="pres">
      <dgm:prSet presAssocID="{AD26AE57-B8D9-49E4-AF75-99C9918042E3}" presName="iconBgRect" presStyleLbl="bgShp" presStyleIdx="2" presStyleCnt="4"/>
      <dgm:spPr/>
    </dgm:pt>
    <dgm:pt modelId="{C84A77EC-CCC4-47ED-A222-ABAF5400116F}" type="pres">
      <dgm:prSet presAssocID="{AD26AE57-B8D9-49E4-AF75-99C9918042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CAD3B0C2-5E15-4231-BDF9-A685ADC622BD}" type="pres">
      <dgm:prSet presAssocID="{AD26AE57-B8D9-49E4-AF75-99C9918042E3}" presName="spaceRect" presStyleCnt="0"/>
      <dgm:spPr/>
    </dgm:pt>
    <dgm:pt modelId="{08921FBD-94E8-44A9-B4F1-979682D3EE07}" type="pres">
      <dgm:prSet presAssocID="{AD26AE57-B8D9-49E4-AF75-99C9918042E3}" presName="textRect" presStyleLbl="revTx" presStyleIdx="2" presStyleCnt="4">
        <dgm:presLayoutVars>
          <dgm:chMax val="1"/>
          <dgm:chPref val="1"/>
        </dgm:presLayoutVars>
      </dgm:prSet>
      <dgm:spPr/>
    </dgm:pt>
    <dgm:pt modelId="{931BAB97-7DF6-4215-A873-4199125905C7}" type="pres">
      <dgm:prSet presAssocID="{3569027D-D18A-47FC-BF93-E4B4B090B6B9}" presName="sibTrans" presStyleLbl="sibTrans2D1" presStyleIdx="0" presStyleCnt="0"/>
      <dgm:spPr/>
    </dgm:pt>
    <dgm:pt modelId="{6472A3D2-C216-412A-BC90-0D7D8409D9F2}" type="pres">
      <dgm:prSet presAssocID="{5F4714C3-865D-4CE3-8C83-6B388520F116}" presName="compNode" presStyleCnt="0"/>
      <dgm:spPr/>
    </dgm:pt>
    <dgm:pt modelId="{9ED8F15E-AAF4-4750-B0F2-7CC3DBB0DB9D}" type="pres">
      <dgm:prSet presAssocID="{5F4714C3-865D-4CE3-8C83-6B388520F116}" presName="iconBgRect" presStyleLbl="bgShp" presStyleIdx="3" presStyleCnt="4"/>
      <dgm:spPr/>
    </dgm:pt>
    <dgm:pt modelId="{542D37F9-D80E-4285-9D2D-B3BD86F76FCE}" type="pres">
      <dgm:prSet presAssocID="{5F4714C3-865D-4CE3-8C83-6B388520F1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обрание"/>
        </a:ext>
      </dgm:extLst>
    </dgm:pt>
    <dgm:pt modelId="{AF18733F-5E74-4678-929A-C07C41DFBFB4}" type="pres">
      <dgm:prSet presAssocID="{5F4714C3-865D-4CE3-8C83-6B388520F116}" presName="spaceRect" presStyleCnt="0"/>
      <dgm:spPr/>
    </dgm:pt>
    <dgm:pt modelId="{76021115-36A6-4A5B-B815-86B7D1925C0C}" type="pres">
      <dgm:prSet presAssocID="{5F4714C3-865D-4CE3-8C83-6B388520F11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570904-69E8-41EE-B88C-271E36B5DBCA}" type="presOf" srcId="{7FB041D0-000D-4C4F-9920-C53B8AB54922}" destId="{ED003E10-8E63-4977-956D-549C3260364F}" srcOrd="0" destOrd="0" presId="urn:microsoft.com/office/officeart/2018/2/layout/IconCircleList"/>
    <dgm:cxn modelId="{681A0C32-9F0A-4891-A18F-A58FCE0A5E2B}" srcId="{70A89BD9-8452-4EDF-A8C9-112F72DE3649}" destId="{7FB041D0-000D-4C4F-9920-C53B8AB54922}" srcOrd="0" destOrd="0" parTransId="{CEE1AAA5-BD76-495A-8BCF-C12D7933646F}" sibTransId="{1496C505-B7A1-4D05-8762-436E6525A95A}"/>
    <dgm:cxn modelId="{58B29545-B4DF-4DE9-9208-FEB78B8931A2}" type="presOf" srcId="{AD26AE57-B8D9-49E4-AF75-99C9918042E3}" destId="{08921FBD-94E8-44A9-B4F1-979682D3EE07}" srcOrd="0" destOrd="0" presId="urn:microsoft.com/office/officeart/2018/2/layout/IconCircleList"/>
    <dgm:cxn modelId="{ABE3904A-F962-417F-B7E7-CCB708C398D1}" srcId="{70A89BD9-8452-4EDF-A8C9-112F72DE3649}" destId="{1D6F92F0-DF97-499B-B52F-DCD9635CC436}" srcOrd="1" destOrd="0" parTransId="{BB29A3FA-4AF1-426A-9FDF-A38440A5FDD3}" sibTransId="{27B23A1D-3D8D-407C-9EEA-0DD70932D86E}"/>
    <dgm:cxn modelId="{18DA6E95-5E4F-4760-AF79-093F4DAA84BE}" type="presOf" srcId="{70A89BD9-8452-4EDF-A8C9-112F72DE3649}" destId="{CC97EEC9-C033-4D0E-9804-304839E33396}" srcOrd="0" destOrd="0" presId="urn:microsoft.com/office/officeart/2018/2/layout/IconCircleList"/>
    <dgm:cxn modelId="{B0D7A396-C5E8-4B2B-A395-B905D87BE4C2}" type="presOf" srcId="{27B23A1D-3D8D-407C-9EEA-0DD70932D86E}" destId="{A7C44371-64F1-4464-AB65-F876278CACA9}" srcOrd="0" destOrd="0" presId="urn:microsoft.com/office/officeart/2018/2/layout/IconCircleList"/>
    <dgm:cxn modelId="{455CFF9F-FFA3-4702-ACC7-74ABF7BDCF48}" srcId="{70A89BD9-8452-4EDF-A8C9-112F72DE3649}" destId="{5F4714C3-865D-4CE3-8C83-6B388520F116}" srcOrd="3" destOrd="0" parTransId="{E950D655-512F-4E2F-91B1-993B11308B1D}" sibTransId="{4C70D64B-8FE5-4C95-A26B-559C64601002}"/>
    <dgm:cxn modelId="{16835FA7-C8E0-4F84-A0D8-6D9EAE35F3C6}" srcId="{70A89BD9-8452-4EDF-A8C9-112F72DE3649}" destId="{AD26AE57-B8D9-49E4-AF75-99C9918042E3}" srcOrd="2" destOrd="0" parTransId="{B5D19BAD-86F4-4A96-BB00-D1C4C5902695}" sibTransId="{3569027D-D18A-47FC-BF93-E4B4B090B6B9}"/>
    <dgm:cxn modelId="{01130FD9-F3DC-4847-A1C2-7752D1B8BF4A}" type="presOf" srcId="{3569027D-D18A-47FC-BF93-E4B4B090B6B9}" destId="{931BAB97-7DF6-4215-A873-4199125905C7}" srcOrd="0" destOrd="0" presId="urn:microsoft.com/office/officeart/2018/2/layout/IconCircleList"/>
    <dgm:cxn modelId="{847AC2E1-0774-40B2-856A-ADF99B817BCC}" type="presOf" srcId="{1D6F92F0-DF97-499B-B52F-DCD9635CC436}" destId="{00D83142-98F2-46E2-A4C3-3AB44271C19F}" srcOrd="0" destOrd="0" presId="urn:microsoft.com/office/officeart/2018/2/layout/IconCircleList"/>
    <dgm:cxn modelId="{EE90D0E9-E8CC-4EC9-8419-EB646C8871A7}" type="presOf" srcId="{1496C505-B7A1-4D05-8762-436E6525A95A}" destId="{273B38C9-85B3-43DB-90AC-E0213BC22D86}" srcOrd="0" destOrd="0" presId="urn:microsoft.com/office/officeart/2018/2/layout/IconCircleList"/>
    <dgm:cxn modelId="{443AD2F2-F58B-4312-B915-42510B6E253C}" type="presOf" srcId="{5F4714C3-865D-4CE3-8C83-6B388520F116}" destId="{76021115-36A6-4A5B-B815-86B7D1925C0C}" srcOrd="0" destOrd="0" presId="urn:microsoft.com/office/officeart/2018/2/layout/IconCircleList"/>
    <dgm:cxn modelId="{F27FFF61-22F0-4407-91B7-6EB5CDBE31F8}" type="presParOf" srcId="{CC97EEC9-C033-4D0E-9804-304839E33396}" destId="{F1315A3E-360F-4AAC-A166-44487B678BAB}" srcOrd="0" destOrd="0" presId="urn:microsoft.com/office/officeart/2018/2/layout/IconCircleList"/>
    <dgm:cxn modelId="{3FA5DC6F-99AC-4FB9-ADFC-AAA78007AEF1}" type="presParOf" srcId="{F1315A3E-360F-4AAC-A166-44487B678BAB}" destId="{F06061DC-B3AF-4A26-AEF1-0E7870E98D9B}" srcOrd="0" destOrd="0" presId="urn:microsoft.com/office/officeart/2018/2/layout/IconCircleList"/>
    <dgm:cxn modelId="{461C8BE8-A5F6-46A9-ACFE-7BD33AD37AD0}" type="presParOf" srcId="{F06061DC-B3AF-4A26-AEF1-0E7870E98D9B}" destId="{74486E1F-BDE8-48B5-9DC4-BC4D3F7A114B}" srcOrd="0" destOrd="0" presId="urn:microsoft.com/office/officeart/2018/2/layout/IconCircleList"/>
    <dgm:cxn modelId="{656A5C73-44FC-4C0C-850B-74E1B20CA5B6}" type="presParOf" srcId="{F06061DC-B3AF-4A26-AEF1-0E7870E98D9B}" destId="{C90E0E34-20A3-4EF1-AC8F-199AE15D5B75}" srcOrd="1" destOrd="0" presId="urn:microsoft.com/office/officeart/2018/2/layout/IconCircleList"/>
    <dgm:cxn modelId="{7921B4A2-01C7-4807-8DAD-305882027B9D}" type="presParOf" srcId="{F06061DC-B3AF-4A26-AEF1-0E7870E98D9B}" destId="{60AC7234-F847-40EF-B3AB-A3EC11E1AD86}" srcOrd="2" destOrd="0" presId="urn:microsoft.com/office/officeart/2018/2/layout/IconCircleList"/>
    <dgm:cxn modelId="{B6536CF8-0BA2-41F1-BC4C-3E82CA2E7F36}" type="presParOf" srcId="{F06061DC-B3AF-4A26-AEF1-0E7870E98D9B}" destId="{ED003E10-8E63-4977-956D-549C3260364F}" srcOrd="3" destOrd="0" presId="urn:microsoft.com/office/officeart/2018/2/layout/IconCircleList"/>
    <dgm:cxn modelId="{E8FAB147-FB59-4658-86C6-B4F0D05EFD16}" type="presParOf" srcId="{F1315A3E-360F-4AAC-A166-44487B678BAB}" destId="{273B38C9-85B3-43DB-90AC-E0213BC22D86}" srcOrd="1" destOrd="0" presId="urn:microsoft.com/office/officeart/2018/2/layout/IconCircleList"/>
    <dgm:cxn modelId="{09EABD5B-C62B-4EFE-890B-41C1DE95A887}" type="presParOf" srcId="{F1315A3E-360F-4AAC-A166-44487B678BAB}" destId="{C85743E4-5321-4D16-8993-98E0F1D6A388}" srcOrd="2" destOrd="0" presId="urn:microsoft.com/office/officeart/2018/2/layout/IconCircleList"/>
    <dgm:cxn modelId="{F2C0D102-8206-4EB2-BE70-BDC52865D35F}" type="presParOf" srcId="{C85743E4-5321-4D16-8993-98E0F1D6A388}" destId="{551D43BB-DF78-464A-BE48-31220A180968}" srcOrd="0" destOrd="0" presId="urn:microsoft.com/office/officeart/2018/2/layout/IconCircleList"/>
    <dgm:cxn modelId="{D0BD3698-24B0-4BA9-A2A0-3D41AB677B59}" type="presParOf" srcId="{C85743E4-5321-4D16-8993-98E0F1D6A388}" destId="{78AE6E10-6728-4F1D-9BF8-F0629905F20D}" srcOrd="1" destOrd="0" presId="urn:microsoft.com/office/officeart/2018/2/layout/IconCircleList"/>
    <dgm:cxn modelId="{F8D59CCF-99C0-49D8-81B0-8D41A36EE6F8}" type="presParOf" srcId="{C85743E4-5321-4D16-8993-98E0F1D6A388}" destId="{60DED454-1F04-4443-AB35-87FF73532B38}" srcOrd="2" destOrd="0" presId="urn:microsoft.com/office/officeart/2018/2/layout/IconCircleList"/>
    <dgm:cxn modelId="{40940688-F9F3-4F24-A65A-174E68FEA223}" type="presParOf" srcId="{C85743E4-5321-4D16-8993-98E0F1D6A388}" destId="{00D83142-98F2-46E2-A4C3-3AB44271C19F}" srcOrd="3" destOrd="0" presId="urn:microsoft.com/office/officeart/2018/2/layout/IconCircleList"/>
    <dgm:cxn modelId="{BDA54123-BE43-4773-AD83-A2A619A7F39F}" type="presParOf" srcId="{F1315A3E-360F-4AAC-A166-44487B678BAB}" destId="{A7C44371-64F1-4464-AB65-F876278CACA9}" srcOrd="3" destOrd="0" presId="urn:microsoft.com/office/officeart/2018/2/layout/IconCircleList"/>
    <dgm:cxn modelId="{340EB934-8BFA-410E-A736-C3A3236194A6}" type="presParOf" srcId="{F1315A3E-360F-4AAC-A166-44487B678BAB}" destId="{0EFC8913-40D3-45B1-B692-5375DA333856}" srcOrd="4" destOrd="0" presId="urn:microsoft.com/office/officeart/2018/2/layout/IconCircleList"/>
    <dgm:cxn modelId="{803F1490-34B6-475D-AD1D-2C42387D4B1A}" type="presParOf" srcId="{0EFC8913-40D3-45B1-B692-5375DA333856}" destId="{C4A2899F-E184-40BD-9514-E414FB1F1750}" srcOrd="0" destOrd="0" presId="urn:microsoft.com/office/officeart/2018/2/layout/IconCircleList"/>
    <dgm:cxn modelId="{3937E644-DF40-416A-A7A6-FABE1108D61D}" type="presParOf" srcId="{0EFC8913-40D3-45B1-B692-5375DA333856}" destId="{C84A77EC-CCC4-47ED-A222-ABAF5400116F}" srcOrd="1" destOrd="0" presId="urn:microsoft.com/office/officeart/2018/2/layout/IconCircleList"/>
    <dgm:cxn modelId="{70BC58EE-4EE4-4A45-A7F3-DA7A8AA742FB}" type="presParOf" srcId="{0EFC8913-40D3-45B1-B692-5375DA333856}" destId="{CAD3B0C2-5E15-4231-BDF9-A685ADC622BD}" srcOrd="2" destOrd="0" presId="urn:microsoft.com/office/officeart/2018/2/layout/IconCircleList"/>
    <dgm:cxn modelId="{51D7DABE-0407-47AF-810C-59FBBEAF7F91}" type="presParOf" srcId="{0EFC8913-40D3-45B1-B692-5375DA333856}" destId="{08921FBD-94E8-44A9-B4F1-979682D3EE07}" srcOrd="3" destOrd="0" presId="urn:microsoft.com/office/officeart/2018/2/layout/IconCircleList"/>
    <dgm:cxn modelId="{2CADF63E-D1FB-4776-9EE9-2CC60876B889}" type="presParOf" srcId="{F1315A3E-360F-4AAC-A166-44487B678BAB}" destId="{931BAB97-7DF6-4215-A873-4199125905C7}" srcOrd="5" destOrd="0" presId="urn:microsoft.com/office/officeart/2018/2/layout/IconCircleList"/>
    <dgm:cxn modelId="{B01FD404-B607-41F9-8C7C-AC82BF104D92}" type="presParOf" srcId="{F1315A3E-360F-4AAC-A166-44487B678BAB}" destId="{6472A3D2-C216-412A-BC90-0D7D8409D9F2}" srcOrd="6" destOrd="0" presId="urn:microsoft.com/office/officeart/2018/2/layout/IconCircleList"/>
    <dgm:cxn modelId="{949E2A2B-0EA5-41A1-8277-EC2765F0BDCE}" type="presParOf" srcId="{6472A3D2-C216-412A-BC90-0D7D8409D9F2}" destId="{9ED8F15E-AAF4-4750-B0F2-7CC3DBB0DB9D}" srcOrd="0" destOrd="0" presId="urn:microsoft.com/office/officeart/2018/2/layout/IconCircleList"/>
    <dgm:cxn modelId="{8EB46827-59D9-4148-AF4D-6ED3BBEFE241}" type="presParOf" srcId="{6472A3D2-C216-412A-BC90-0D7D8409D9F2}" destId="{542D37F9-D80E-4285-9D2D-B3BD86F76FCE}" srcOrd="1" destOrd="0" presId="urn:microsoft.com/office/officeart/2018/2/layout/IconCircleList"/>
    <dgm:cxn modelId="{9B3C77A0-08B7-40EF-AD1D-A07F4DB667B6}" type="presParOf" srcId="{6472A3D2-C216-412A-BC90-0D7D8409D9F2}" destId="{AF18733F-5E74-4678-929A-C07C41DFBFB4}" srcOrd="2" destOrd="0" presId="urn:microsoft.com/office/officeart/2018/2/layout/IconCircleList"/>
    <dgm:cxn modelId="{76540500-0027-4F94-8913-3D2986ABABDD}" type="presParOf" srcId="{6472A3D2-C216-412A-BC90-0D7D8409D9F2}" destId="{76021115-36A6-4A5B-B815-86B7D1925C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41808-6D9C-4D11-98D6-FF8DB3F46CDF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6297BDA-D691-4964-920D-4D07BEAAFD35}">
      <dgm:prSet phldrT="[Текст]" custT="1"/>
      <dgm:spPr/>
      <dgm:t>
        <a:bodyPr/>
        <a:lstStyle/>
        <a:p>
          <a:pPr>
            <a:lnSpc>
              <a:spcPct val="250000"/>
            </a:lnSpc>
          </a:pPr>
          <a:r>
            <a:rPr lang="en-US" sz="1600" dirty="0">
              <a:solidFill>
                <a:schemeClr val="bg1"/>
              </a:solidFill>
            </a:rPr>
            <a:t>BI</a:t>
          </a:r>
          <a:endParaRPr lang="ru-RU" sz="1400" dirty="0">
            <a:solidFill>
              <a:schemeClr val="bg1"/>
            </a:solidFill>
          </a:endParaRPr>
        </a:p>
      </dgm:t>
    </dgm:pt>
    <dgm:pt modelId="{0F717976-1A4A-4DDB-A705-7431DBB1BA34}" type="parTrans" cxnId="{12C4857B-4F99-44CA-9F44-F1E0EDFD3720}">
      <dgm:prSet/>
      <dgm:spPr/>
      <dgm:t>
        <a:bodyPr/>
        <a:lstStyle/>
        <a:p>
          <a:endParaRPr lang="ru-RU"/>
        </a:p>
      </dgm:t>
    </dgm:pt>
    <dgm:pt modelId="{E686BC14-B503-46A7-AB51-3F857D67F27B}" type="sibTrans" cxnId="{12C4857B-4F99-44CA-9F44-F1E0EDFD3720}">
      <dgm:prSet/>
      <dgm:spPr/>
      <dgm:t>
        <a:bodyPr/>
        <a:lstStyle/>
        <a:p>
          <a:endParaRPr lang="ru-RU"/>
        </a:p>
      </dgm:t>
    </dgm:pt>
    <dgm:pt modelId="{659126BF-D7E1-4340-A99B-98765F638D99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chemeClr val="bg1"/>
              </a:solidFill>
            </a:rPr>
            <a:t>DWH</a:t>
          </a:r>
          <a:endParaRPr lang="ru-RU" sz="1400" dirty="0">
            <a:solidFill>
              <a:schemeClr val="bg1"/>
            </a:solidFill>
          </a:endParaRPr>
        </a:p>
      </dgm:t>
    </dgm:pt>
    <dgm:pt modelId="{5D5DE43A-3C66-4F9C-BE1A-5FA16BE8961C}" type="parTrans" cxnId="{BE2E1AEF-0E3C-4FBD-A308-9E8FE13ECB8A}">
      <dgm:prSet/>
      <dgm:spPr/>
      <dgm:t>
        <a:bodyPr/>
        <a:lstStyle/>
        <a:p>
          <a:endParaRPr lang="ru-RU"/>
        </a:p>
      </dgm:t>
    </dgm:pt>
    <dgm:pt modelId="{FA3C2543-C69D-4E48-B681-7D47AE10776C}" type="sibTrans" cxnId="{BE2E1AEF-0E3C-4FBD-A308-9E8FE13ECB8A}">
      <dgm:prSet/>
      <dgm:spPr/>
      <dgm:t>
        <a:bodyPr/>
        <a:lstStyle/>
        <a:p>
          <a:endParaRPr lang="ru-RU"/>
        </a:p>
      </dgm:t>
    </dgm:pt>
    <dgm:pt modelId="{AA75CD3A-4C72-4506-ADF3-E633D4237E85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chemeClr val="bg1"/>
              </a:solidFill>
            </a:rPr>
            <a:t>ETL / ELT</a:t>
          </a:r>
          <a:endParaRPr lang="ru-RU" sz="1600" dirty="0">
            <a:solidFill>
              <a:schemeClr val="bg1"/>
            </a:solidFill>
          </a:endParaRPr>
        </a:p>
      </dgm:t>
    </dgm:pt>
    <dgm:pt modelId="{61030A4C-1650-4B6C-B364-346A67C98E47}" type="parTrans" cxnId="{57FD4108-5CD5-4D9D-BBEF-A4B96935D3DE}">
      <dgm:prSet/>
      <dgm:spPr/>
      <dgm:t>
        <a:bodyPr/>
        <a:lstStyle/>
        <a:p>
          <a:endParaRPr lang="ru-RU"/>
        </a:p>
      </dgm:t>
    </dgm:pt>
    <dgm:pt modelId="{2B5AF334-BB2D-4493-80B4-98DCF143FD24}" type="sibTrans" cxnId="{57FD4108-5CD5-4D9D-BBEF-A4B96935D3DE}">
      <dgm:prSet/>
      <dgm:spPr/>
      <dgm:t>
        <a:bodyPr/>
        <a:lstStyle/>
        <a:p>
          <a:endParaRPr lang="ru-RU"/>
        </a:p>
      </dgm:t>
    </dgm:pt>
    <dgm:pt modelId="{268A8AB9-800F-4EB1-AA91-D9EAC09A33B7}">
      <dgm:prSet phldrT="[Текст]"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>
              <a:solidFill>
                <a:schemeClr val="bg1"/>
              </a:solidFill>
            </a:rPr>
            <a:t>VISUALISATION</a:t>
          </a:r>
          <a:endParaRPr lang="ru-RU" sz="1600" dirty="0">
            <a:solidFill>
              <a:schemeClr val="bg1"/>
            </a:solidFill>
          </a:endParaRPr>
        </a:p>
      </dgm:t>
    </dgm:pt>
    <dgm:pt modelId="{E9751980-76CA-4608-B31F-55C6660DCB6F}" type="parTrans" cxnId="{EE508B68-F911-4679-91D3-1B98C6EFBC44}">
      <dgm:prSet/>
      <dgm:spPr/>
      <dgm:t>
        <a:bodyPr/>
        <a:lstStyle/>
        <a:p>
          <a:endParaRPr lang="ru-RU"/>
        </a:p>
      </dgm:t>
    </dgm:pt>
    <dgm:pt modelId="{97228517-C8AB-4900-8E06-73E750DEBBC3}" type="sibTrans" cxnId="{EE508B68-F911-4679-91D3-1B98C6EFBC44}">
      <dgm:prSet/>
      <dgm:spPr/>
      <dgm:t>
        <a:bodyPr/>
        <a:lstStyle/>
        <a:p>
          <a:endParaRPr lang="ru-RU"/>
        </a:p>
      </dgm:t>
    </dgm:pt>
    <dgm:pt modelId="{6E62F2F1-87DB-49C4-996E-9F482DA0CD78}" type="pres">
      <dgm:prSet presAssocID="{6E241808-6D9C-4D11-98D6-FF8DB3F46CDF}" presName="Name0" presStyleCnt="0">
        <dgm:presLayoutVars>
          <dgm:dir/>
          <dgm:animLvl val="lvl"/>
          <dgm:resizeHandles val="exact"/>
        </dgm:presLayoutVars>
      </dgm:prSet>
      <dgm:spPr/>
    </dgm:pt>
    <dgm:pt modelId="{E7D5DE51-34E7-4EBD-ADC5-30F82082B851}" type="pres">
      <dgm:prSet presAssocID="{C6297BDA-D691-4964-920D-4D07BEAAFD35}" presName="Name8" presStyleCnt="0"/>
      <dgm:spPr/>
    </dgm:pt>
    <dgm:pt modelId="{1CDC9DF7-E323-49AA-AC7A-AAF0B08A76B3}" type="pres">
      <dgm:prSet presAssocID="{C6297BDA-D691-4964-920D-4D07BEAAFD35}" presName="level" presStyleLbl="node1" presStyleIdx="0" presStyleCnt="4">
        <dgm:presLayoutVars>
          <dgm:chMax val="1"/>
          <dgm:bulletEnabled val="1"/>
        </dgm:presLayoutVars>
      </dgm:prSet>
      <dgm:spPr/>
    </dgm:pt>
    <dgm:pt modelId="{C6001881-33A7-4261-BE77-47A4ECEBA723}" type="pres">
      <dgm:prSet presAssocID="{C6297BDA-D691-4964-920D-4D07BEAAFD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F8C542-AB79-401A-AB44-6D4C0FE2B956}" type="pres">
      <dgm:prSet presAssocID="{268A8AB9-800F-4EB1-AA91-D9EAC09A33B7}" presName="Name8" presStyleCnt="0"/>
      <dgm:spPr/>
    </dgm:pt>
    <dgm:pt modelId="{20E32B0F-216D-4BA2-ABFF-2BD46EC3C46C}" type="pres">
      <dgm:prSet presAssocID="{268A8AB9-800F-4EB1-AA91-D9EAC09A33B7}" presName="level" presStyleLbl="node1" presStyleIdx="1" presStyleCnt="4">
        <dgm:presLayoutVars>
          <dgm:chMax val="1"/>
          <dgm:bulletEnabled val="1"/>
        </dgm:presLayoutVars>
      </dgm:prSet>
      <dgm:spPr/>
    </dgm:pt>
    <dgm:pt modelId="{2B1C9315-BCEC-4892-BDD6-044ED274ACD0}" type="pres">
      <dgm:prSet presAssocID="{268A8AB9-800F-4EB1-AA91-D9EAC09A33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F5F421-7D23-42D6-9F6F-359D09CFC89A}" type="pres">
      <dgm:prSet presAssocID="{AA75CD3A-4C72-4506-ADF3-E633D4237E85}" presName="Name8" presStyleCnt="0"/>
      <dgm:spPr/>
    </dgm:pt>
    <dgm:pt modelId="{DA5CCB88-D15D-444D-BA8E-7F6013C5F36E}" type="pres">
      <dgm:prSet presAssocID="{AA75CD3A-4C72-4506-ADF3-E633D4237E85}" presName="level" presStyleLbl="node1" presStyleIdx="2" presStyleCnt="4">
        <dgm:presLayoutVars>
          <dgm:chMax val="1"/>
          <dgm:bulletEnabled val="1"/>
        </dgm:presLayoutVars>
      </dgm:prSet>
      <dgm:spPr/>
    </dgm:pt>
    <dgm:pt modelId="{EFA4F140-F83D-40BF-AE7F-E45C75FFD135}" type="pres">
      <dgm:prSet presAssocID="{AA75CD3A-4C72-4506-ADF3-E633D4237E8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67B0E9-5226-4EB3-98EA-3B181262E679}" type="pres">
      <dgm:prSet presAssocID="{659126BF-D7E1-4340-A99B-98765F638D99}" presName="Name8" presStyleCnt="0"/>
      <dgm:spPr/>
    </dgm:pt>
    <dgm:pt modelId="{5A0BA15B-43B9-4F11-8176-76B71D3FD32A}" type="pres">
      <dgm:prSet presAssocID="{659126BF-D7E1-4340-A99B-98765F638D99}" presName="level" presStyleLbl="node1" presStyleIdx="3" presStyleCnt="4">
        <dgm:presLayoutVars>
          <dgm:chMax val="1"/>
          <dgm:bulletEnabled val="1"/>
        </dgm:presLayoutVars>
      </dgm:prSet>
      <dgm:spPr/>
    </dgm:pt>
    <dgm:pt modelId="{9AB56090-AB8D-4522-8B2B-4D580885FC27}" type="pres">
      <dgm:prSet presAssocID="{659126BF-D7E1-4340-A99B-98765F638D9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3C5E106-AB10-4C99-925C-EC1843E715C4}" type="presOf" srcId="{C6297BDA-D691-4964-920D-4D07BEAAFD35}" destId="{C6001881-33A7-4261-BE77-47A4ECEBA723}" srcOrd="1" destOrd="0" presId="urn:microsoft.com/office/officeart/2005/8/layout/pyramid1"/>
    <dgm:cxn modelId="{57FD4108-5CD5-4D9D-BBEF-A4B96935D3DE}" srcId="{6E241808-6D9C-4D11-98D6-FF8DB3F46CDF}" destId="{AA75CD3A-4C72-4506-ADF3-E633D4237E85}" srcOrd="2" destOrd="0" parTransId="{61030A4C-1650-4B6C-B364-346A67C98E47}" sibTransId="{2B5AF334-BB2D-4493-80B4-98DCF143FD24}"/>
    <dgm:cxn modelId="{85E6BA14-24EC-4107-A63E-0CCA66F77F84}" type="presOf" srcId="{659126BF-D7E1-4340-A99B-98765F638D99}" destId="{9AB56090-AB8D-4522-8B2B-4D580885FC27}" srcOrd="1" destOrd="0" presId="urn:microsoft.com/office/officeart/2005/8/layout/pyramid1"/>
    <dgm:cxn modelId="{B8BBD51B-EFAE-4946-BF07-A2200142BC10}" type="presOf" srcId="{6E241808-6D9C-4D11-98D6-FF8DB3F46CDF}" destId="{6E62F2F1-87DB-49C4-996E-9F482DA0CD78}" srcOrd="0" destOrd="0" presId="urn:microsoft.com/office/officeart/2005/8/layout/pyramid1"/>
    <dgm:cxn modelId="{EE508B68-F911-4679-91D3-1B98C6EFBC44}" srcId="{6E241808-6D9C-4D11-98D6-FF8DB3F46CDF}" destId="{268A8AB9-800F-4EB1-AA91-D9EAC09A33B7}" srcOrd="1" destOrd="0" parTransId="{E9751980-76CA-4608-B31F-55C6660DCB6F}" sibTransId="{97228517-C8AB-4900-8E06-73E750DEBBC3}"/>
    <dgm:cxn modelId="{A73F194A-EFA1-475D-902F-D86B41066B2F}" type="presOf" srcId="{268A8AB9-800F-4EB1-AA91-D9EAC09A33B7}" destId="{2B1C9315-BCEC-4892-BDD6-044ED274ACD0}" srcOrd="1" destOrd="0" presId="urn:microsoft.com/office/officeart/2005/8/layout/pyramid1"/>
    <dgm:cxn modelId="{12C4857B-4F99-44CA-9F44-F1E0EDFD3720}" srcId="{6E241808-6D9C-4D11-98D6-FF8DB3F46CDF}" destId="{C6297BDA-D691-4964-920D-4D07BEAAFD35}" srcOrd="0" destOrd="0" parTransId="{0F717976-1A4A-4DDB-A705-7431DBB1BA34}" sibTransId="{E686BC14-B503-46A7-AB51-3F857D67F27B}"/>
    <dgm:cxn modelId="{6BB2BC84-C520-4575-BD60-A3A635306114}" type="presOf" srcId="{AA75CD3A-4C72-4506-ADF3-E633D4237E85}" destId="{EFA4F140-F83D-40BF-AE7F-E45C75FFD135}" srcOrd="1" destOrd="0" presId="urn:microsoft.com/office/officeart/2005/8/layout/pyramid1"/>
    <dgm:cxn modelId="{CE3EF7A7-069B-4325-A999-252960619B86}" type="presOf" srcId="{268A8AB9-800F-4EB1-AA91-D9EAC09A33B7}" destId="{20E32B0F-216D-4BA2-ABFF-2BD46EC3C46C}" srcOrd="0" destOrd="0" presId="urn:microsoft.com/office/officeart/2005/8/layout/pyramid1"/>
    <dgm:cxn modelId="{20EA4BB4-FD2B-421E-9B17-A5254A886EEB}" type="presOf" srcId="{659126BF-D7E1-4340-A99B-98765F638D99}" destId="{5A0BA15B-43B9-4F11-8176-76B71D3FD32A}" srcOrd="0" destOrd="0" presId="urn:microsoft.com/office/officeart/2005/8/layout/pyramid1"/>
    <dgm:cxn modelId="{F09D29C7-E3C0-47BF-A431-12585AB26465}" type="presOf" srcId="{AA75CD3A-4C72-4506-ADF3-E633D4237E85}" destId="{DA5CCB88-D15D-444D-BA8E-7F6013C5F36E}" srcOrd="0" destOrd="0" presId="urn:microsoft.com/office/officeart/2005/8/layout/pyramid1"/>
    <dgm:cxn modelId="{BE2E1AEF-0E3C-4FBD-A308-9E8FE13ECB8A}" srcId="{6E241808-6D9C-4D11-98D6-FF8DB3F46CDF}" destId="{659126BF-D7E1-4340-A99B-98765F638D99}" srcOrd="3" destOrd="0" parTransId="{5D5DE43A-3C66-4F9C-BE1A-5FA16BE8961C}" sibTransId="{FA3C2543-C69D-4E48-B681-7D47AE10776C}"/>
    <dgm:cxn modelId="{3769F1F2-4D3B-4687-AEFE-AE1311EEDDAC}" type="presOf" srcId="{C6297BDA-D691-4964-920D-4D07BEAAFD35}" destId="{1CDC9DF7-E323-49AA-AC7A-AAF0B08A76B3}" srcOrd="0" destOrd="0" presId="urn:microsoft.com/office/officeart/2005/8/layout/pyramid1"/>
    <dgm:cxn modelId="{928A9C7D-FC71-4A2F-B02C-05605E2E5A4C}" type="presParOf" srcId="{6E62F2F1-87DB-49C4-996E-9F482DA0CD78}" destId="{E7D5DE51-34E7-4EBD-ADC5-30F82082B851}" srcOrd="0" destOrd="0" presId="urn:microsoft.com/office/officeart/2005/8/layout/pyramid1"/>
    <dgm:cxn modelId="{0451AE33-FF50-4B8F-A68F-52308AB5D0B0}" type="presParOf" srcId="{E7D5DE51-34E7-4EBD-ADC5-30F82082B851}" destId="{1CDC9DF7-E323-49AA-AC7A-AAF0B08A76B3}" srcOrd="0" destOrd="0" presId="urn:microsoft.com/office/officeart/2005/8/layout/pyramid1"/>
    <dgm:cxn modelId="{982B3938-8B78-403E-AE4C-1705CAF79362}" type="presParOf" srcId="{E7D5DE51-34E7-4EBD-ADC5-30F82082B851}" destId="{C6001881-33A7-4261-BE77-47A4ECEBA723}" srcOrd="1" destOrd="0" presId="urn:microsoft.com/office/officeart/2005/8/layout/pyramid1"/>
    <dgm:cxn modelId="{DEB4405E-129A-4C8F-93C4-18C479232244}" type="presParOf" srcId="{6E62F2F1-87DB-49C4-996E-9F482DA0CD78}" destId="{56F8C542-AB79-401A-AB44-6D4C0FE2B956}" srcOrd="1" destOrd="0" presId="urn:microsoft.com/office/officeart/2005/8/layout/pyramid1"/>
    <dgm:cxn modelId="{5038DD86-F69D-4E67-9F15-BF1C7243B0DF}" type="presParOf" srcId="{56F8C542-AB79-401A-AB44-6D4C0FE2B956}" destId="{20E32B0F-216D-4BA2-ABFF-2BD46EC3C46C}" srcOrd="0" destOrd="0" presId="urn:microsoft.com/office/officeart/2005/8/layout/pyramid1"/>
    <dgm:cxn modelId="{2B34CF59-E08C-4C35-BEE7-F0BE1840F8FE}" type="presParOf" srcId="{56F8C542-AB79-401A-AB44-6D4C0FE2B956}" destId="{2B1C9315-BCEC-4892-BDD6-044ED274ACD0}" srcOrd="1" destOrd="0" presId="urn:microsoft.com/office/officeart/2005/8/layout/pyramid1"/>
    <dgm:cxn modelId="{FC1AEEF1-ACE4-4EE4-8B7B-C5745AA6AEA8}" type="presParOf" srcId="{6E62F2F1-87DB-49C4-996E-9F482DA0CD78}" destId="{EEF5F421-7D23-42D6-9F6F-359D09CFC89A}" srcOrd="2" destOrd="0" presId="urn:microsoft.com/office/officeart/2005/8/layout/pyramid1"/>
    <dgm:cxn modelId="{52E8CEF9-DAC3-4735-BA6A-9D3D42878AD8}" type="presParOf" srcId="{EEF5F421-7D23-42D6-9F6F-359D09CFC89A}" destId="{DA5CCB88-D15D-444D-BA8E-7F6013C5F36E}" srcOrd="0" destOrd="0" presId="urn:microsoft.com/office/officeart/2005/8/layout/pyramid1"/>
    <dgm:cxn modelId="{1B758C81-AFD5-4607-823D-ACA66E9B43B4}" type="presParOf" srcId="{EEF5F421-7D23-42D6-9F6F-359D09CFC89A}" destId="{EFA4F140-F83D-40BF-AE7F-E45C75FFD135}" srcOrd="1" destOrd="0" presId="urn:microsoft.com/office/officeart/2005/8/layout/pyramid1"/>
    <dgm:cxn modelId="{876A2CAF-70D8-4C4F-80E7-0E513718CC76}" type="presParOf" srcId="{6E62F2F1-87DB-49C4-996E-9F482DA0CD78}" destId="{1667B0E9-5226-4EB3-98EA-3B181262E679}" srcOrd="3" destOrd="0" presId="urn:microsoft.com/office/officeart/2005/8/layout/pyramid1"/>
    <dgm:cxn modelId="{8ADBC2F9-DCFE-4858-943B-3082D7CD5569}" type="presParOf" srcId="{1667B0E9-5226-4EB3-98EA-3B181262E679}" destId="{5A0BA15B-43B9-4F11-8176-76B71D3FD32A}" srcOrd="0" destOrd="0" presId="urn:microsoft.com/office/officeart/2005/8/layout/pyramid1"/>
    <dgm:cxn modelId="{871105ED-ABF9-4A3A-89F3-6EBFD58A194A}" type="presParOf" srcId="{1667B0E9-5226-4EB3-98EA-3B181262E679}" destId="{9AB56090-AB8D-4522-8B2B-4D580885FC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86E1F-BDE8-48B5-9DC4-BC4D3F7A114B}">
      <dsp:nvSpPr>
        <dsp:cNvPr id="0" name=""/>
        <dsp:cNvSpPr/>
      </dsp:nvSpPr>
      <dsp:spPr>
        <a:xfrm>
          <a:off x="7287" y="281451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E0E34-20A3-4EF1-AC8F-199AE15D5B75}">
      <dsp:nvSpPr>
        <dsp:cNvPr id="0" name=""/>
        <dsp:cNvSpPr/>
      </dsp:nvSpPr>
      <dsp:spPr>
        <a:xfrm>
          <a:off x="167543" y="441708"/>
          <a:ext cx="442613" cy="442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03E10-8E63-4977-956D-549C3260364F}">
      <dsp:nvSpPr>
        <dsp:cNvPr id="0" name=""/>
        <dsp:cNvSpPr/>
      </dsp:nvSpPr>
      <dsp:spPr>
        <a:xfrm>
          <a:off x="933941" y="281451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Повышение эффективности и продуктивности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933941" y="281451"/>
        <a:ext cx="1798800" cy="763127"/>
      </dsp:txXfrm>
    </dsp:sp>
    <dsp:sp modelId="{551D43BB-DF78-464A-BE48-31220A180968}">
      <dsp:nvSpPr>
        <dsp:cNvPr id="0" name=""/>
        <dsp:cNvSpPr/>
      </dsp:nvSpPr>
      <dsp:spPr>
        <a:xfrm>
          <a:off x="3046169" y="281451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6E10-6728-4F1D-9BF8-F0629905F20D}">
      <dsp:nvSpPr>
        <dsp:cNvPr id="0" name=""/>
        <dsp:cNvSpPr/>
      </dsp:nvSpPr>
      <dsp:spPr>
        <a:xfrm>
          <a:off x="3206425" y="441708"/>
          <a:ext cx="442613" cy="442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3142-98F2-46E2-A4C3-3AB44271C19F}">
      <dsp:nvSpPr>
        <dsp:cNvPr id="0" name=""/>
        <dsp:cNvSpPr/>
      </dsp:nvSpPr>
      <dsp:spPr>
        <a:xfrm>
          <a:off x="3972823" y="281451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Оптимизация бизнес-процессов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3972823" y="281451"/>
        <a:ext cx="1798800" cy="763127"/>
      </dsp:txXfrm>
    </dsp:sp>
    <dsp:sp modelId="{C4A2899F-E184-40BD-9514-E414FB1F1750}">
      <dsp:nvSpPr>
        <dsp:cNvPr id="0" name=""/>
        <dsp:cNvSpPr/>
      </dsp:nvSpPr>
      <dsp:spPr>
        <a:xfrm>
          <a:off x="7287" y="1472478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A77EC-CCC4-47ED-A222-ABAF5400116F}">
      <dsp:nvSpPr>
        <dsp:cNvPr id="0" name=""/>
        <dsp:cNvSpPr/>
      </dsp:nvSpPr>
      <dsp:spPr>
        <a:xfrm>
          <a:off x="167543" y="1632735"/>
          <a:ext cx="442613" cy="442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21FBD-94E8-44A9-B4F1-979682D3EE07}">
      <dsp:nvSpPr>
        <dsp:cNvPr id="0" name=""/>
        <dsp:cNvSpPr/>
      </dsp:nvSpPr>
      <dsp:spPr>
        <a:xfrm>
          <a:off x="933941" y="1472478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Прогнозирование и планирование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933941" y="1472478"/>
        <a:ext cx="1798800" cy="763127"/>
      </dsp:txXfrm>
    </dsp:sp>
    <dsp:sp modelId="{9ED8F15E-AAF4-4750-B0F2-7CC3DBB0DB9D}">
      <dsp:nvSpPr>
        <dsp:cNvPr id="0" name=""/>
        <dsp:cNvSpPr/>
      </dsp:nvSpPr>
      <dsp:spPr>
        <a:xfrm>
          <a:off x="3046169" y="1472478"/>
          <a:ext cx="763127" cy="76312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D37F9-D80E-4285-9D2D-B3BD86F76FCE}">
      <dsp:nvSpPr>
        <dsp:cNvPr id="0" name=""/>
        <dsp:cNvSpPr/>
      </dsp:nvSpPr>
      <dsp:spPr>
        <a:xfrm>
          <a:off x="3206425" y="1632735"/>
          <a:ext cx="442613" cy="442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21115-36A6-4A5B-B815-86B7D1925C0C}">
      <dsp:nvSpPr>
        <dsp:cNvPr id="0" name=""/>
        <dsp:cNvSpPr/>
      </dsp:nvSpPr>
      <dsp:spPr>
        <a:xfrm>
          <a:off x="3972823" y="1472478"/>
          <a:ext cx="1798800" cy="763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solidFill>
                <a:srgbClr val="156082"/>
              </a:solidFill>
            </a:rPr>
            <a:t>Управление рисками </a:t>
          </a:r>
          <a:endParaRPr lang="en-US" sz="1600" kern="1200" dirty="0">
            <a:solidFill>
              <a:srgbClr val="156082"/>
            </a:solidFill>
          </a:endParaRPr>
        </a:p>
      </dsp:txBody>
      <dsp:txXfrm>
        <a:off x="3972823" y="1472478"/>
        <a:ext cx="1798800" cy="763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C9DF7-E323-49AA-AC7A-AAF0B08A76B3}">
      <dsp:nvSpPr>
        <dsp:cNvPr id="0" name=""/>
        <dsp:cNvSpPr/>
      </dsp:nvSpPr>
      <dsp:spPr>
        <a:xfrm>
          <a:off x="1660921" y="0"/>
          <a:ext cx="1107281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BI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1660921" y="0"/>
        <a:ext cx="1107281" cy="826293"/>
      </dsp:txXfrm>
    </dsp:sp>
    <dsp:sp modelId="{20E32B0F-216D-4BA2-ABFF-2BD46EC3C46C}">
      <dsp:nvSpPr>
        <dsp:cNvPr id="0" name=""/>
        <dsp:cNvSpPr/>
      </dsp:nvSpPr>
      <dsp:spPr>
        <a:xfrm>
          <a:off x="1107281" y="826293"/>
          <a:ext cx="2214562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VISUALISATION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1494829" y="826293"/>
        <a:ext cx="1439465" cy="826293"/>
      </dsp:txXfrm>
    </dsp:sp>
    <dsp:sp modelId="{DA5CCB88-D15D-444D-BA8E-7F6013C5F36E}">
      <dsp:nvSpPr>
        <dsp:cNvPr id="0" name=""/>
        <dsp:cNvSpPr/>
      </dsp:nvSpPr>
      <dsp:spPr>
        <a:xfrm>
          <a:off x="553640" y="1652587"/>
          <a:ext cx="3321843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ETL / ELT</a:t>
          </a:r>
          <a:endParaRPr lang="ru-RU" sz="1600" kern="1200" dirty="0">
            <a:solidFill>
              <a:schemeClr val="bg1"/>
            </a:solidFill>
          </a:endParaRPr>
        </a:p>
      </dsp:txBody>
      <dsp:txXfrm>
        <a:off x="1134963" y="1652587"/>
        <a:ext cx="2159197" cy="826293"/>
      </dsp:txXfrm>
    </dsp:sp>
    <dsp:sp modelId="{5A0BA15B-43B9-4F11-8176-76B71D3FD32A}">
      <dsp:nvSpPr>
        <dsp:cNvPr id="0" name=""/>
        <dsp:cNvSpPr/>
      </dsp:nvSpPr>
      <dsp:spPr>
        <a:xfrm>
          <a:off x="0" y="2478881"/>
          <a:ext cx="4429124" cy="826293"/>
        </a:xfrm>
        <a:prstGeom prst="trapezoid">
          <a:avLst>
            <a:gd name="adj" fmla="val 6700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DWH</a:t>
          </a:r>
          <a:endParaRPr lang="ru-RU" sz="1400" kern="1200" dirty="0">
            <a:solidFill>
              <a:schemeClr val="bg1"/>
            </a:solidFill>
          </a:endParaRPr>
        </a:p>
      </dsp:txBody>
      <dsp:txXfrm>
        <a:off x="775096" y="2478881"/>
        <a:ext cx="2878930" cy="82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3ED0041-CE33-42FB-3145-69EC277724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C0D179-B6F8-1354-1EC1-0F3C2272A9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12CB1-3DC3-4752-8D5D-AB66B70995D0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215498-3046-E664-9A73-034D87ED1E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9159B1-65B5-D9B3-1D76-8BB94BFA12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52903-ED07-478A-A877-BDF4614437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6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5CC13-AD8D-45E0-A3B3-64C65760ED88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6BADD-E85C-4F95-A153-384E4DC53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3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school.ru/wiki/lineag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435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534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операционный слой первичных данных 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Primary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 Layer или </a:t>
            </a:r>
            <a:r>
              <a:rPr lang="ru-RU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стейджинг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отвечает за загруз</a:t>
            </a:r>
            <a:r>
              <a:rPr lang="ru-RU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ку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информации из систем-источников в исходном качестве и сохранением полной истории изменений. Здесь происходит абстрагирование следующих слоев хранилища от физического устройства источников данных, способов их сбора и методов выделения изменений.</a:t>
            </a:r>
          </a:p>
          <a:p>
            <a:pPr marL="171450" lvl="0" indent="-17145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ядро хранилища (Core Data Layer) </a:t>
            </a:r>
            <a:r>
              <a:rPr lang="ru-RU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– центральный компонент, который выполняет консолидацию данных из разных источников. Именно здесь происходит основная работа с качеством данных и общие трансформации, чтобы абстрагировать потребителей от особенностей логического устройства источников данных и необходимости их взаимного сопоставления. Так решается задача обеспечения целостности и качества данных.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400" b="1" dirty="0">
                <a:effectLst/>
                <a:ea typeface="Aptos" panose="020B0004020202020204" pitchFamily="34" charset="0"/>
              </a:rPr>
              <a:t>аналитические витрины (Data Mart Layer)</a:t>
            </a:r>
            <a:r>
              <a:rPr lang="ru-RU" sz="1400" dirty="0">
                <a:effectLst/>
                <a:ea typeface="Aptos" panose="020B0004020202020204" pitchFamily="34" charset="0"/>
              </a:rPr>
              <a:t>, где данные преобразуются к структурам, удобным для анализа и использования в BI-</a:t>
            </a:r>
            <a:r>
              <a:rPr lang="ru-RU" sz="1400" dirty="0" err="1">
                <a:effectLst/>
                <a:ea typeface="Aptos" panose="020B0004020202020204" pitchFamily="34" charset="0"/>
              </a:rPr>
              <a:t>дэшбордах</a:t>
            </a:r>
            <a:r>
              <a:rPr lang="ru-RU" sz="1400" dirty="0">
                <a:effectLst/>
                <a:ea typeface="Aptos" panose="020B0004020202020204" pitchFamily="34" charset="0"/>
              </a:rPr>
              <a:t> или других системах-потребителях. Когда витрины берут данные из ядра, они называются регулярными. Если же для быстрого решения локальных задач не нужна консолидация данных, витрина может брать первичные данные из операционного слоя и называется соответственно операционной. Также бывают вторичные витрины, которые используются для представления результатов сложных расчетов и нетипичных трансформаций. Таким образом, витрины обеспечивают разные представления единых данных под конкретную бизнес-специфику.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ru-RU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ервисный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слой (Service Layer)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обеспечивает управление всеми вышеописанными уровнями. Он не содержит бизнес-данных, но оперирует метаданными и другими структурами для работы с качеством данных, позволяя выполнять сквозной аудит данных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u-RU" sz="1800" u="sng" kern="100" dirty="0" err="1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lineage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использовать общие подходы к выделению дельты изменений и управления загрузкой. Также здесь доступны средства мониторинга и диагностики ошибок, что ускоряет решение проблем.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61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Отношение находится в 1НФ, если все его атрибуты являются простыми, все используемые домены должны содержать только скалярные значения. Не должно быть повторений строк в таблице.</a:t>
            </a:r>
          </a:p>
          <a:p>
            <a:pPr algn="just">
              <a:spcAft>
                <a:spcPts val="800"/>
              </a:spcAft>
            </a:pPr>
            <a:endParaRPr lang="ru-RU" sz="1200" kern="12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Отношение находится во 2НФ, если оно находится в 1НФ и каждый не ключевой атрибут неприводимо зависит от Первичного Ключа (ПК).</a:t>
            </a: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Неприводимость означает, что в составе потенциального ключа отсутствует меньшее подмножество атрибутов, от которого можно также вывести данную функциональную зависимость.</a:t>
            </a:r>
          </a:p>
          <a:p>
            <a:pPr algn="just">
              <a:spcAft>
                <a:spcPts val="800"/>
              </a:spcAft>
            </a:pPr>
            <a:endParaRPr lang="ru-RU" sz="1200" kern="12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Отношение находится в 3НФ, когда находится во 2НФ и каждый не ключевой атрибут </a:t>
            </a:r>
            <a:r>
              <a:rPr lang="ru-RU" sz="1200" kern="1200" dirty="0" err="1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нетранзитивно</a:t>
            </a: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зависит от первичного ключа. Проще говоря, второе правило требует выносить все не ключевые поля, содержимое которых может относиться к нескольким записям таблицы в отдельные таблицы.</a:t>
            </a:r>
          </a:p>
          <a:p>
            <a:pPr algn="just">
              <a:spcAft>
                <a:spcPts val="800"/>
              </a:spcAft>
            </a:pPr>
            <a:endParaRPr lang="ru-RU" sz="1200" kern="12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Всего существует 6 НФ.</a:t>
            </a:r>
            <a:endParaRPr lang="ru-RU" sz="1200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1200" kern="1200" dirty="0">
                <a:solidFill>
                  <a:srgbClr val="15608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ru-RU" sz="1200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0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ru-RU" b="1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</a:p>
          <a:p>
            <a:pPr marL="0" lvl="0" indent="0">
              <a:lnSpc>
                <a:spcPct val="115000"/>
              </a:lnSpc>
              <a:buFont typeface="Symbol" panose="05050102010706020507" pitchFamily="18" charset="2"/>
              <a:buNone/>
              <a:tabLst>
                <a:tab pos="457200" algn="l"/>
              </a:tabLst>
            </a:pPr>
            <a:endParaRPr lang="ru-RU" kern="1200" spc="10" dirty="0">
              <a:solidFill>
                <a:srgbClr val="15608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Каждое измерение в </a:t>
            </a:r>
            <a:r>
              <a:rPr lang="ru-RU" kern="1200" spc="10" dirty="0">
                <a:solidFill>
                  <a:srgbClr val="F2931E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звездообразной</a:t>
            </a: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схеме представлено единственной одномерной таблицей.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измерений должна содержать набор атрибутов.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измерений присоединяется к таблице фактов с помощью внешнего ключа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Таблицы измерений не соединены друг с другом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фактов будет содержать ключ и меру (показатель)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Схема Звезды проста для понимания и обеспечивает оптимальное использование диска.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Таблицы измерений не нормализованы 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kern="1200" spc="10" dirty="0">
                <a:solidFill>
                  <a:srgbClr val="15608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Схема широко поддерживается BI Tools</a:t>
            </a:r>
            <a:endParaRPr lang="ru-RU" kern="100" dirty="0">
              <a:solidFill>
                <a:srgbClr val="15608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Снежинка</a:t>
            </a:r>
            <a:r>
              <a:rPr lang="ru-RU" dirty="0"/>
              <a:t> – оптимизированная </a:t>
            </a:r>
            <a:r>
              <a:rPr lang="ru-RU" b="1" dirty="0"/>
              <a:t>звезда</a:t>
            </a:r>
            <a:r>
              <a:rPr lang="ru-RU" dirty="0"/>
              <a:t>.</a:t>
            </a:r>
          </a:p>
          <a:p>
            <a:endParaRPr lang="ru-RU" dirty="0"/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Основное преимущество схемы «снежинка» – использование меньшего дискового пространства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Проще реализовать добавление нового измерения в схему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Из-за нескольких таблиц производительность запросов снижается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Нужно приложить больше усилий по обслуживанию из-за большего количества таблиц поиска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89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72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95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6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6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1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2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30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6BADD-E85C-4F95-A153-384E4DC530D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14894-E7F9-809D-3120-F36B4DFD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37EE0-250A-0101-76B7-CD41DB4FD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9CAD1-9C18-C815-E68A-96C22D7C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EE5D-D1C3-43E1-A74B-0F80793698FF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7E771-D479-1808-30DB-CE40E4D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59DEDB-40E7-D53C-1D48-AD35967A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84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6DDB1-F1CF-7893-07C0-33D9BC38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B23395-BF5F-41A7-00E0-4D5C22C0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6F19E-61C3-F5E4-1827-9DF1371E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D1D9-94D6-4C51-A22A-07DC218A934B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CB7C6-410E-0555-D049-D65CEFFE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1A7FB-AAD4-2214-5D5F-D3605CF0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7EBAF8-B2C6-1D83-F35E-1D4E587E0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276892-DA50-16C0-7397-D7665A8D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A5A6F-E6C6-186C-89D0-81B0FA2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175D-EBF7-4A87-9DC0-07A7160B6985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3A9C99-5C4A-8883-747F-B4D678B6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13D8B1-9229-A122-ECA7-43006587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3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DDB54-66B5-B30F-18B1-A3847F9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D1536-414A-4C1F-FD8A-5922DEDF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33A2D-4F88-96A5-B7DB-0A4B4E32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AA63-DB39-41B0-B866-A5D23FE6C466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38541-B394-CB9B-B0C7-D9C4EBB5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9EA7E-700A-7741-8E7A-A178C221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6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72B56-6715-7D0E-801A-61DD7A0B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67798-990F-4A7D-67E1-E3ADC0E2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CD89D-F25C-8F86-6974-85B510F2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F5A-B0DA-453B-8CF4-4C838B44B7D7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699C5-54AD-2222-D487-CD5CDFE4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34ED4-B2B7-73A4-B3B6-6285C2B3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2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D2348-8EBD-2585-16BD-132BCD2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258D-5CB3-CD75-A8EA-8C8D78E7E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5B3094-DE14-259E-B170-15755A2C9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D94FDE-C3C8-D3BA-59D6-9942C622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E54F-2600-41DE-BF1A-AAB88332ADA1}" type="datetime1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3B83E-D80A-F287-57B6-C7E1A068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2267EC-6450-9179-9C65-C62848ED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3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0A858-2AD2-6D1D-65A8-502C890C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2243B-5363-95B0-F39E-E90103FCD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45D2D-7EA3-B0FE-066E-5796D0852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4384F6-D3A7-67A1-B043-89767E58E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53EC3-75CF-C749-E6DA-986ED2864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00171F-B8C2-6A9F-DABF-B70EAF07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2202-B99D-45FC-B63B-D77C1E1487CD}" type="datetime1">
              <a:rPr lang="ru-RU" smtClean="0"/>
              <a:t>08.07.2024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95B495-C625-FB4B-EE49-BF8450B3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CC2E7C-FB09-2ACE-4DA8-B7AABC0D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99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4939-0508-6D48-1EAD-F6387941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49B733-1156-752C-0F50-7F2E80B9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18A2-1EF7-4B22-9C81-7AE32B5F4FDC}" type="datetime1">
              <a:rPr lang="ru-RU" smtClean="0"/>
              <a:t>08.07.2024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CAC0B-DDA9-31B9-399A-EC16927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1210A3-CAE7-793F-597D-F18B6B88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5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FBAEC6-4AC6-616F-1AA5-6936BD2A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DA91-CB5A-417D-9A2E-94709CC82CE6}" type="datetime1">
              <a:rPr lang="ru-RU" smtClean="0"/>
              <a:t>08.07.2024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5644DE-0253-F5EA-1681-31576019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462586-EFD0-01B6-BA52-BFBAD8A7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0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72BE-DD1F-1FAB-F5B8-FA6F4F1C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A4841-9259-9FBD-4909-04C52237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F1D3C4-7BDE-B79E-2EF1-917B97F6A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10931-53B6-FB53-E91D-EC26B000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AAB4-55BA-4B99-84D9-DFA07E3EB1CC}" type="datetime1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54DC1-5677-BB45-1A16-23DAA8EC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532BDB-5C1E-CA49-71D8-3EBF02B8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9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76613-6619-2CF3-76F3-5C787E19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34ADC3-74AB-ED07-E324-16E566810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5AA38E-497A-024C-F508-B87D3DB7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F92F5C-0222-2B82-6EB2-1CD5B6D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5EF8-39FB-4C0B-A1F9-08F9C9523E99}" type="datetime1">
              <a:rPr lang="ru-RU" smtClean="0"/>
              <a:t>08.07.2024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D44FCF-092D-D777-8613-774CECA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606137-D638-DBC9-3206-3837556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1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49E7-F67E-CE6B-A8A2-1B737576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67CF7-C62C-0A95-2B20-C5E7C3F7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8E6C4-2FDB-9D85-7071-9684BFE25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44101-DE22-4816-A944-BD3F5B6EAD5C}" type="datetime1">
              <a:rPr lang="ru-RU" smtClean="0"/>
              <a:t>08.07.2024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67202-A109-53B6-1798-B22AE3703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328D6-3193-D5B3-0F3A-7CCC8026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9BD37-2258-4682-80F8-18A32504A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microsoft.com/office/2007/relationships/hdphoto" Target="../media/hdphoto4.wdp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6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microsoft.com/office/2007/relationships/hdphoto" Target="../media/hdphoto6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0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slide" Target="slide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4.xml"/><Relationship Id="rId5" Type="http://schemas.openxmlformats.org/officeDocument/2006/relationships/image" Target="../media/image6.png"/><Relationship Id="rId10" Type="http://schemas.openxmlformats.org/officeDocument/2006/relationships/slide" Target="slide9.xml"/><Relationship Id="rId4" Type="http://schemas.openxmlformats.org/officeDocument/2006/relationships/image" Target="../media/image5.png"/><Relationship Id="rId9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3.png"/><Relationship Id="rId17" Type="http://schemas.microsoft.com/office/2007/relationships/hdphoto" Target="../media/hdphoto2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EB27CA-539D-7EB9-10B0-049F1C8F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646" y="3415224"/>
            <a:ext cx="4622282" cy="462295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>
                <a:solidFill>
                  <a:srgbClr val="156082"/>
                </a:solidFill>
              </a:rPr>
              <a:t>created by: Zamuruev Roman</a:t>
            </a:r>
            <a:endParaRPr lang="ru-RU" sz="2800" dirty="0">
              <a:solidFill>
                <a:srgbClr val="156082"/>
              </a:solidFill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E8CB90A-F6ED-8233-E0DA-23CFD50661F4}"/>
              </a:ext>
            </a:extLst>
          </p:cNvPr>
          <p:cNvGrpSpPr/>
          <p:nvPr/>
        </p:nvGrpSpPr>
        <p:grpSpPr>
          <a:xfrm>
            <a:off x="1445342" y="1676745"/>
            <a:ext cx="8219768" cy="1331925"/>
            <a:chOff x="0" y="698091"/>
            <a:chExt cx="9144000" cy="159705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67E54A6-56AD-2FCD-6A2F-D134975BEEDC}"/>
                </a:ext>
              </a:extLst>
            </p:cNvPr>
            <p:cNvSpPr/>
            <p:nvPr/>
          </p:nvSpPr>
          <p:spPr>
            <a:xfrm>
              <a:off x="0" y="698091"/>
              <a:ext cx="9144000" cy="159705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7" name="Прямоугольник: скругленные углы 4">
              <a:extLst>
                <a:ext uri="{FF2B5EF4-FFF2-40B4-BE49-F238E27FC236}">
                  <a16:creationId xmlns:a16="http://schemas.microsoft.com/office/drawing/2014/main" id="{53F1BEFD-33DE-9252-373F-86DD1F18594D}"/>
                </a:ext>
              </a:extLst>
            </p:cNvPr>
            <p:cNvSpPr txBox="1"/>
            <p:nvPr/>
          </p:nvSpPr>
          <p:spPr>
            <a:xfrm>
              <a:off x="67025" y="811421"/>
              <a:ext cx="8988076" cy="1441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6500" b="0" i="0" kern="1200" dirty="0"/>
                <a:t>Business Intelligence</a:t>
              </a:r>
              <a:endParaRPr lang="ru-RU" sz="6500" kern="1200" dirty="0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D0BE865-2E40-B027-5353-4F299052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800" y="1242060"/>
            <a:ext cx="577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10</a:t>
            </a:fld>
            <a:endParaRPr lang="ru-RU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5ED80DE0-E2B0-3C2A-D8E3-0AF3ED71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424868"/>
            <a:ext cx="1686595" cy="14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6E76E-BCA4-018F-4901-8B4B47313A7A}"/>
              </a:ext>
            </a:extLst>
          </p:cNvPr>
          <p:cNvSpPr txBox="1"/>
          <p:nvPr/>
        </p:nvSpPr>
        <p:spPr>
          <a:xfrm>
            <a:off x="838200" y="1983600"/>
            <a:ext cx="7340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156082"/>
                </a:solidFill>
              </a:rPr>
              <a:t>Перед выбором визуализации</a:t>
            </a:r>
            <a:r>
              <a:rPr lang="en-US" sz="2000" dirty="0">
                <a:solidFill>
                  <a:srgbClr val="156082"/>
                </a:solidFill>
              </a:rPr>
              <a:t>: 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156082"/>
                </a:solidFill>
              </a:rPr>
              <a:t>понять, что именно мы хотим показать</a:t>
            </a: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156082"/>
                </a:solidFill>
              </a:rPr>
              <a:t>понять</a:t>
            </a:r>
            <a:r>
              <a:rPr lang="en-US" sz="2000" dirty="0">
                <a:solidFill>
                  <a:srgbClr val="156082"/>
                </a:solidFill>
              </a:rPr>
              <a:t>,</a:t>
            </a:r>
            <a:r>
              <a:rPr lang="ru-RU" sz="2000" dirty="0">
                <a:solidFill>
                  <a:srgbClr val="156082"/>
                </a:solidFill>
              </a:rPr>
              <a:t> какие выводы мы хотим сделать из графика</a:t>
            </a:r>
            <a:endParaRPr lang="en-US" sz="2000" dirty="0">
              <a:solidFill>
                <a:srgbClr val="156082"/>
              </a:solidFill>
            </a:endParaRPr>
          </a:p>
          <a:p>
            <a:pPr marL="342900" indent="-342900">
              <a:buAutoNum type="arabicParenR"/>
            </a:pPr>
            <a:r>
              <a:rPr lang="ru-RU" sz="2000" dirty="0">
                <a:solidFill>
                  <a:srgbClr val="156082"/>
                </a:solidFill>
              </a:rPr>
              <a:t>понять</a:t>
            </a:r>
            <a:r>
              <a:rPr lang="en-US" sz="2000" dirty="0">
                <a:solidFill>
                  <a:srgbClr val="156082"/>
                </a:solidFill>
              </a:rPr>
              <a:t>,</a:t>
            </a:r>
            <a:r>
              <a:rPr lang="ru-RU" sz="2000" dirty="0">
                <a:solidFill>
                  <a:srgbClr val="156082"/>
                </a:solidFill>
              </a:rPr>
              <a:t> какой вид анализа данных будем использовать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FB5299C-7C6E-2028-2C43-A469F68C13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554" t="456" r="220" b="-456"/>
          <a:stretch/>
        </p:blipFill>
        <p:spPr>
          <a:xfrm>
            <a:off x="4869816" y="4697528"/>
            <a:ext cx="2452369" cy="1793007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B01A68F-104D-D631-C29E-83AD29721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38089"/>
              </p:ext>
            </p:extLst>
          </p:nvPr>
        </p:nvGraphicFramePr>
        <p:xfrm>
          <a:off x="984536" y="3407403"/>
          <a:ext cx="10222929" cy="1092964"/>
        </p:xfrm>
        <a:graphic>
          <a:graphicData uri="http://schemas.openxmlformats.org/drawingml/2006/table">
            <a:tbl>
              <a:tblPr/>
              <a:tblGrid>
                <a:gridCol w="1383727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2871021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2969342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  <a:gridCol w="2998839">
                  <a:extLst>
                    <a:ext uri="{9D8B030D-6E8A-4147-A177-3AD203B41FA5}">
                      <a16:colId xmlns:a16="http://schemas.microsoft.com/office/drawing/2014/main" val="3539741684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Рейтинг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Динамика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Структура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Применение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Используем, когда нужно сравнить между собой несколько показателей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.</a:t>
                      </a:r>
                      <a:endParaRPr lang="ru-RU" sz="160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Используем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когда нужно проследить изменение одного показателя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.</a:t>
                      </a:r>
                      <a:endParaRPr lang="ru-RU" sz="160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Используем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 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когда нам важно разделить нечто целое на доли и показать объем каждой.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83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11</a:t>
            </a:fld>
            <a:endParaRPr lang="ru-RU"/>
          </a:p>
        </p:txBody>
      </p:sp>
      <p:pic>
        <p:nvPicPr>
          <p:cNvPr id="2064" name="Picture 16" descr="Picture background">
            <a:extLst>
              <a:ext uri="{FF2B5EF4-FFF2-40B4-BE49-F238E27FC236}">
                <a16:creationId xmlns:a16="http://schemas.microsoft.com/office/drawing/2014/main" id="{F17DBB30-2989-4E59-06B6-1208D912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0" y="1983601"/>
            <a:ext cx="2955829" cy="156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2C03B5D-F522-4068-1F3F-0D05B87F0F5A}"/>
              </a:ext>
            </a:extLst>
          </p:cNvPr>
          <p:cNvGrpSpPr/>
          <p:nvPr/>
        </p:nvGrpSpPr>
        <p:grpSpPr>
          <a:xfrm>
            <a:off x="7829550" y="1834634"/>
            <a:ext cx="3276600" cy="1885912"/>
            <a:chOff x="7829550" y="1834634"/>
            <a:chExt cx="3276600" cy="1885912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1F0B4A2-1BF6-D0ED-5912-A1302879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9550" y="2243957"/>
              <a:ext cx="3276600" cy="147658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28FE30-7BAD-FC0B-D31F-FB371DBB44B4}"/>
                </a:ext>
              </a:extLst>
            </p:cNvPr>
            <p:cNvSpPr txBox="1"/>
            <p:nvPr/>
          </p:nvSpPr>
          <p:spPr>
            <a:xfrm>
              <a:off x="8267700" y="18346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Bars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C5F0E2E-DA44-155F-7177-6FBF35785412}"/>
              </a:ext>
            </a:extLst>
          </p:cNvPr>
          <p:cNvGrpSpPr/>
          <p:nvPr/>
        </p:nvGrpSpPr>
        <p:grpSpPr>
          <a:xfrm>
            <a:off x="5200697" y="3904734"/>
            <a:ext cx="2190748" cy="1855450"/>
            <a:chOff x="5245100" y="3904734"/>
            <a:chExt cx="2190748" cy="1855450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35F6FB2-12EA-35CC-00F7-73B53D42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89549" y="4342666"/>
              <a:ext cx="2146299" cy="14175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ED562-29A9-31AA-7A70-EC5AF3A2AAC1}"/>
                </a:ext>
              </a:extLst>
            </p:cNvPr>
            <p:cNvSpPr txBox="1"/>
            <p:nvPr/>
          </p:nvSpPr>
          <p:spPr>
            <a:xfrm>
              <a:off x="5245100" y="39047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Donut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8F4652C-FEBE-C199-50B8-D21500CBD4B8}"/>
              </a:ext>
            </a:extLst>
          </p:cNvPr>
          <p:cNvGrpSpPr/>
          <p:nvPr/>
        </p:nvGrpSpPr>
        <p:grpSpPr>
          <a:xfrm>
            <a:off x="8226862" y="3904734"/>
            <a:ext cx="2895741" cy="1876941"/>
            <a:chOff x="8226862" y="3904734"/>
            <a:chExt cx="2895741" cy="187694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82E10C1A-D0B5-5D69-EFDA-8FC465FA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6862" y="4321175"/>
              <a:ext cx="2895741" cy="146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A5F239-9AF6-80CA-FEC6-54131A18F230}"/>
                </a:ext>
              </a:extLst>
            </p:cNvPr>
            <p:cNvSpPr txBox="1"/>
            <p:nvPr/>
          </p:nvSpPr>
          <p:spPr>
            <a:xfrm>
              <a:off x="8267700" y="39047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Lines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52D085C7-B56F-0072-FEF0-C15A069337B7}"/>
              </a:ext>
            </a:extLst>
          </p:cNvPr>
          <p:cNvGrpSpPr/>
          <p:nvPr/>
        </p:nvGrpSpPr>
        <p:grpSpPr>
          <a:xfrm>
            <a:off x="5130894" y="1834634"/>
            <a:ext cx="2330355" cy="1790119"/>
            <a:chOff x="5130894" y="1834634"/>
            <a:chExt cx="2330355" cy="1790119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45CCA13C-EF18-1AFB-0977-CE7109B19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30894" y="2339750"/>
              <a:ext cx="2330355" cy="12850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9C0735-E7AC-AFCD-49AD-D3320F009A89}"/>
                </a:ext>
              </a:extLst>
            </p:cNvPr>
            <p:cNvSpPr txBox="1"/>
            <p:nvPr/>
          </p:nvSpPr>
          <p:spPr>
            <a:xfrm>
              <a:off x="5194300" y="1834634"/>
              <a:ext cx="1238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Pie Chart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64D1CE7-8A97-AFD6-EEB6-25D2D70DE5BF}"/>
              </a:ext>
            </a:extLst>
          </p:cNvPr>
          <p:cNvGrpSpPr/>
          <p:nvPr/>
        </p:nvGrpSpPr>
        <p:grpSpPr>
          <a:xfrm>
            <a:off x="900446" y="3904734"/>
            <a:ext cx="3359902" cy="1981716"/>
            <a:chOff x="900446" y="3904734"/>
            <a:chExt cx="3359902" cy="19817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05F713-2097-1110-A541-11CDAF4B9E82}"/>
                </a:ext>
              </a:extLst>
            </p:cNvPr>
            <p:cNvSpPr txBox="1"/>
            <p:nvPr/>
          </p:nvSpPr>
          <p:spPr>
            <a:xfrm>
              <a:off x="1003300" y="3904734"/>
              <a:ext cx="857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  <a:ea typeface="Open Sans" panose="020B0606030504020204" pitchFamily="34" charset="0"/>
                  <a:cs typeface="Open Sans" panose="020B0606030504020204" pitchFamily="34" charset="0"/>
                </a:rPr>
                <a:t>Areas</a:t>
              </a:r>
              <a:endParaRPr lang="ru-RU" dirty="0">
                <a:solidFill>
                  <a:srgbClr val="15608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0B07A4B3-9EBE-35BA-ED57-6B7550F4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0446" y="4214198"/>
              <a:ext cx="3359902" cy="167225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34D02A-31E7-4FA2-474D-0EF52CBDF029}"/>
              </a:ext>
            </a:extLst>
          </p:cNvPr>
          <p:cNvSpPr txBox="1"/>
          <p:nvPr/>
        </p:nvSpPr>
        <p:spPr>
          <a:xfrm>
            <a:off x="2590318" y="6152869"/>
            <a:ext cx="701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6082"/>
                </a:solidFill>
              </a:rPr>
              <a:t>Главная задача визуализации — </a:t>
            </a:r>
            <a:r>
              <a:rPr lang="ru-RU" dirty="0">
                <a:solidFill>
                  <a:srgbClr val="F2931E"/>
                </a:solidFill>
              </a:rPr>
              <a:t>четко отображать смысл данных</a:t>
            </a:r>
            <a:r>
              <a:rPr lang="ru-RU" dirty="0">
                <a:solidFill>
                  <a:srgbClr val="15608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75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12</a:t>
            </a:fld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EF60C7C-0A43-BDB1-2D06-6617F1A0C0CD}"/>
              </a:ext>
            </a:extLst>
          </p:cNvPr>
          <p:cNvGrpSpPr/>
          <p:nvPr/>
        </p:nvGrpSpPr>
        <p:grpSpPr>
          <a:xfrm>
            <a:off x="643890" y="3917228"/>
            <a:ext cx="3276600" cy="1885912"/>
            <a:chOff x="7829550" y="1834634"/>
            <a:chExt cx="3276600" cy="1885912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C257FDB8-775B-4F86-8DD9-F454C6F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9550" y="2243957"/>
              <a:ext cx="3276600" cy="147658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29001B-98C3-D78A-7A74-D47AD8428C88}"/>
                </a:ext>
              </a:extLst>
            </p:cNvPr>
            <p:cNvSpPr txBox="1"/>
            <p:nvPr/>
          </p:nvSpPr>
          <p:spPr>
            <a:xfrm>
              <a:off x="8267700" y="18346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Bars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748B56A-6907-25F1-1C77-49428FB2DF66}"/>
              </a:ext>
            </a:extLst>
          </p:cNvPr>
          <p:cNvGrpSpPr/>
          <p:nvPr/>
        </p:nvGrpSpPr>
        <p:grpSpPr>
          <a:xfrm>
            <a:off x="1033582" y="1969200"/>
            <a:ext cx="2895741" cy="1876941"/>
            <a:chOff x="8226862" y="3904734"/>
            <a:chExt cx="2895741" cy="1876941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25EC5D7-D60E-7162-78E8-65D9CAA54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6862" y="4321175"/>
              <a:ext cx="2895741" cy="1460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7D329D-D079-2187-C07F-7D3037A02BC7}"/>
                </a:ext>
              </a:extLst>
            </p:cNvPr>
            <p:cNvSpPr txBox="1"/>
            <p:nvPr/>
          </p:nvSpPr>
          <p:spPr>
            <a:xfrm>
              <a:off x="8267700" y="3904734"/>
              <a:ext cx="1162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Lines</a:t>
              </a:r>
              <a:endParaRPr lang="ru-RU" dirty="0">
                <a:solidFill>
                  <a:srgbClr val="156082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1E8303-CBC1-FD1A-7406-4806EF80AE58}"/>
              </a:ext>
            </a:extLst>
          </p:cNvPr>
          <p:cNvSpPr txBox="1"/>
          <p:nvPr/>
        </p:nvSpPr>
        <p:spPr>
          <a:xfrm>
            <a:off x="4495800" y="250657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Используются для </a:t>
            </a:r>
            <a:r>
              <a:rPr lang="ru-RU" sz="1600" dirty="0">
                <a:solidFill>
                  <a:srgbClr val="F2931E"/>
                </a:solidFill>
              </a:rPr>
              <a:t>отображения данных за период</a:t>
            </a:r>
            <a:r>
              <a:rPr lang="ru-RU" sz="1600" dirty="0">
                <a:solidFill>
                  <a:srgbClr val="156082"/>
                </a:solidFill>
              </a:rPr>
              <a:t>, который может составлять дни, месяцы, продолжительность и тенденции в данных. Для последовательности данных.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1D989-1B89-DDD4-9D25-902474D65FB4}"/>
              </a:ext>
            </a:extLst>
          </p:cNvPr>
          <p:cNvSpPr txBox="1"/>
          <p:nvPr/>
        </p:nvSpPr>
        <p:spPr>
          <a:xfrm>
            <a:off x="4496400" y="432157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Используется для </a:t>
            </a:r>
            <a:r>
              <a:rPr lang="ru-RU" sz="1600" dirty="0">
                <a:solidFill>
                  <a:srgbClr val="F2931E"/>
                </a:solidFill>
              </a:rPr>
              <a:t>отображения абсолютного значения данных</a:t>
            </a:r>
            <a:r>
              <a:rPr lang="ru-RU" sz="1600" dirty="0">
                <a:solidFill>
                  <a:srgbClr val="156082"/>
                </a:solidFill>
              </a:rPr>
              <a:t>. Можно использовать для отображения положительных и отрицательных значений. Бывает горизонтальным и вертикальным.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21DC5-DE02-7B0A-56AA-12A50B7CCB04}"/>
              </a:ext>
            </a:extLst>
          </p:cNvPr>
          <p:cNvSpPr txBox="1"/>
          <p:nvPr/>
        </p:nvSpPr>
        <p:spPr>
          <a:xfrm>
            <a:off x="2590318" y="6152869"/>
            <a:ext cx="701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6082"/>
                </a:solidFill>
              </a:rPr>
              <a:t>Главная задача визуализации — </a:t>
            </a:r>
            <a:r>
              <a:rPr lang="ru-RU" dirty="0">
                <a:solidFill>
                  <a:srgbClr val="F2931E"/>
                </a:solidFill>
              </a:rPr>
              <a:t>четко отображать смысл данных</a:t>
            </a:r>
            <a:r>
              <a:rPr lang="ru-RU" dirty="0">
                <a:solidFill>
                  <a:srgbClr val="15608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937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VISUALISATION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04768-C653-70C4-1CBF-F4A5FB1B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13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E8303-CBC1-FD1A-7406-4806EF80AE58}"/>
              </a:ext>
            </a:extLst>
          </p:cNvPr>
          <p:cNvSpPr txBox="1"/>
          <p:nvPr/>
        </p:nvSpPr>
        <p:spPr>
          <a:xfrm>
            <a:off x="4495800" y="2574780"/>
            <a:ext cx="4699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Используются для </a:t>
            </a:r>
            <a:r>
              <a:rPr lang="ru-RU" sz="1600" dirty="0">
                <a:solidFill>
                  <a:srgbClr val="F2931E"/>
                </a:solidFill>
              </a:rPr>
              <a:t>взаимосвязи частей с целым</a:t>
            </a:r>
            <a:r>
              <a:rPr lang="ru-RU" sz="1600" dirty="0">
                <a:solidFill>
                  <a:srgbClr val="156082"/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1D989-1B89-DDD4-9D25-902474D65FB4}"/>
              </a:ext>
            </a:extLst>
          </p:cNvPr>
          <p:cNvSpPr txBox="1"/>
          <p:nvPr/>
        </p:nvSpPr>
        <p:spPr>
          <a:xfrm>
            <a:off x="4490004" y="4480094"/>
            <a:ext cx="65107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156082"/>
                </a:solidFill>
              </a:rPr>
              <a:t>Аналогична линейной диаграмме, включая </a:t>
            </a:r>
            <a:r>
              <a:rPr lang="ru-RU" sz="1600" dirty="0">
                <a:solidFill>
                  <a:srgbClr val="F2931E"/>
                </a:solidFill>
              </a:rPr>
              <a:t>область между нанесенной линией и осью</a:t>
            </a:r>
            <a:r>
              <a:rPr lang="ru-RU" sz="1600" dirty="0">
                <a:solidFill>
                  <a:srgbClr val="156082"/>
                </a:solidFill>
              </a:rPr>
              <a:t>. Позволяет отображать </a:t>
            </a:r>
            <a:r>
              <a:rPr lang="ru-RU" sz="1600" dirty="0">
                <a:solidFill>
                  <a:srgbClr val="F2931E"/>
                </a:solidFill>
              </a:rPr>
              <a:t>несколько</a:t>
            </a:r>
            <a:r>
              <a:rPr lang="ru-RU" sz="1600" dirty="0">
                <a:solidFill>
                  <a:srgbClr val="156082"/>
                </a:solidFill>
              </a:rPr>
              <a:t> областей</a:t>
            </a:r>
            <a:r>
              <a:rPr lang="en-US" sz="1600" dirty="0">
                <a:solidFill>
                  <a:srgbClr val="156082"/>
                </a:solidFill>
              </a:rPr>
              <a:t>,</a:t>
            </a:r>
            <a:r>
              <a:rPr lang="ru-RU" sz="1600" dirty="0">
                <a:solidFill>
                  <a:srgbClr val="156082"/>
                </a:solidFill>
              </a:rPr>
              <a:t> используя наложение.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9C931FD-CF3E-A3C9-1E52-CCABB21E6BC1}"/>
              </a:ext>
            </a:extLst>
          </p:cNvPr>
          <p:cNvGrpSpPr/>
          <p:nvPr/>
        </p:nvGrpSpPr>
        <p:grpSpPr>
          <a:xfrm>
            <a:off x="783908" y="1969200"/>
            <a:ext cx="3497579" cy="1552763"/>
            <a:chOff x="807720" y="1941454"/>
            <a:chExt cx="3497579" cy="1552763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D0F9E99D-BA62-E332-2846-AB0B1E0E8DC0}"/>
                </a:ext>
              </a:extLst>
            </p:cNvPr>
            <p:cNvGrpSpPr/>
            <p:nvPr/>
          </p:nvGrpSpPr>
          <p:grpSpPr>
            <a:xfrm>
              <a:off x="807720" y="1957378"/>
              <a:ext cx="2020569" cy="1536839"/>
              <a:chOff x="5130894" y="1834634"/>
              <a:chExt cx="2330355" cy="1790119"/>
            </a:xfrm>
          </p:grpSpPr>
          <p:pic>
            <p:nvPicPr>
              <p:cNvPr id="27" name="Рисунок 26">
                <a:extLst>
                  <a:ext uri="{FF2B5EF4-FFF2-40B4-BE49-F238E27FC236}">
                    <a16:creationId xmlns:a16="http://schemas.microsoft.com/office/drawing/2014/main" id="{BBE9B759-B510-211E-356B-759D4593C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30894" y="2339750"/>
                <a:ext cx="2330355" cy="128500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21291F-15F8-124D-D022-8DCDF04A489E}"/>
                  </a:ext>
                </a:extLst>
              </p:cNvPr>
              <p:cNvSpPr txBox="1"/>
              <p:nvPr/>
            </p:nvSpPr>
            <p:spPr>
              <a:xfrm>
                <a:off x="5194300" y="1834634"/>
                <a:ext cx="1333929" cy="430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i="0" dirty="0">
                    <a:solidFill>
                      <a:srgbClr val="156082"/>
                    </a:solidFill>
                    <a:effectLst/>
                    <a:highlight>
                      <a:srgbClr val="FFFFFF"/>
                    </a:highlight>
                  </a:rPr>
                  <a:t>Pie Chart</a:t>
                </a:r>
                <a:endParaRPr lang="ru-RU" dirty="0">
                  <a:solidFill>
                    <a:srgbClr val="156082"/>
                  </a:solidFill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5AF2D78D-1976-AD55-8F2A-A11B698F397A}"/>
                </a:ext>
              </a:extLst>
            </p:cNvPr>
            <p:cNvGrpSpPr/>
            <p:nvPr/>
          </p:nvGrpSpPr>
          <p:grpSpPr>
            <a:xfrm>
              <a:off x="2561545" y="1941454"/>
              <a:ext cx="1743754" cy="1543107"/>
              <a:chOff x="5237397" y="3874576"/>
              <a:chExt cx="2100663" cy="1819469"/>
            </a:xfrm>
          </p:grpSpPr>
          <p:pic>
            <p:nvPicPr>
              <p:cNvPr id="30" name="Рисунок 29">
                <a:extLst>
                  <a:ext uri="{FF2B5EF4-FFF2-40B4-BE49-F238E27FC236}">
                    <a16:creationId xmlns:a16="http://schemas.microsoft.com/office/drawing/2014/main" id="{EED057C7-CBD8-AA22-32B1-35130C6B1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292" t="9661" r="4556" b="4666"/>
              <a:stretch/>
            </p:blipFill>
            <p:spPr>
              <a:xfrm>
                <a:off x="5338763" y="4479608"/>
                <a:ext cx="1999297" cy="121443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673511-91D3-6C7B-94AC-827381D2F1C3}"/>
                  </a:ext>
                </a:extLst>
              </p:cNvPr>
              <p:cNvSpPr txBox="1"/>
              <p:nvPr/>
            </p:nvSpPr>
            <p:spPr>
              <a:xfrm>
                <a:off x="5237397" y="3874576"/>
                <a:ext cx="1162050" cy="435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i="0" dirty="0">
                    <a:solidFill>
                      <a:srgbClr val="156082"/>
                    </a:solidFill>
                    <a:effectLst/>
                    <a:highlight>
                      <a:srgbClr val="FFFFFF"/>
                    </a:highlight>
                  </a:rPr>
                  <a:t>Donut</a:t>
                </a:r>
                <a:endParaRPr lang="ru-RU" dirty="0">
                  <a:solidFill>
                    <a:srgbClr val="156082"/>
                  </a:solidFill>
                </a:endParaRPr>
              </a:p>
            </p:txBody>
          </p:sp>
        </p:grp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FC1339E-5C7D-7372-0C86-CF6D01FC0B18}"/>
              </a:ext>
            </a:extLst>
          </p:cNvPr>
          <p:cNvGrpSpPr/>
          <p:nvPr/>
        </p:nvGrpSpPr>
        <p:grpSpPr>
          <a:xfrm>
            <a:off x="900446" y="3904734"/>
            <a:ext cx="3359902" cy="1981716"/>
            <a:chOff x="900446" y="3904734"/>
            <a:chExt cx="3359902" cy="198171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067E11-C276-6767-1D6A-BF04288E9407}"/>
                </a:ext>
              </a:extLst>
            </p:cNvPr>
            <p:cNvSpPr txBox="1"/>
            <p:nvPr/>
          </p:nvSpPr>
          <p:spPr>
            <a:xfrm>
              <a:off x="1003300" y="3904734"/>
              <a:ext cx="857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i="0" dirty="0">
                  <a:solidFill>
                    <a:srgbClr val="156082"/>
                  </a:solidFill>
                  <a:effectLst/>
                  <a:highlight>
                    <a:srgbClr val="FFFFFF"/>
                  </a:highlight>
                  <a:ea typeface="Open Sans" panose="020B0606030504020204" pitchFamily="34" charset="0"/>
                  <a:cs typeface="Open Sans" panose="020B0606030504020204" pitchFamily="34" charset="0"/>
                </a:rPr>
                <a:t>Areas</a:t>
              </a:r>
              <a:endParaRPr lang="ru-RU" dirty="0">
                <a:solidFill>
                  <a:srgbClr val="156082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C4BC0C54-B74B-522C-D714-0C0A34F66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446" y="4214198"/>
              <a:ext cx="3359902" cy="167225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9ADB4D-6236-A44B-4217-3E93371EF5EC}"/>
              </a:ext>
            </a:extLst>
          </p:cNvPr>
          <p:cNvSpPr txBox="1"/>
          <p:nvPr/>
        </p:nvSpPr>
        <p:spPr>
          <a:xfrm>
            <a:off x="2590318" y="6152869"/>
            <a:ext cx="701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56082"/>
                </a:solidFill>
              </a:rPr>
              <a:t>Главная задача визуализации — </a:t>
            </a:r>
            <a:r>
              <a:rPr lang="ru-RU" dirty="0">
                <a:solidFill>
                  <a:srgbClr val="F2931E"/>
                </a:solidFill>
              </a:rPr>
              <a:t>четко отображать смысл данных</a:t>
            </a:r>
            <a:r>
              <a:rPr lang="ru-RU" dirty="0">
                <a:solidFill>
                  <a:srgbClr val="15608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49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14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ELT / ELT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915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ETL / ELT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4E87D0-7436-45C1-8A3F-7B5D9B4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F01EE-C501-7165-DBD9-93FA42644E71}"/>
              </a:ext>
            </a:extLst>
          </p:cNvPr>
          <p:cNvSpPr txBox="1"/>
          <p:nvPr/>
        </p:nvSpPr>
        <p:spPr>
          <a:xfrm>
            <a:off x="1003041" y="5791200"/>
            <a:ext cx="101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2931E"/>
                </a:solidFill>
              </a:rPr>
              <a:t>ELT</a:t>
            </a:r>
            <a:r>
              <a:rPr lang="ru-RU" sz="1600" dirty="0">
                <a:solidFill>
                  <a:srgbClr val="F2931E"/>
                </a:solidFill>
              </a:rPr>
              <a:t> </a:t>
            </a:r>
            <a:r>
              <a:rPr lang="ru-RU" sz="1600" dirty="0">
                <a:solidFill>
                  <a:srgbClr val="156082"/>
                </a:solidFill>
              </a:rPr>
              <a:t>же сразу</a:t>
            </a:r>
            <a:r>
              <a:rPr lang="ru-RU" sz="1600" dirty="0">
                <a:solidFill>
                  <a:srgbClr val="F2931E"/>
                </a:solidFill>
              </a:rPr>
              <a:t> </a:t>
            </a:r>
            <a:r>
              <a:rPr lang="ru-RU" sz="1600" dirty="0">
                <a:solidFill>
                  <a:srgbClr val="156082"/>
                </a:solidFill>
              </a:rPr>
              <a:t>загружает</a:t>
            </a:r>
            <a:r>
              <a:rPr lang="ru-RU" sz="1600" dirty="0">
                <a:solidFill>
                  <a:srgbClr val="F2931E"/>
                </a:solidFill>
              </a:rPr>
              <a:t> сырые данные без обработки в хранилище</a:t>
            </a:r>
            <a:r>
              <a:rPr lang="en-US" sz="1600" dirty="0">
                <a:solidFill>
                  <a:srgbClr val="156082"/>
                </a:solidFill>
              </a:rPr>
              <a:t>, </a:t>
            </a:r>
            <a:r>
              <a:rPr lang="ru-RU" sz="1600" dirty="0">
                <a:solidFill>
                  <a:srgbClr val="156082"/>
                </a:solidFill>
              </a:rPr>
              <a:t>внутри которого они уже преобразуются.</a:t>
            </a:r>
          </a:p>
          <a:p>
            <a:r>
              <a:rPr lang="ru-RU" sz="1600" dirty="0">
                <a:solidFill>
                  <a:srgbClr val="156082"/>
                </a:solidFill>
              </a:rPr>
              <a:t>В ней </a:t>
            </a:r>
            <a:r>
              <a:rPr lang="ru-RU" sz="1600" dirty="0">
                <a:solidFill>
                  <a:srgbClr val="F2931E"/>
                </a:solidFill>
              </a:rPr>
              <a:t>не требуется промежуточная среда</a:t>
            </a:r>
            <a:r>
              <a:rPr lang="ru-RU" sz="1600" dirty="0">
                <a:solidFill>
                  <a:srgbClr val="156082"/>
                </a:solidFill>
              </a:rPr>
              <a:t> для трансформации данных.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564AC-82DF-F95B-B572-B1823090A61E}"/>
              </a:ext>
            </a:extLst>
          </p:cNvPr>
          <p:cNvSpPr txBox="1"/>
          <p:nvPr/>
        </p:nvSpPr>
        <p:spPr>
          <a:xfrm>
            <a:off x="1377670" y="1983600"/>
            <a:ext cx="943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 </a:t>
            </a:r>
            <a:r>
              <a:rPr lang="ru-RU" sz="1800" dirty="0">
                <a:solidFill>
                  <a:srgbClr val="156082"/>
                </a:solidFill>
              </a:rPr>
              <a:t>это средства </a:t>
            </a:r>
            <a:r>
              <a:rPr lang="ru-RU" sz="1800" dirty="0">
                <a:solidFill>
                  <a:srgbClr val="F2931E"/>
                </a:solidFill>
              </a:rPr>
              <a:t>извлечения</a:t>
            </a:r>
            <a:r>
              <a:rPr lang="en-US" sz="1800" dirty="0">
                <a:solidFill>
                  <a:srgbClr val="F2931E"/>
                </a:solidFill>
              </a:rPr>
              <a:t> (extract)</a:t>
            </a:r>
            <a:r>
              <a:rPr lang="ru-RU" sz="1800" dirty="0">
                <a:solidFill>
                  <a:srgbClr val="156082"/>
                </a:solidFill>
              </a:rPr>
              <a:t>, </a:t>
            </a:r>
            <a:r>
              <a:rPr lang="ru-RU" sz="1800" dirty="0">
                <a:solidFill>
                  <a:srgbClr val="F2931E"/>
                </a:solidFill>
              </a:rPr>
              <a:t>преобразования</a:t>
            </a:r>
            <a:r>
              <a:rPr lang="en-US" sz="1800" dirty="0">
                <a:solidFill>
                  <a:srgbClr val="F2931E"/>
                </a:solidFill>
              </a:rPr>
              <a:t> (transform)</a:t>
            </a:r>
            <a:r>
              <a:rPr lang="ru-RU" sz="1800" dirty="0">
                <a:solidFill>
                  <a:srgbClr val="156082"/>
                </a:solidFill>
              </a:rPr>
              <a:t> и </a:t>
            </a:r>
            <a:r>
              <a:rPr lang="ru-RU" sz="1800" dirty="0">
                <a:solidFill>
                  <a:srgbClr val="F2931E"/>
                </a:solidFill>
              </a:rPr>
              <a:t>загрузки</a:t>
            </a:r>
            <a:r>
              <a:rPr lang="en-US" sz="1800" dirty="0">
                <a:solidFill>
                  <a:srgbClr val="F2931E"/>
                </a:solidFill>
              </a:rPr>
              <a:t> (load)</a:t>
            </a:r>
            <a:r>
              <a:rPr lang="ru-RU" sz="1800" dirty="0">
                <a:solidFill>
                  <a:srgbClr val="156082"/>
                </a:solidFill>
              </a:rPr>
              <a:t> данных.</a:t>
            </a:r>
            <a:endParaRPr lang="ru-RU" dirty="0"/>
          </a:p>
        </p:txBody>
      </p:sp>
      <p:pic>
        <p:nvPicPr>
          <p:cNvPr id="2050" name="Picture 2" descr="etl">
            <a:extLst>
              <a:ext uri="{FF2B5EF4-FFF2-40B4-BE49-F238E27FC236}">
                <a16:creationId xmlns:a16="http://schemas.microsoft.com/office/drawing/2014/main" id="{541D4CBA-D1D6-B899-A8DE-2C41C228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23" y="2780620"/>
            <a:ext cx="7026954" cy="25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63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16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dirty="0"/>
                <a:t>DWH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78562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DWH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686FB03-56CD-1775-829B-54DB7D62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00"/>
            <a:ext cx="10734040" cy="67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 </a:t>
            </a:r>
            <a:r>
              <a:rPr lang="ru-RU" sz="1800" dirty="0">
                <a:solidFill>
                  <a:srgbClr val="156082"/>
                </a:solidFill>
              </a:rPr>
              <a:t>это хранилище, в которое из </a:t>
            </a:r>
            <a:r>
              <a:rPr lang="ru-RU" sz="1800" dirty="0">
                <a:solidFill>
                  <a:srgbClr val="F2931E"/>
                </a:solidFill>
              </a:rPr>
              <a:t>разных</a:t>
            </a:r>
            <a:r>
              <a:rPr lang="ru-RU" sz="1800" dirty="0">
                <a:solidFill>
                  <a:srgbClr val="156082"/>
                </a:solidFill>
              </a:rPr>
              <a:t> </a:t>
            </a:r>
            <a:r>
              <a:rPr lang="ru-RU" sz="1800" dirty="0">
                <a:solidFill>
                  <a:srgbClr val="F2931E"/>
                </a:solidFill>
              </a:rPr>
              <a:t>систем</a:t>
            </a:r>
            <a:r>
              <a:rPr lang="ru-RU" sz="1800" dirty="0">
                <a:solidFill>
                  <a:srgbClr val="156082"/>
                </a:solidFill>
              </a:rPr>
              <a:t> хранения собираются </a:t>
            </a:r>
            <a:r>
              <a:rPr lang="ru-RU" sz="1800" dirty="0">
                <a:solidFill>
                  <a:srgbClr val="F2931E"/>
                </a:solidFill>
              </a:rPr>
              <a:t>исторические</a:t>
            </a:r>
            <a:r>
              <a:rPr lang="ru-RU" sz="1800" dirty="0">
                <a:solidFill>
                  <a:srgbClr val="156082"/>
                </a:solidFill>
              </a:rPr>
              <a:t> данные компании. Посредник между </a:t>
            </a:r>
            <a:r>
              <a:rPr lang="en-US" sz="1800" dirty="0">
                <a:solidFill>
                  <a:srgbClr val="F2931E"/>
                </a:solidFill>
              </a:rPr>
              <a:t>OLTP</a:t>
            </a:r>
            <a:r>
              <a:rPr lang="ru-RU" sz="1800" dirty="0">
                <a:solidFill>
                  <a:srgbClr val="156082"/>
                </a:solidFill>
              </a:rPr>
              <a:t> и </a:t>
            </a:r>
            <a:r>
              <a:rPr lang="en-US" sz="1800" dirty="0">
                <a:solidFill>
                  <a:srgbClr val="F2931E"/>
                </a:solidFill>
              </a:rPr>
              <a:t>OLAP</a:t>
            </a:r>
            <a:r>
              <a:rPr lang="en-US" sz="1800" dirty="0">
                <a:solidFill>
                  <a:srgbClr val="156082"/>
                </a:solidFill>
              </a:rPr>
              <a:t> </a:t>
            </a:r>
            <a:r>
              <a:rPr lang="ru-RU" sz="1800" dirty="0">
                <a:solidFill>
                  <a:srgbClr val="156082"/>
                </a:solidFill>
              </a:rPr>
              <a:t>системами.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DDCC260-0122-8353-6861-8A43F75B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30352"/>
              </p:ext>
            </p:extLst>
          </p:nvPr>
        </p:nvGraphicFramePr>
        <p:xfrm>
          <a:off x="919480" y="2992813"/>
          <a:ext cx="10353040" cy="2732410"/>
        </p:xfrm>
        <a:graphic>
          <a:graphicData uri="http://schemas.openxmlformats.org/drawingml/2006/table">
            <a:tbl>
              <a:tblPr/>
              <a:tblGrid>
                <a:gridCol w="1983057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4114538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4255445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OLTP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OLAP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Цель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Управление транзакциями в режиме реального времени и их обработка.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Анализирование больших объемов данных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.</a:t>
                      </a:r>
                      <a:endParaRPr lang="ru-RU" sz="160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Источники данных 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Использует транзакционные данные из одного источника в режиме реального времени.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Использует исторические и объединенные данные из нескольких источников.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1593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Структура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Реляционные БД.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Многомерные модели (Кубы) 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/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Реляционные БД.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1013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Модели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Нормализированные и денормализированные.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Схемы «Звезда»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«Снежинка»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другие аналитические модели.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64394"/>
                  </a:ext>
                </a:extLst>
              </a:tr>
            </a:tbl>
          </a:graphicData>
        </a:graphic>
      </p:graphicFrame>
      <p:pic>
        <p:nvPicPr>
          <p:cNvPr id="9" name="Рисунок 8" descr="База данных со сплошной заливкой">
            <a:extLst>
              <a:ext uri="{FF2B5EF4-FFF2-40B4-BE49-F238E27FC236}">
                <a16:creationId xmlns:a16="http://schemas.microsoft.com/office/drawing/2014/main" id="{9E62F57A-0EDC-99AC-82CC-937C58DE7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282" y="424544"/>
            <a:ext cx="1115007" cy="11150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8AED05-E156-998A-566D-58C197F0B9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706" r="13127" b="19354"/>
          <a:stretch/>
        </p:blipFill>
        <p:spPr>
          <a:xfrm>
            <a:off x="7391400" y="546420"/>
            <a:ext cx="904240" cy="10080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C94687-99DC-10FA-3A58-1CA2BE8316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7012" r="19988" b="21591"/>
          <a:stretch/>
        </p:blipFill>
        <p:spPr>
          <a:xfrm>
            <a:off x="9019054" y="457200"/>
            <a:ext cx="988546" cy="11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06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DWH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DDCC260-0122-8353-6861-8A43F75BC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562521"/>
              </p:ext>
            </p:extLst>
          </p:nvPr>
        </p:nvGraphicFramePr>
        <p:xfrm>
          <a:off x="919480" y="1983600"/>
          <a:ext cx="10353040" cy="1698248"/>
        </p:xfrm>
        <a:graphic>
          <a:graphicData uri="http://schemas.openxmlformats.org/drawingml/2006/table">
            <a:tbl>
              <a:tblPr/>
              <a:tblGrid>
                <a:gridCol w="1983057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4114538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4255445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OLTP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56082"/>
                          </a:solidFill>
                        </a:rPr>
                        <a:t>OLAP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Время ответа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Миллисекунды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Секунды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минуты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Объем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Гигабайты (ГБ)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Терабайты (ТБ)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петабайты (ПБ)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1593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Образцы приложений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Для обработки платежей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 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заказов</a:t>
                      </a:r>
                      <a:r>
                        <a:rPr lang="en-US" sz="1600" dirty="0">
                          <a:solidFill>
                            <a:srgbClr val="156082"/>
                          </a:solidFill>
                        </a:rPr>
                        <a:t>,</a:t>
                      </a:r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 управление данными клиентов.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Для анализа тенденций, прогнозирования поведения клиентов и определения прибыльности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1013"/>
                  </a:ext>
                </a:extLst>
              </a:tr>
            </a:tbl>
          </a:graphicData>
        </a:graphic>
      </p:graphicFrame>
      <p:pic>
        <p:nvPicPr>
          <p:cNvPr id="7" name="Рисунок 6" descr="База данных со сплошной заливкой">
            <a:extLst>
              <a:ext uri="{FF2B5EF4-FFF2-40B4-BE49-F238E27FC236}">
                <a16:creationId xmlns:a16="http://schemas.microsoft.com/office/drawing/2014/main" id="{746D4C35-5542-185C-A553-1E233205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4282" y="424544"/>
            <a:ext cx="1115007" cy="11150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F6CA4B-731C-DA25-E280-8680094417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706" r="13127" b="19354"/>
          <a:stretch/>
        </p:blipFill>
        <p:spPr>
          <a:xfrm>
            <a:off x="7391400" y="546420"/>
            <a:ext cx="904240" cy="1008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72EA11-03D2-A166-7A1F-828D15EA6F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7012" r="19988" b="21591"/>
          <a:stretch/>
        </p:blipFill>
        <p:spPr>
          <a:xfrm>
            <a:off x="9019054" y="457200"/>
            <a:ext cx="988546" cy="11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8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156082"/>
                </a:solidFill>
              </a:rPr>
              <a:t>DWH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4DAC-9D3A-E028-2545-3C62B893696D}"/>
              </a:ext>
            </a:extLst>
          </p:cNvPr>
          <p:cNvSpPr txBox="1"/>
          <p:nvPr/>
        </p:nvSpPr>
        <p:spPr>
          <a:xfrm>
            <a:off x="1377670" y="1983600"/>
            <a:ext cx="943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56082"/>
                </a:solidFill>
                <a:sym typeface="Symbol" panose="05050102010706020507" pitchFamily="18" charset="2"/>
              </a:rPr>
              <a:t>DWH </a:t>
            </a:r>
            <a:r>
              <a:rPr lang="ru-RU" dirty="0">
                <a:solidFill>
                  <a:srgbClr val="156082"/>
                </a:solidFill>
                <a:sym typeface="Symbol" panose="05050102010706020507" pitchFamily="18" charset="2"/>
              </a:rPr>
              <a:t>имеет </a:t>
            </a:r>
            <a:r>
              <a:rPr lang="ru-RU" dirty="0">
                <a:solidFill>
                  <a:srgbClr val="F2931E"/>
                </a:solidFill>
                <a:sym typeface="Symbol" panose="05050102010706020507" pitchFamily="18" charset="2"/>
              </a:rPr>
              <a:t>многослойную</a:t>
            </a:r>
            <a:r>
              <a:rPr lang="ru-RU" dirty="0">
                <a:solidFill>
                  <a:srgbClr val="156082"/>
                </a:solidFill>
                <a:sym typeface="Symbol" panose="05050102010706020507" pitchFamily="18" charset="2"/>
              </a:rPr>
              <a:t> архитектуру</a:t>
            </a:r>
            <a:r>
              <a:rPr lang="en-US" dirty="0">
                <a:solidFill>
                  <a:srgbClr val="156082"/>
                </a:solidFill>
                <a:sym typeface="Symbol" panose="05050102010706020507" pitchFamily="18" charset="2"/>
              </a:rPr>
              <a:t>, </a:t>
            </a:r>
            <a:r>
              <a:rPr lang="ru-RU" dirty="0">
                <a:solidFill>
                  <a:srgbClr val="156082"/>
                </a:solidFill>
                <a:sym typeface="Symbol" panose="05050102010706020507" pitchFamily="18" charset="2"/>
              </a:rPr>
              <a:t>называемую </a:t>
            </a:r>
            <a:r>
              <a:rPr lang="en-US" dirty="0">
                <a:solidFill>
                  <a:srgbClr val="F2931E"/>
                </a:solidFill>
                <a:sym typeface="Symbol" panose="05050102010706020507" pitchFamily="18" charset="2"/>
              </a:rPr>
              <a:t>LSA</a:t>
            </a:r>
            <a:r>
              <a:rPr lang="ru-RU" dirty="0">
                <a:solidFill>
                  <a:srgbClr val="F2931E"/>
                </a:solidFill>
                <a:sym typeface="Symbol" panose="05050102010706020507" pitchFamily="18" charset="2"/>
              </a:rPr>
              <a:t> (</a:t>
            </a:r>
            <a:r>
              <a:rPr lang="fr-FR" dirty="0">
                <a:solidFill>
                  <a:srgbClr val="F2931E"/>
                </a:solidFill>
                <a:sym typeface="Symbol" panose="05050102010706020507" pitchFamily="18" charset="2"/>
              </a:rPr>
              <a:t>Layered </a:t>
            </a:r>
            <a:r>
              <a:rPr lang="en-US" dirty="0">
                <a:solidFill>
                  <a:srgbClr val="F2931E"/>
                </a:solidFill>
                <a:sym typeface="Symbol" panose="05050102010706020507" pitchFamily="18" charset="2"/>
              </a:rPr>
              <a:t>S</a:t>
            </a:r>
            <a:r>
              <a:rPr lang="fr-FR" dirty="0">
                <a:solidFill>
                  <a:srgbClr val="F2931E"/>
                </a:solidFill>
                <a:sym typeface="Symbol" panose="05050102010706020507" pitchFamily="18" charset="2"/>
              </a:rPr>
              <a:t>calable Architecture)</a:t>
            </a:r>
            <a:r>
              <a:rPr lang="fr-FR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6B7C24-1FB0-AEB0-9BCC-C3B6623D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0044" y="2560378"/>
            <a:ext cx="5251913" cy="32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5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A08027-477C-EC61-60BB-0E1E706C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C9799F35-26B4-D084-7A75-251FE94068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554618"/>
                  </p:ext>
                </p:extLst>
              </p:nvPr>
            </p:nvGraphicFramePr>
            <p:xfrm>
              <a:off x="838200" y="1983600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8FFB4552-95B4-49B3-8C25-EB933C93160A}">
                    <psuz:zmPr id="{A9C61FC0-93E7-40BE-AC1D-F2AB686758E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6E3B4A0-934F-419F-BC36-EE7518097D2D}">
                    <psuz:zmPr id="{69602FF2-B0F5-4532-A8D2-9B97E934F762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E3FD46D-67F3-453E-9901-768A13405EA7}">
                    <psuz:zmPr id="{CD7A54B4-E00B-4DE1-B568-4AA14C69893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BBF1A67-8F61-4950-8685-BA02427A9121}">
                    <psuz:zmPr id="{AE119C81-C1E1-493C-BFE4-236326AA281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31BB94A-F3B4-4CA8-ADFC-1435F9A8D656}">
                    <psuz:zmPr id="{2B483CAF-397B-44F4-B583-A4D20E5533F9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90A8682-EF75-4F94-BD58-C05807641794}">
                    <psuz:zmPr id="{E0504887-CBA9-4392-82CE-12A524EA5EC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C9799F35-26B4-D084-7A75-251FE940685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983600"/>
                <a:ext cx="10515600" cy="4351338"/>
                <a:chOff x="838200" y="1983600"/>
                <a:chExt cx="10515600" cy="4351338"/>
              </a:xfrm>
            </p:grpSpPr>
            <p:pic>
              <p:nvPicPr>
                <p:cNvPr id="2" name="Рисунок 2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325610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Рисунок 3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325610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Рисунок 5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325610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218419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218419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218419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665838F-6C4A-D857-C788-F2E28E89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ABOUT</a:t>
            </a:r>
            <a:endParaRPr lang="ru-RU" b="1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92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20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8000" b="1" i="0" dirty="0">
                  <a:solidFill>
                    <a:srgbClr val="FFFFFF"/>
                  </a:solidFill>
                  <a:effectLst/>
                </a:rPr>
                <a:t>DATA MODELS</a:t>
              </a:r>
              <a:endParaRPr lang="ru-RU" sz="8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7549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DATA MODELS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FFEB5EF-34CC-5CE5-6CCF-EBFE3AF4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00"/>
            <a:ext cx="9240520" cy="37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 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OLTP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-системах используются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нормализированные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и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денормализированные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модели.</a:t>
            </a:r>
            <a:endParaRPr lang="ru-RU" sz="1800" dirty="0">
              <a:solidFill>
                <a:srgbClr val="156082"/>
              </a:solidFill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66FD618-364E-42F0-6140-051FEC217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57989"/>
              </p:ext>
            </p:extLst>
          </p:nvPr>
        </p:nvGraphicFramePr>
        <p:xfrm>
          <a:off x="1894840" y="2881053"/>
          <a:ext cx="8402321" cy="1757050"/>
        </p:xfrm>
        <a:graphic>
          <a:graphicData uri="http://schemas.openxmlformats.org/drawingml/2006/table">
            <a:tbl>
              <a:tblPr/>
              <a:tblGrid>
                <a:gridCol w="3022032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2811768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2568521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НОРМАЛИЗАЦИЯ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ДЕНОРМАЛИЗАЦИЯ</a:t>
                      </a:r>
                      <a:endParaRPr lang="fr-FR" sz="1600" b="1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Избыточность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Нет. Либо значительно мала.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Есть.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Количество таблиц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Увеличено.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Уменьшено.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15932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Оптимизация дискового пространства 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Да.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Нет.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1013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Целостность данных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Сохраняется.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Не сохраняется.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64394"/>
                  </a:ext>
                </a:extLst>
              </a:tr>
            </a:tbl>
          </a:graphicData>
        </a:graphic>
      </p:graphicFrame>
      <p:sp>
        <p:nvSpPr>
          <p:cNvPr id="8" name="Объект 4">
            <a:extLst>
              <a:ext uri="{FF2B5EF4-FFF2-40B4-BE49-F238E27FC236}">
                <a16:creationId xmlns:a16="http://schemas.microsoft.com/office/drawing/2014/main" id="{6770D0E8-7D21-F947-3F69-BDB7B8302F8A}"/>
              </a:ext>
            </a:extLst>
          </p:cNvPr>
          <p:cNvSpPr txBox="1">
            <a:spLocks/>
          </p:cNvSpPr>
          <p:nvPr/>
        </p:nvSpPr>
        <p:spPr>
          <a:xfrm>
            <a:off x="889000" y="5184000"/>
            <a:ext cx="10398760" cy="82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Денормализация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применимая к уже нормализованной базе данных (или ХД) с целью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повышения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ее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производительности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endParaRPr lang="ru-RU" sz="1800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69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156082"/>
                </a:solidFill>
              </a:rPr>
              <a:t>DATA MODELS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F84FA-27AC-A4E2-A1AA-EA6D8353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FFEB5EF-34CC-5CE5-6CCF-EBFE3AF4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600"/>
            <a:ext cx="10223810" cy="38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 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OLAP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-системах используются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аналитические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модели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,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такие как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: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Звезда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,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Снежинка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endParaRPr lang="ru-RU" sz="1800" dirty="0">
              <a:solidFill>
                <a:srgbClr val="156082"/>
              </a:solidFill>
            </a:endParaRPr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68C3E9FE-E84B-506A-AA89-C822120D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531" y="3017854"/>
            <a:ext cx="3407632" cy="2874211"/>
          </a:xfrm>
          <a:prstGeom prst="rect">
            <a:avLst/>
          </a:prstGeom>
        </p:spPr>
      </p:pic>
      <p:pic>
        <p:nvPicPr>
          <p:cNvPr id="6" name="Объект 6">
            <a:extLst>
              <a:ext uri="{FF2B5EF4-FFF2-40B4-BE49-F238E27FC236}">
                <a16:creationId xmlns:a16="http://schemas.microsoft.com/office/drawing/2014/main" id="{5F6CF27E-C4CA-7195-D4D0-707878A64C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2862" y="2679066"/>
            <a:ext cx="2945928" cy="35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20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3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>
                  <a:solidFill>
                    <a:srgbClr val="FFFFFF"/>
                  </a:solidFill>
                </a:rPr>
                <a:t>THE END</a:t>
              </a:r>
              <a:endParaRPr lang="ru-RU" sz="80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C1B197-36E5-6489-9D45-6BB50B4EE095}"/>
              </a:ext>
            </a:extLst>
          </p:cNvPr>
          <p:cNvSpPr txBox="1"/>
          <p:nvPr/>
        </p:nvSpPr>
        <p:spPr>
          <a:xfrm>
            <a:off x="3510280" y="4392414"/>
            <a:ext cx="502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FFFFFF"/>
                </a:solidFill>
                <a:effectLst/>
              </a:rPr>
              <a:t>THANKS FOR YOUR ATTENTION</a:t>
            </a:r>
            <a:endParaRPr lang="ru-RU" sz="2800" dirty="0"/>
          </a:p>
        </p:txBody>
      </p:sp>
      <p:pic>
        <p:nvPicPr>
          <p:cNvPr id="8" name="Рисунок 7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5615F969-FC59-23F3-3744-CB758423D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100000"/>
                    </a14:imgEffect>
                    <a14:imgEffect>
                      <a14:brightnessContrast bright="7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96" y="942392"/>
            <a:ext cx="1614196" cy="161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368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3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BI FOR</a:t>
              </a:r>
              <a:r>
                <a:rPr lang="ru-RU" sz="8000" b="1" kern="1200" dirty="0"/>
                <a:t> </a:t>
              </a:r>
              <a:r>
                <a:rPr lang="fr-FR" sz="8000" b="1" kern="1200" dirty="0"/>
                <a:t>BUSINESS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1161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fr-FR" b="1" dirty="0">
                <a:solidFill>
                  <a:srgbClr val="156082"/>
                </a:solidFill>
              </a:rPr>
              <a:t>BUSINESS</a:t>
            </a:r>
            <a:endParaRPr lang="ru-RU" b="1" dirty="0">
              <a:solidFill>
                <a:srgbClr val="156082"/>
              </a:solidFill>
            </a:endParaRPr>
          </a:p>
        </p:txBody>
      </p:sp>
      <p:graphicFrame>
        <p:nvGraphicFramePr>
          <p:cNvPr id="18" name="Объект 14">
            <a:extLst>
              <a:ext uri="{FF2B5EF4-FFF2-40B4-BE49-F238E27FC236}">
                <a16:creationId xmlns:a16="http://schemas.microsoft.com/office/drawing/2014/main" id="{F59E96FF-8098-1AD8-4DDD-30E1D0AEE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11083"/>
              </p:ext>
            </p:extLst>
          </p:nvPr>
        </p:nvGraphicFramePr>
        <p:xfrm>
          <a:off x="5672186" y="2152856"/>
          <a:ext cx="5778911" cy="2517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F39280-FD83-6FF0-F49C-DAB0385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4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15BB0DBE-69B1-20F5-DDCB-50A82BC8E4D0}"/>
              </a:ext>
            </a:extLst>
          </p:cNvPr>
          <p:cNvSpPr txBox="1">
            <a:spLocks/>
          </p:cNvSpPr>
          <p:nvPr/>
        </p:nvSpPr>
        <p:spPr>
          <a:xfrm>
            <a:off x="750402" y="5161256"/>
            <a:ext cx="10691196" cy="47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Все вышеперечисленное ведет к дальнейшему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развитию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бизнеса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и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увеличению прибыли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.  </a:t>
            </a:r>
            <a:endParaRPr lang="ru-RU" sz="1800" dirty="0">
              <a:solidFill>
                <a:srgbClr val="156082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540D1C-4C3D-7910-0692-C4A947E581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613" t="6596" r="968" b="5037"/>
          <a:stretch/>
        </p:blipFill>
        <p:spPr>
          <a:xfrm>
            <a:off x="8131277" y="540775"/>
            <a:ext cx="3323302" cy="1169208"/>
          </a:xfrm>
          <a:prstGeom prst="rect">
            <a:avLst/>
          </a:prstGeom>
        </p:spPr>
      </p:pic>
      <p:sp>
        <p:nvSpPr>
          <p:cNvPr id="7" name="Объект 4">
            <a:extLst>
              <a:ext uri="{FF2B5EF4-FFF2-40B4-BE49-F238E27FC236}">
                <a16:creationId xmlns:a16="http://schemas.microsoft.com/office/drawing/2014/main" id="{6BCC2F3C-E107-F29C-AA46-E079FAF5A1E2}"/>
              </a:ext>
            </a:extLst>
          </p:cNvPr>
          <p:cNvSpPr txBox="1">
            <a:spLocks/>
          </p:cNvSpPr>
          <p:nvPr/>
        </p:nvSpPr>
        <p:spPr>
          <a:xfrm>
            <a:off x="755650" y="5738770"/>
            <a:ext cx="10680700" cy="66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В BI используется </a:t>
            </a:r>
            <a:r>
              <a:rPr lang="ru-RU" sz="1800" dirty="0">
                <a:solidFill>
                  <a:srgbClr val="F2931E"/>
                </a:solidFill>
                <a:sym typeface="Symbol" panose="05050102010706020507" pitchFamily="18" charset="2"/>
              </a:rPr>
              <a:t>Data Driven 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подход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. 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Данный подход противопоставляется подходам </a:t>
            </a:r>
            <a:r>
              <a:rPr lang="en-US" sz="1800" dirty="0">
                <a:solidFill>
                  <a:srgbClr val="F2931E"/>
                </a:solidFill>
                <a:sym typeface="Symbol" panose="05050102010706020507" pitchFamily="18" charset="2"/>
              </a:rPr>
              <a:t>HiPPO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и  </a:t>
            </a:r>
            <a:r>
              <a:rPr lang="en-US" sz="1800" dirty="0">
                <a:solidFill>
                  <a:srgbClr val="F2931E"/>
                </a:solidFill>
                <a:sym typeface="Symbol" panose="05050102010706020507" pitchFamily="18" charset="2"/>
              </a:rPr>
              <a:t>Best Practices</a:t>
            </a:r>
            <a:r>
              <a:rPr lang="en-US" sz="1800" dirty="0">
                <a:solidFill>
                  <a:srgbClr val="156082"/>
                </a:solidFill>
                <a:sym typeface="Symbol" panose="05050102010706020507" pitchFamily="18" charset="2"/>
              </a:rPr>
              <a:t>.</a:t>
            </a:r>
            <a:r>
              <a:rPr lang="ru-RU" sz="1800" dirty="0">
                <a:solidFill>
                  <a:srgbClr val="156082"/>
                </a:solidFill>
                <a:sym typeface="Symbol" panose="05050102010706020507" pitchFamily="18" charset="2"/>
              </a:rPr>
              <a:t> </a:t>
            </a:r>
            <a:endParaRPr lang="ru-RU" sz="1800" dirty="0">
              <a:solidFill>
                <a:srgbClr val="156082"/>
              </a:solidFill>
            </a:endParaRPr>
          </a:p>
        </p:txBody>
      </p:sp>
      <p:pic>
        <p:nvPicPr>
          <p:cNvPr id="11" name="Рисунок 10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B0A7736-B384-A96E-A785-266F15155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2088946"/>
            <a:ext cx="4282369" cy="26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77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  <p:bldP spid="1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fr-FR" b="1" dirty="0">
                <a:solidFill>
                  <a:srgbClr val="156082"/>
                </a:solidFill>
              </a:rPr>
              <a:t>BUSINESS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F39280-FD83-6FF0-F49C-DAB0385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4CAD287-0C50-610C-113E-A4286A53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92983"/>
              </p:ext>
            </p:extLst>
          </p:nvPr>
        </p:nvGraphicFramePr>
        <p:xfrm>
          <a:off x="1054100" y="1918800"/>
          <a:ext cx="10083800" cy="418681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4013854784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97617127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1002385163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3539741684"/>
                    </a:ext>
                  </a:extLst>
                </a:gridCol>
              </a:tblGrid>
              <a:tr h="145580">
                <a:tc>
                  <a:txBody>
                    <a:bodyPr/>
                    <a:lstStyle/>
                    <a:p>
                      <a:endParaRPr lang="ru-RU" sz="1600" b="0" dirty="0">
                        <a:solidFill>
                          <a:srgbClr val="156082"/>
                        </a:solidFill>
                      </a:endParaRP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156082"/>
                          </a:solidFill>
                        </a:rPr>
                        <a:t>Data Driven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156082"/>
                          </a:solidFill>
                        </a:rPr>
                        <a:t>HiPPO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156082"/>
                          </a:solidFill>
                        </a:rPr>
                        <a:t>Best Practices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18153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Основание решений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Объективные данные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Мнение высших руководителей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Проверенные методы и процедуры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07312"/>
                  </a:ext>
                </a:extLst>
              </a:tr>
              <a:tr h="14558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Гибкость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Средняя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27376"/>
                  </a:ext>
                </a:extLst>
              </a:tr>
              <a:tr h="14558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Риск ошибок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Низкий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Высокий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Средний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891090"/>
                  </a:ext>
                </a:extLst>
              </a:tr>
              <a:tr h="14558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Основание на опыте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Низкое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Высокое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Высокое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61215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Эффективность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Зависит от компетенции руководителей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Средняя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582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algn="ctr"/>
                      <a:r>
                        <a:rPr lang="ru-RU" sz="1600" b="1">
                          <a:solidFill>
                            <a:srgbClr val="156082"/>
                          </a:solidFill>
                        </a:rPr>
                        <a:t>Скорость принятия решений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Низкая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156082"/>
                          </a:solidFill>
                        </a:rPr>
                        <a:t>Средняя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346746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Предсказуемость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rgbClr val="2B9800"/>
                          </a:solidFill>
                        </a:rPr>
                        <a:t>Высокая, если данные корректны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Низкая, зависит от субъективного мнения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Высокая, благодаря стандартам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87944"/>
                  </a:ext>
                </a:extLst>
              </a:tr>
              <a:tr h="36589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156082"/>
                          </a:solidFill>
                        </a:rPr>
                        <a:t>Требования к ресурсам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2B9800"/>
                          </a:solidFill>
                        </a:rPr>
                        <a:t>Высокие (инструменты для сбора и анализа данных)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Низкие (в основном человеческие ресурсы)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rgbClr val="156082"/>
                          </a:solidFill>
                        </a:rPr>
                        <a:t>Средние (разработка и поддержка стандартов)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02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92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6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BI FOR</a:t>
              </a:r>
              <a:r>
                <a:rPr lang="ru-RU" sz="8000" b="1" kern="1200" dirty="0"/>
                <a:t> </a:t>
              </a:r>
              <a:r>
                <a:rPr lang="en-US" sz="8000" b="1" dirty="0"/>
                <a:t>IT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18751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en-US" b="1" dirty="0">
                <a:solidFill>
                  <a:srgbClr val="156082"/>
                </a:solidFill>
              </a:rPr>
              <a:t>IT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704B62E7-C69C-C5E0-D907-C6CBC491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37956D8-A7FF-5D83-BA65-4678FAF086BB}"/>
              </a:ext>
            </a:extLst>
          </p:cNvPr>
          <p:cNvGrpSpPr/>
          <p:nvPr/>
        </p:nvGrpSpPr>
        <p:grpSpPr>
          <a:xfrm>
            <a:off x="876007" y="1982424"/>
            <a:ext cx="4571951" cy="4169932"/>
            <a:chOff x="1011491" y="2235948"/>
            <a:chExt cx="4571951" cy="4169932"/>
          </a:xfrm>
        </p:grpSpPr>
        <p:graphicFrame>
          <p:nvGraphicFramePr>
            <p:cNvPr id="11" name="Объект 3">
              <a:extLst>
                <a:ext uri="{FF2B5EF4-FFF2-40B4-BE49-F238E27FC236}">
                  <a16:creationId xmlns:a16="http://schemas.microsoft.com/office/drawing/2014/main" id="{0290C76D-7D91-FCE6-ADFE-F2C2169069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6382822"/>
                </p:ext>
              </p:extLst>
            </p:nvPr>
          </p:nvGraphicFramePr>
          <p:xfrm>
            <a:off x="1082904" y="3100705"/>
            <a:ext cx="4429124" cy="33051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F9E51E-5115-9C7B-AD44-94497A3F7859}"/>
                </a:ext>
              </a:extLst>
            </p:cNvPr>
            <p:cNvSpPr txBox="1"/>
            <p:nvPr/>
          </p:nvSpPr>
          <p:spPr>
            <a:xfrm>
              <a:off x="1011491" y="2235948"/>
              <a:ext cx="45719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800" b="1" dirty="0">
                  <a:solidFill>
                    <a:srgbClr val="156082"/>
                  </a:solidFill>
                </a:rPr>
                <a:t>BI-</a:t>
              </a:r>
              <a:r>
                <a:rPr lang="en-US" sz="2800" b="1" dirty="0">
                  <a:solidFill>
                    <a:srgbClr val="156082"/>
                  </a:solidFill>
                </a:rPr>
                <a:t>system</a:t>
              </a:r>
              <a:endParaRPr lang="ru-RU" sz="2800" b="1" dirty="0">
                <a:solidFill>
                  <a:srgbClr val="156082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FD4E3A5-EE06-63B8-DB41-322FEBDCAA93}"/>
              </a:ext>
            </a:extLst>
          </p:cNvPr>
          <p:cNvGrpSpPr/>
          <p:nvPr/>
        </p:nvGrpSpPr>
        <p:grpSpPr>
          <a:xfrm>
            <a:off x="6877393" y="2672035"/>
            <a:ext cx="4571951" cy="2892311"/>
            <a:chOff x="7055511" y="1938451"/>
            <a:chExt cx="4571951" cy="28923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2C5CE-7CA7-0474-3A68-AC4EC151A397}"/>
                </a:ext>
              </a:extLst>
            </p:cNvPr>
            <p:cNvSpPr txBox="1"/>
            <p:nvPr/>
          </p:nvSpPr>
          <p:spPr>
            <a:xfrm>
              <a:off x="7055511" y="1938451"/>
              <a:ext cx="457195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156082"/>
                  </a:solidFill>
                </a:rPr>
                <a:t>Russian BI-systems. Top 5</a:t>
              </a:r>
              <a:endParaRPr lang="ru-RU" sz="2800" b="1" dirty="0">
                <a:solidFill>
                  <a:srgbClr val="156082"/>
                </a:solidFill>
              </a:endParaRPr>
            </a:p>
          </p:txBody>
        </p: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9AB38409-AC3A-3C5B-96FF-6B337C83375E}"/>
                </a:ext>
              </a:extLst>
            </p:cNvPr>
            <p:cNvGrpSpPr/>
            <p:nvPr/>
          </p:nvGrpSpPr>
          <p:grpSpPr>
            <a:xfrm>
              <a:off x="7299324" y="2768600"/>
              <a:ext cx="3629025" cy="2062162"/>
              <a:chOff x="7324724" y="2781300"/>
              <a:chExt cx="3629025" cy="2062162"/>
            </a:xfrm>
          </p:grpSpPr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E6879095-9591-7317-C15C-F72F3027A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24724" y="2781300"/>
                <a:ext cx="1266825" cy="247650"/>
              </a:xfrm>
              <a:prstGeom prst="rect">
                <a:avLst/>
              </a:prstGeom>
            </p:spPr>
          </p:pic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A6AB2C5B-D2E9-328D-E8C5-DD4544A74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867776" y="3183372"/>
                <a:ext cx="2085973" cy="274226"/>
              </a:xfrm>
              <a:prstGeom prst="rect">
                <a:avLst/>
              </a:prstGeom>
            </p:spPr>
          </p:pic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728E42BF-B98A-E471-FA81-C79536017468}"/>
                  </a:ext>
                </a:extLst>
              </p:cNvPr>
              <p:cNvGrpSpPr/>
              <p:nvPr/>
            </p:nvGrpSpPr>
            <p:grpSpPr>
              <a:xfrm>
                <a:off x="8941683" y="4085467"/>
                <a:ext cx="1418047" cy="183860"/>
                <a:chOff x="7372089" y="5086618"/>
                <a:chExt cx="905679" cy="116602"/>
              </a:xfrm>
            </p:grpSpPr>
            <p:sp>
              <p:nvSpPr>
                <p:cNvPr id="29" name="object 6">
                  <a:extLst>
                    <a:ext uri="{FF2B5EF4-FFF2-40B4-BE49-F238E27FC236}">
                      <a16:creationId xmlns:a16="http://schemas.microsoft.com/office/drawing/2014/main" id="{34F1C407-4CB9-6518-4C6B-4C9AF1CA933E}"/>
                    </a:ext>
                  </a:extLst>
                </p:cNvPr>
                <p:cNvSpPr/>
                <p:nvPr/>
              </p:nvSpPr>
              <p:spPr>
                <a:xfrm>
                  <a:off x="7372089" y="5087650"/>
                  <a:ext cx="273050" cy="11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50" h="115570">
                      <a:moveTo>
                        <a:pt x="81343" y="29756"/>
                      </a:moveTo>
                      <a:lnTo>
                        <a:pt x="80911" y="24371"/>
                      </a:lnTo>
                      <a:lnTo>
                        <a:pt x="79400" y="20015"/>
                      </a:lnTo>
                      <a:lnTo>
                        <a:pt x="79273" y="19431"/>
                      </a:lnTo>
                      <a:lnTo>
                        <a:pt x="67081" y="3911"/>
                      </a:lnTo>
                      <a:lnTo>
                        <a:pt x="64160" y="2438"/>
                      </a:lnTo>
                      <a:lnTo>
                        <a:pt x="61201" y="1473"/>
                      </a:lnTo>
                      <a:lnTo>
                        <a:pt x="59143" y="1054"/>
                      </a:lnTo>
                      <a:lnTo>
                        <a:pt x="59143" y="24815"/>
                      </a:lnTo>
                      <a:lnTo>
                        <a:pt x="59143" y="42392"/>
                      </a:lnTo>
                      <a:lnTo>
                        <a:pt x="58115" y="46761"/>
                      </a:lnTo>
                      <a:lnTo>
                        <a:pt x="54229" y="51638"/>
                      </a:lnTo>
                      <a:lnTo>
                        <a:pt x="51739" y="53111"/>
                      </a:lnTo>
                      <a:lnTo>
                        <a:pt x="22199" y="53111"/>
                      </a:lnTo>
                      <a:lnTo>
                        <a:pt x="22199" y="19431"/>
                      </a:lnTo>
                      <a:lnTo>
                        <a:pt x="55206" y="19431"/>
                      </a:lnTo>
                      <a:lnTo>
                        <a:pt x="59143" y="24815"/>
                      </a:lnTo>
                      <a:lnTo>
                        <a:pt x="59143" y="1054"/>
                      </a:lnTo>
                      <a:lnTo>
                        <a:pt x="56222" y="444"/>
                      </a:lnTo>
                      <a:lnTo>
                        <a:pt x="0" y="444"/>
                      </a:lnTo>
                      <a:lnTo>
                        <a:pt x="0" y="114109"/>
                      </a:lnTo>
                      <a:lnTo>
                        <a:pt x="21234" y="114109"/>
                      </a:lnTo>
                      <a:lnTo>
                        <a:pt x="21234" y="68757"/>
                      </a:lnTo>
                      <a:lnTo>
                        <a:pt x="21666" y="68757"/>
                      </a:lnTo>
                      <a:lnTo>
                        <a:pt x="40398" y="71196"/>
                      </a:lnTo>
                      <a:lnTo>
                        <a:pt x="45808" y="71716"/>
                      </a:lnTo>
                      <a:lnTo>
                        <a:pt x="57734" y="71716"/>
                      </a:lnTo>
                      <a:lnTo>
                        <a:pt x="59677" y="71196"/>
                      </a:lnTo>
                      <a:lnTo>
                        <a:pt x="61683" y="71196"/>
                      </a:lnTo>
                      <a:lnTo>
                        <a:pt x="63195" y="70688"/>
                      </a:lnTo>
                      <a:lnTo>
                        <a:pt x="65138" y="69723"/>
                      </a:lnTo>
                      <a:lnTo>
                        <a:pt x="66560" y="68757"/>
                      </a:lnTo>
                      <a:lnTo>
                        <a:pt x="68592" y="67729"/>
                      </a:lnTo>
                      <a:lnTo>
                        <a:pt x="80848" y="43421"/>
                      </a:lnTo>
                      <a:lnTo>
                        <a:pt x="81343" y="39966"/>
                      </a:lnTo>
                      <a:lnTo>
                        <a:pt x="81343" y="29756"/>
                      </a:lnTo>
                      <a:close/>
                    </a:path>
                    <a:path w="273050" h="115570">
                      <a:moveTo>
                        <a:pt x="187464" y="51765"/>
                      </a:moveTo>
                      <a:lnTo>
                        <a:pt x="181241" y="18986"/>
                      </a:lnTo>
                      <a:lnTo>
                        <a:pt x="180035" y="16548"/>
                      </a:lnTo>
                      <a:lnTo>
                        <a:pt x="178549" y="13665"/>
                      </a:lnTo>
                      <a:lnTo>
                        <a:pt x="177088" y="11226"/>
                      </a:lnTo>
                      <a:lnTo>
                        <a:pt x="172123" y="7378"/>
                      </a:lnTo>
                      <a:lnTo>
                        <a:pt x="169608" y="5842"/>
                      </a:lnTo>
                      <a:lnTo>
                        <a:pt x="167754" y="4432"/>
                      </a:lnTo>
                      <a:lnTo>
                        <a:pt x="165265" y="2946"/>
                      </a:lnTo>
                      <a:lnTo>
                        <a:pt x="165214" y="68249"/>
                      </a:lnTo>
                      <a:lnTo>
                        <a:pt x="164236" y="76073"/>
                      </a:lnTo>
                      <a:lnTo>
                        <a:pt x="161213" y="86728"/>
                      </a:lnTo>
                      <a:lnTo>
                        <a:pt x="158788" y="90182"/>
                      </a:lnTo>
                      <a:lnTo>
                        <a:pt x="155333" y="92113"/>
                      </a:lnTo>
                      <a:lnTo>
                        <a:pt x="151866" y="94094"/>
                      </a:lnTo>
                      <a:lnTo>
                        <a:pt x="146951" y="95059"/>
                      </a:lnTo>
                      <a:lnTo>
                        <a:pt x="136042" y="95059"/>
                      </a:lnTo>
                      <a:lnTo>
                        <a:pt x="132651" y="94615"/>
                      </a:lnTo>
                      <a:lnTo>
                        <a:pt x="127673" y="93586"/>
                      </a:lnTo>
                      <a:lnTo>
                        <a:pt x="125247" y="92621"/>
                      </a:lnTo>
                      <a:lnTo>
                        <a:pt x="123304" y="91147"/>
                      </a:lnTo>
                      <a:lnTo>
                        <a:pt x="121310" y="89674"/>
                      </a:lnTo>
                      <a:lnTo>
                        <a:pt x="119849" y="87744"/>
                      </a:lnTo>
                      <a:lnTo>
                        <a:pt x="117906" y="81915"/>
                      </a:lnTo>
                      <a:lnTo>
                        <a:pt x="116928" y="74091"/>
                      </a:lnTo>
                      <a:lnTo>
                        <a:pt x="116446" y="70624"/>
                      </a:lnTo>
                      <a:lnTo>
                        <a:pt x="116471" y="48234"/>
                      </a:lnTo>
                      <a:lnTo>
                        <a:pt x="117360" y="43294"/>
                      </a:lnTo>
                      <a:lnTo>
                        <a:pt x="117906" y="39382"/>
                      </a:lnTo>
                      <a:lnTo>
                        <a:pt x="122821" y="24815"/>
                      </a:lnTo>
                      <a:lnTo>
                        <a:pt x="123786" y="23342"/>
                      </a:lnTo>
                      <a:lnTo>
                        <a:pt x="125730" y="21424"/>
                      </a:lnTo>
                      <a:lnTo>
                        <a:pt x="127190" y="20396"/>
                      </a:lnTo>
                      <a:lnTo>
                        <a:pt x="131191" y="19494"/>
                      </a:lnTo>
                      <a:lnTo>
                        <a:pt x="132702" y="18986"/>
                      </a:lnTo>
                      <a:lnTo>
                        <a:pt x="147497" y="18986"/>
                      </a:lnTo>
                      <a:lnTo>
                        <a:pt x="149440" y="19494"/>
                      </a:lnTo>
                      <a:lnTo>
                        <a:pt x="151384" y="19951"/>
                      </a:lnTo>
                      <a:lnTo>
                        <a:pt x="153390" y="20459"/>
                      </a:lnTo>
                      <a:lnTo>
                        <a:pt x="157276" y="22390"/>
                      </a:lnTo>
                      <a:lnTo>
                        <a:pt x="158788" y="23863"/>
                      </a:lnTo>
                      <a:lnTo>
                        <a:pt x="159753" y="25336"/>
                      </a:lnTo>
                      <a:lnTo>
                        <a:pt x="160782" y="26746"/>
                      </a:lnTo>
                      <a:lnTo>
                        <a:pt x="161759" y="29248"/>
                      </a:lnTo>
                      <a:lnTo>
                        <a:pt x="163703" y="35026"/>
                      </a:lnTo>
                      <a:lnTo>
                        <a:pt x="164807" y="43878"/>
                      </a:lnTo>
                      <a:lnTo>
                        <a:pt x="165100" y="45923"/>
                      </a:lnTo>
                      <a:lnTo>
                        <a:pt x="165214" y="68249"/>
                      </a:lnTo>
                      <a:lnTo>
                        <a:pt x="165214" y="2933"/>
                      </a:lnTo>
                      <a:lnTo>
                        <a:pt x="162775" y="1981"/>
                      </a:lnTo>
                      <a:lnTo>
                        <a:pt x="159816" y="1981"/>
                      </a:lnTo>
                      <a:lnTo>
                        <a:pt x="156845" y="1028"/>
                      </a:lnTo>
                      <a:lnTo>
                        <a:pt x="153924" y="508"/>
                      </a:lnTo>
                      <a:lnTo>
                        <a:pt x="150901" y="508"/>
                      </a:lnTo>
                      <a:lnTo>
                        <a:pt x="147929" y="0"/>
                      </a:lnTo>
                      <a:lnTo>
                        <a:pt x="133134" y="0"/>
                      </a:lnTo>
                      <a:lnTo>
                        <a:pt x="130644" y="444"/>
                      </a:lnTo>
                      <a:lnTo>
                        <a:pt x="128219" y="444"/>
                      </a:lnTo>
                      <a:lnTo>
                        <a:pt x="125730" y="965"/>
                      </a:lnTo>
                      <a:lnTo>
                        <a:pt x="122821" y="1473"/>
                      </a:lnTo>
                      <a:lnTo>
                        <a:pt x="120815" y="1917"/>
                      </a:lnTo>
                      <a:lnTo>
                        <a:pt x="103098" y="14617"/>
                      </a:lnTo>
                      <a:lnTo>
                        <a:pt x="101549" y="16611"/>
                      </a:lnTo>
                      <a:lnTo>
                        <a:pt x="100139" y="18986"/>
                      </a:lnTo>
                      <a:lnTo>
                        <a:pt x="98209" y="24815"/>
                      </a:lnTo>
                      <a:lnTo>
                        <a:pt x="97650" y="28282"/>
                      </a:lnTo>
                      <a:lnTo>
                        <a:pt x="96672" y="31686"/>
                      </a:lnTo>
                      <a:lnTo>
                        <a:pt x="95707" y="35598"/>
                      </a:lnTo>
                      <a:lnTo>
                        <a:pt x="95110" y="40538"/>
                      </a:lnTo>
                      <a:lnTo>
                        <a:pt x="94729" y="43878"/>
                      </a:lnTo>
                      <a:lnTo>
                        <a:pt x="94373" y="46761"/>
                      </a:lnTo>
                      <a:lnTo>
                        <a:pt x="94284" y="65874"/>
                      </a:lnTo>
                      <a:lnTo>
                        <a:pt x="94678" y="70624"/>
                      </a:lnTo>
                      <a:lnTo>
                        <a:pt x="96139" y="74536"/>
                      </a:lnTo>
                      <a:lnTo>
                        <a:pt x="96672" y="79921"/>
                      </a:lnTo>
                      <a:lnTo>
                        <a:pt x="114439" y="110134"/>
                      </a:lnTo>
                      <a:lnTo>
                        <a:pt x="116446" y="111607"/>
                      </a:lnTo>
                      <a:lnTo>
                        <a:pt x="119354" y="112572"/>
                      </a:lnTo>
                      <a:lnTo>
                        <a:pt x="122389" y="113093"/>
                      </a:lnTo>
                      <a:lnTo>
                        <a:pt x="125349" y="114046"/>
                      </a:lnTo>
                      <a:lnTo>
                        <a:pt x="128270" y="114566"/>
                      </a:lnTo>
                      <a:lnTo>
                        <a:pt x="131241" y="114566"/>
                      </a:lnTo>
                      <a:lnTo>
                        <a:pt x="134264" y="115074"/>
                      </a:lnTo>
                      <a:lnTo>
                        <a:pt x="150037" y="115074"/>
                      </a:lnTo>
                      <a:lnTo>
                        <a:pt x="159867" y="113601"/>
                      </a:lnTo>
                      <a:lnTo>
                        <a:pt x="163322" y="112636"/>
                      </a:lnTo>
                      <a:lnTo>
                        <a:pt x="166243" y="111671"/>
                      </a:lnTo>
                      <a:lnTo>
                        <a:pt x="169214" y="110642"/>
                      </a:lnTo>
                      <a:lnTo>
                        <a:pt x="171691" y="108724"/>
                      </a:lnTo>
                      <a:lnTo>
                        <a:pt x="174117" y="107315"/>
                      </a:lnTo>
                      <a:lnTo>
                        <a:pt x="176606" y="104876"/>
                      </a:lnTo>
                      <a:lnTo>
                        <a:pt x="180492" y="98971"/>
                      </a:lnTo>
                      <a:lnTo>
                        <a:pt x="182003" y="95580"/>
                      </a:lnTo>
                      <a:lnTo>
                        <a:pt x="182194" y="95059"/>
                      </a:lnTo>
                      <a:lnTo>
                        <a:pt x="183489" y="91605"/>
                      </a:lnTo>
                      <a:lnTo>
                        <a:pt x="184556" y="87744"/>
                      </a:lnTo>
                      <a:lnTo>
                        <a:pt x="185521" y="82943"/>
                      </a:lnTo>
                      <a:lnTo>
                        <a:pt x="186486" y="77558"/>
                      </a:lnTo>
                      <a:lnTo>
                        <a:pt x="186918" y="71716"/>
                      </a:lnTo>
                      <a:lnTo>
                        <a:pt x="187464" y="65874"/>
                      </a:lnTo>
                      <a:lnTo>
                        <a:pt x="187464" y="51765"/>
                      </a:lnTo>
                      <a:close/>
                    </a:path>
                    <a:path w="273050" h="115570">
                      <a:moveTo>
                        <a:pt x="272796" y="94615"/>
                      </a:moveTo>
                      <a:lnTo>
                        <a:pt x="229908" y="94615"/>
                      </a:lnTo>
                      <a:lnTo>
                        <a:pt x="228828" y="94157"/>
                      </a:lnTo>
                      <a:lnTo>
                        <a:pt x="227863" y="94157"/>
                      </a:lnTo>
                      <a:lnTo>
                        <a:pt x="225920" y="93141"/>
                      </a:lnTo>
                      <a:lnTo>
                        <a:pt x="224942" y="92176"/>
                      </a:lnTo>
                      <a:lnTo>
                        <a:pt x="223913" y="89738"/>
                      </a:lnTo>
                      <a:lnTo>
                        <a:pt x="223913" y="508"/>
                      </a:lnTo>
                      <a:lnTo>
                        <a:pt x="201714" y="508"/>
                      </a:lnTo>
                      <a:lnTo>
                        <a:pt x="201726" y="92684"/>
                      </a:lnTo>
                      <a:lnTo>
                        <a:pt x="225425" y="114630"/>
                      </a:lnTo>
                      <a:lnTo>
                        <a:pt x="272796" y="114630"/>
                      </a:lnTo>
                      <a:lnTo>
                        <a:pt x="272796" y="94615"/>
                      </a:lnTo>
                      <a:close/>
                    </a:path>
                  </a:pathLst>
                </a:custGeom>
                <a:solidFill>
                  <a:srgbClr val="030404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30" name="object 7">
                  <a:extLst>
                    <a:ext uri="{FF2B5EF4-FFF2-40B4-BE49-F238E27FC236}">
                      <a16:creationId xmlns:a16="http://schemas.microsoft.com/office/drawing/2014/main" id="{6908890C-9DA0-1997-30B8-07F385FB5ACB}"/>
                    </a:ext>
                  </a:extLst>
                </p:cNvPr>
                <p:cNvSpPr/>
                <p:nvPr/>
              </p:nvSpPr>
              <p:spPr>
                <a:xfrm>
                  <a:off x="7631973" y="5086618"/>
                  <a:ext cx="645795" cy="116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95" h="116204">
                      <a:moveTo>
                        <a:pt x="88734" y="1473"/>
                      </a:moveTo>
                      <a:lnTo>
                        <a:pt x="66535" y="1473"/>
                      </a:lnTo>
                      <a:lnTo>
                        <a:pt x="47853" y="56057"/>
                      </a:lnTo>
                      <a:lnTo>
                        <a:pt x="23228" y="1473"/>
                      </a:lnTo>
                      <a:lnTo>
                        <a:pt x="0" y="1473"/>
                      </a:lnTo>
                      <a:lnTo>
                        <a:pt x="38023" y="85318"/>
                      </a:lnTo>
                      <a:lnTo>
                        <a:pt x="27114" y="115595"/>
                      </a:lnTo>
                      <a:lnTo>
                        <a:pt x="49796" y="115595"/>
                      </a:lnTo>
                      <a:lnTo>
                        <a:pt x="52285" y="107251"/>
                      </a:lnTo>
                      <a:lnTo>
                        <a:pt x="88734" y="1473"/>
                      </a:lnTo>
                      <a:close/>
                    </a:path>
                    <a:path w="645795" h="116204">
                      <a:moveTo>
                        <a:pt x="145008" y="1473"/>
                      </a:moveTo>
                      <a:lnTo>
                        <a:pt x="122821" y="1473"/>
                      </a:lnTo>
                      <a:lnTo>
                        <a:pt x="83883" y="115531"/>
                      </a:lnTo>
                      <a:lnTo>
                        <a:pt x="106070" y="115531"/>
                      </a:lnTo>
                      <a:lnTo>
                        <a:pt x="145008" y="1473"/>
                      </a:lnTo>
                      <a:close/>
                    </a:path>
                    <a:path w="645795" h="116204">
                      <a:moveTo>
                        <a:pt x="184975" y="11734"/>
                      </a:moveTo>
                      <a:lnTo>
                        <a:pt x="162775" y="11734"/>
                      </a:lnTo>
                      <a:lnTo>
                        <a:pt x="139128" y="81470"/>
                      </a:lnTo>
                      <a:lnTo>
                        <a:pt x="161264" y="81470"/>
                      </a:lnTo>
                      <a:lnTo>
                        <a:pt x="184975" y="11734"/>
                      </a:lnTo>
                      <a:close/>
                    </a:path>
                    <a:path w="645795" h="116204">
                      <a:moveTo>
                        <a:pt x="231317" y="1473"/>
                      </a:moveTo>
                      <a:lnTo>
                        <a:pt x="209118" y="1473"/>
                      </a:lnTo>
                      <a:lnTo>
                        <a:pt x="170180" y="115531"/>
                      </a:lnTo>
                      <a:lnTo>
                        <a:pt x="192379" y="115531"/>
                      </a:lnTo>
                      <a:lnTo>
                        <a:pt x="231317" y="1473"/>
                      </a:lnTo>
                      <a:close/>
                    </a:path>
                    <a:path w="645795" h="116204">
                      <a:moveTo>
                        <a:pt x="326478" y="115595"/>
                      </a:moveTo>
                      <a:lnTo>
                        <a:pt x="318147" y="90246"/>
                      </a:lnTo>
                      <a:lnTo>
                        <a:pt x="311886" y="71208"/>
                      </a:lnTo>
                      <a:lnTo>
                        <a:pt x="298437" y="30276"/>
                      </a:lnTo>
                      <a:lnTo>
                        <a:pt x="289420" y="2857"/>
                      </a:lnTo>
                      <a:lnTo>
                        <a:pt x="289420" y="71208"/>
                      </a:lnTo>
                      <a:lnTo>
                        <a:pt x="262801" y="71208"/>
                      </a:lnTo>
                      <a:lnTo>
                        <a:pt x="276631" y="30276"/>
                      </a:lnTo>
                      <a:lnTo>
                        <a:pt x="289420" y="71208"/>
                      </a:lnTo>
                      <a:lnTo>
                        <a:pt x="289420" y="2857"/>
                      </a:lnTo>
                      <a:lnTo>
                        <a:pt x="288988" y="1536"/>
                      </a:lnTo>
                      <a:lnTo>
                        <a:pt x="263829" y="1536"/>
                      </a:lnTo>
                      <a:lnTo>
                        <a:pt x="224891" y="115595"/>
                      </a:lnTo>
                      <a:lnTo>
                        <a:pt x="248107" y="115595"/>
                      </a:lnTo>
                      <a:lnTo>
                        <a:pt x="256476" y="90246"/>
                      </a:lnTo>
                      <a:lnTo>
                        <a:pt x="294449" y="90246"/>
                      </a:lnTo>
                      <a:lnTo>
                        <a:pt x="302818" y="115595"/>
                      </a:lnTo>
                      <a:lnTo>
                        <a:pt x="326478" y="115595"/>
                      </a:lnTo>
                      <a:close/>
                    </a:path>
                    <a:path w="645795" h="116204">
                      <a:moveTo>
                        <a:pt x="399973" y="1473"/>
                      </a:moveTo>
                      <a:lnTo>
                        <a:pt x="314642" y="1473"/>
                      </a:lnTo>
                      <a:lnTo>
                        <a:pt x="314642" y="21488"/>
                      </a:lnTo>
                      <a:lnTo>
                        <a:pt x="345706" y="21488"/>
                      </a:lnTo>
                      <a:lnTo>
                        <a:pt x="345706" y="115595"/>
                      </a:lnTo>
                      <a:lnTo>
                        <a:pt x="367893" y="115595"/>
                      </a:lnTo>
                      <a:lnTo>
                        <a:pt x="367893" y="21488"/>
                      </a:lnTo>
                      <a:lnTo>
                        <a:pt x="399973" y="21488"/>
                      </a:lnTo>
                      <a:lnTo>
                        <a:pt x="399973" y="1473"/>
                      </a:lnTo>
                      <a:close/>
                    </a:path>
                    <a:path w="645795" h="116204">
                      <a:moveTo>
                        <a:pt x="438429" y="1473"/>
                      </a:moveTo>
                      <a:lnTo>
                        <a:pt x="416229" y="1473"/>
                      </a:lnTo>
                      <a:lnTo>
                        <a:pt x="416229" y="115531"/>
                      </a:lnTo>
                      <a:lnTo>
                        <a:pt x="438429" y="115531"/>
                      </a:lnTo>
                      <a:lnTo>
                        <a:pt x="438429" y="1473"/>
                      </a:lnTo>
                      <a:close/>
                    </a:path>
                    <a:path w="645795" h="116204">
                      <a:moveTo>
                        <a:pt x="534123" y="5397"/>
                      </a:moveTo>
                      <a:lnTo>
                        <a:pt x="524954" y="3086"/>
                      </a:lnTo>
                      <a:lnTo>
                        <a:pt x="515239" y="1397"/>
                      </a:lnTo>
                      <a:lnTo>
                        <a:pt x="504977" y="355"/>
                      </a:lnTo>
                      <a:lnTo>
                        <a:pt x="494169" y="0"/>
                      </a:lnTo>
                      <a:lnTo>
                        <a:pt x="487743" y="0"/>
                      </a:lnTo>
                      <a:lnTo>
                        <a:pt x="458139" y="26809"/>
                      </a:lnTo>
                      <a:lnTo>
                        <a:pt x="455231" y="50228"/>
                      </a:lnTo>
                      <a:lnTo>
                        <a:pt x="455231" y="58051"/>
                      </a:lnTo>
                      <a:lnTo>
                        <a:pt x="455168" y="57797"/>
                      </a:lnTo>
                      <a:lnTo>
                        <a:pt x="455168" y="67551"/>
                      </a:lnTo>
                      <a:lnTo>
                        <a:pt x="456679" y="81203"/>
                      </a:lnTo>
                      <a:lnTo>
                        <a:pt x="480339" y="113347"/>
                      </a:lnTo>
                      <a:lnTo>
                        <a:pt x="486765" y="114820"/>
                      </a:lnTo>
                      <a:lnTo>
                        <a:pt x="505294" y="114554"/>
                      </a:lnTo>
                      <a:lnTo>
                        <a:pt x="515835" y="113753"/>
                      </a:lnTo>
                      <a:lnTo>
                        <a:pt x="525284" y="112382"/>
                      </a:lnTo>
                      <a:lnTo>
                        <a:pt x="533641" y="110464"/>
                      </a:lnTo>
                      <a:lnTo>
                        <a:pt x="533641" y="93395"/>
                      </a:lnTo>
                      <a:lnTo>
                        <a:pt x="528675" y="93903"/>
                      </a:lnTo>
                      <a:lnTo>
                        <a:pt x="525272" y="93903"/>
                      </a:lnTo>
                      <a:lnTo>
                        <a:pt x="520788" y="94424"/>
                      </a:lnTo>
                      <a:lnTo>
                        <a:pt x="514845" y="94424"/>
                      </a:lnTo>
                      <a:lnTo>
                        <a:pt x="508965" y="94932"/>
                      </a:lnTo>
                      <a:lnTo>
                        <a:pt x="489686" y="94932"/>
                      </a:lnTo>
                      <a:lnTo>
                        <a:pt x="483793" y="91986"/>
                      </a:lnTo>
                      <a:lnTo>
                        <a:pt x="476402" y="57416"/>
                      </a:lnTo>
                      <a:lnTo>
                        <a:pt x="476402" y="46697"/>
                      </a:lnTo>
                      <a:lnTo>
                        <a:pt x="493623" y="19367"/>
                      </a:lnTo>
                      <a:lnTo>
                        <a:pt x="509930" y="19367"/>
                      </a:lnTo>
                      <a:lnTo>
                        <a:pt x="511937" y="19888"/>
                      </a:lnTo>
                      <a:lnTo>
                        <a:pt x="515391" y="19888"/>
                      </a:lnTo>
                      <a:lnTo>
                        <a:pt x="516902" y="20396"/>
                      </a:lnTo>
                      <a:lnTo>
                        <a:pt x="520306" y="20396"/>
                      </a:lnTo>
                      <a:lnTo>
                        <a:pt x="521766" y="20916"/>
                      </a:lnTo>
                      <a:lnTo>
                        <a:pt x="524738" y="20916"/>
                      </a:lnTo>
                      <a:lnTo>
                        <a:pt x="526249" y="21424"/>
                      </a:lnTo>
                      <a:lnTo>
                        <a:pt x="528675" y="21424"/>
                      </a:lnTo>
                      <a:lnTo>
                        <a:pt x="529704" y="21932"/>
                      </a:lnTo>
                      <a:lnTo>
                        <a:pt x="531698" y="21932"/>
                      </a:lnTo>
                      <a:lnTo>
                        <a:pt x="532180" y="22453"/>
                      </a:lnTo>
                      <a:lnTo>
                        <a:pt x="534123" y="22453"/>
                      </a:lnTo>
                      <a:lnTo>
                        <a:pt x="534123" y="5397"/>
                      </a:lnTo>
                      <a:close/>
                    </a:path>
                    <a:path w="645795" h="116204">
                      <a:moveTo>
                        <a:pt x="645604" y="115595"/>
                      </a:moveTo>
                      <a:lnTo>
                        <a:pt x="637273" y="90246"/>
                      </a:lnTo>
                      <a:lnTo>
                        <a:pt x="631012" y="71208"/>
                      </a:lnTo>
                      <a:lnTo>
                        <a:pt x="617562" y="30276"/>
                      </a:lnTo>
                      <a:lnTo>
                        <a:pt x="608545" y="2857"/>
                      </a:lnTo>
                      <a:lnTo>
                        <a:pt x="608545" y="71208"/>
                      </a:lnTo>
                      <a:lnTo>
                        <a:pt x="581875" y="71208"/>
                      </a:lnTo>
                      <a:lnTo>
                        <a:pt x="595693" y="30276"/>
                      </a:lnTo>
                      <a:lnTo>
                        <a:pt x="608545" y="71208"/>
                      </a:lnTo>
                      <a:lnTo>
                        <a:pt x="608545" y="2857"/>
                      </a:lnTo>
                      <a:lnTo>
                        <a:pt x="608114" y="1536"/>
                      </a:lnTo>
                      <a:lnTo>
                        <a:pt x="582955" y="1536"/>
                      </a:lnTo>
                      <a:lnTo>
                        <a:pt x="544017" y="115595"/>
                      </a:lnTo>
                      <a:lnTo>
                        <a:pt x="567232" y="115595"/>
                      </a:lnTo>
                      <a:lnTo>
                        <a:pt x="575602" y="90246"/>
                      </a:lnTo>
                      <a:lnTo>
                        <a:pt x="613575" y="90246"/>
                      </a:lnTo>
                      <a:lnTo>
                        <a:pt x="621944" y="115595"/>
                      </a:lnTo>
                      <a:lnTo>
                        <a:pt x="645604" y="115595"/>
                      </a:lnTo>
                      <a:close/>
                    </a:path>
                  </a:pathLst>
                </a:custGeom>
                <a:solidFill>
                  <a:srgbClr val="030404"/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pic>
            <p:nvPicPr>
              <p:cNvPr id="32" name="Рисунок 31">
                <a:extLst>
                  <a:ext uri="{FF2B5EF4-FFF2-40B4-BE49-F238E27FC236}">
                    <a16:creationId xmlns:a16="http://schemas.microsoft.com/office/drawing/2014/main" id="{71A76456-2161-2EBB-3933-51694F8C2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341190" y="4581525"/>
                <a:ext cx="1396997" cy="261937"/>
              </a:xfrm>
              <a:prstGeom prst="rect">
                <a:avLst/>
              </a:prstGeom>
            </p:spPr>
          </p:pic>
          <p:pic>
            <p:nvPicPr>
              <p:cNvPr id="34" name="Рисунок 33">
                <a:extLst>
                  <a:ext uri="{FF2B5EF4-FFF2-40B4-BE49-F238E27FC236}">
                    <a16:creationId xmlns:a16="http://schemas.microsoft.com/office/drawing/2014/main" id="{BEC2B9EE-38E6-0F8E-7DA0-3F76F41B7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347246" y="3552241"/>
                <a:ext cx="1262935" cy="255737"/>
              </a:xfrm>
              <a:prstGeom prst="rect">
                <a:avLst/>
              </a:prstGeom>
            </p:spPr>
          </p:pic>
        </p:grpSp>
      </p:grpSp>
      <p:pic>
        <p:nvPicPr>
          <p:cNvPr id="1026" name="Picture 2" descr="Принцип работы BI-систем">
            <a:extLst>
              <a:ext uri="{FF2B5EF4-FFF2-40B4-BE49-F238E27FC236}">
                <a16:creationId xmlns:a16="http://schemas.microsoft.com/office/drawing/2014/main" id="{B3DD59C4-BE0E-E2C0-5CC1-04337259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68" y="731839"/>
            <a:ext cx="5988432" cy="160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8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5F3E2-823F-ED92-F7FB-C7B5FDA4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56082"/>
                </a:solidFill>
              </a:rPr>
              <a:t>BI FOR</a:t>
            </a:r>
            <a:r>
              <a:rPr lang="ru-RU" b="1" dirty="0">
                <a:solidFill>
                  <a:srgbClr val="156082"/>
                </a:solidFill>
              </a:rPr>
              <a:t> </a:t>
            </a:r>
            <a:r>
              <a:rPr lang="en-US" b="1" dirty="0">
                <a:solidFill>
                  <a:srgbClr val="156082"/>
                </a:solidFill>
              </a:rPr>
              <a:t>IT</a:t>
            </a:r>
            <a:endParaRPr lang="ru-RU" b="1" dirty="0">
              <a:solidFill>
                <a:srgbClr val="156082"/>
              </a:solidFill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704B62E7-C69C-C5E0-D907-C6CBC491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8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7EAAE9-E41B-22BA-CF6D-4140DA1B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1826" y="1983600"/>
            <a:ext cx="794834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2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5E9A1-618B-EA51-A542-EAEFC8B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BD37-2258-4682-80F8-18A32504A797}" type="slidenum">
              <a:rPr lang="ru-RU" smtClean="0"/>
              <a:t>9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05B0241-921E-B4E9-051D-712B6D4B67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566175"/>
            <a:chExt cx="2839640" cy="1703784"/>
          </a:xfrm>
        </p:grpSpPr>
        <p:sp>
          <p:nvSpPr>
            <p:cNvPr id="6" name="Прямоугольник 5">
              <a:hlinkClick r:id="rId2" action="ppaction://hlinksldjump"/>
              <a:extLst>
                <a:ext uri="{FF2B5EF4-FFF2-40B4-BE49-F238E27FC236}">
                  <a16:creationId xmlns:a16="http://schemas.microsoft.com/office/drawing/2014/main" id="{68BA53EC-CC3C-2D07-3357-9C770313267B}"/>
                </a:ext>
              </a:extLst>
            </p:cNvPr>
            <p:cNvSpPr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B960DD-CD29-D3F6-BDF9-F357445AFDE8}"/>
                </a:ext>
              </a:extLst>
            </p:cNvPr>
            <p:cNvSpPr txBox="1"/>
            <p:nvPr/>
          </p:nvSpPr>
          <p:spPr>
            <a:xfrm>
              <a:off x="0" y="566175"/>
              <a:ext cx="2839640" cy="17037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0" b="1" kern="1200" dirty="0"/>
                <a:t>VISUALISATION</a:t>
              </a:r>
              <a:endParaRPr lang="ru-RU" sz="8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86540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3159</TotalTime>
  <Words>1159</Words>
  <Application>Microsoft Office PowerPoint</Application>
  <PresentationFormat>Широкоэкранный</PresentationFormat>
  <Paragraphs>216</Paragraphs>
  <Slides>23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Open Sans</vt:lpstr>
      <vt:lpstr>Symbol</vt:lpstr>
      <vt:lpstr>Times New Roman</vt:lpstr>
      <vt:lpstr>Тема Office</vt:lpstr>
      <vt:lpstr>Презентация PowerPoint</vt:lpstr>
      <vt:lpstr>ABOUT</vt:lpstr>
      <vt:lpstr>Презентация PowerPoint</vt:lpstr>
      <vt:lpstr>BI FOR BUSINESS</vt:lpstr>
      <vt:lpstr>BI FOR BUSINESS</vt:lpstr>
      <vt:lpstr>Презентация PowerPoint</vt:lpstr>
      <vt:lpstr>BI FOR IT</vt:lpstr>
      <vt:lpstr>BI FOR IT</vt:lpstr>
      <vt:lpstr>Презентация PowerPoint</vt:lpstr>
      <vt:lpstr>VISUALISATION</vt:lpstr>
      <vt:lpstr>VISUALISATION</vt:lpstr>
      <vt:lpstr>VISUALISATION</vt:lpstr>
      <vt:lpstr>VISUALISATION</vt:lpstr>
      <vt:lpstr>Презентация PowerPoint</vt:lpstr>
      <vt:lpstr>ETL / ELT</vt:lpstr>
      <vt:lpstr>Презентация PowerPoint</vt:lpstr>
      <vt:lpstr>DWH</vt:lpstr>
      <vt:lpstr>DWH</vt:lpstr>
      <vt:lpstr>DWH</vt:lpstr>
      <vt:lpstr>Презентация PowerPoint</vt:lpstr>
      <vt:lpstr>DATA MODELS</vt:lpstr>
      <vt:lpstr>DATA MODELS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Замуруев Роман Романович</dc:creator>
  <cp:lastModifiedBy>Замуруев Роман Романович</cp:lastModifiedBy>
  <cp:revision>197</cp:revision>
  <dcterms:created xsi:type="dcterms:W3CDTF">2024-06-25T09:07:55Z</dcterms:created>
  <dcterms:modified xsi:type="dcterms:W3CDTF">2024-07-08T09:30:47Z</dcterms:modified>
</cp:coreProperties>
</file>