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63" r:id="rId3"/>
    <p:sldId id="264" r:id="rId4"/>
    <p:sldId id="265" r:id="rId5"/>
    <p:sldId id="262" r:id="rId6"/>
    <p:sldId id="267" r:id="rId7"/>
    <p:sldId id="261" r:id="rId8"/>
    <p:sldId id="266" r:id="rId9"/>
    <p:sldId id="260" r:id="rId10"/>
    <p:sldId id="258" r:id="rId11"/>
    <p:sldId id="26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1BBB"/>
    <a:srgbClr val="3333FF"/>
    <a:srgbClr val="2D9B4A"/>
    <a:srgbClr val="DEEAE1"/>
    <a:srgbClr val="EFD9EC"/>
    <a:srgbClr val="FFD1E1"/>
    <a:srgbClr val="7916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8" autoAdjust="0"/>
    <p:restoredTop sz="94660"/>
  </p:normalViewPr>
  <p:slideViewPr>
    <p:cSldViewPr snapToGrid="0">
      <p:cViewPr varScale="1">
        <p:scale>
          <a:sx n="88" d="100"/>
          <a:sy n="88" d="100"/>
        </p:scale>
        <p:origin x="451"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1" Type="http://schemas.openxmlformats.org/officeDocument/2006/relationships/image" Target="../media/image1.jpg"/></Relationships>
</file>

<file path=ppt/diagrams/_rels/drawing1.xml.rels><?xml version="1.0" encoding="UTF-8" standalone="yes"?>
<Relationships xmlns="http://schemas.openxmlformats.org/package/2006/relationships"><Relationship Id="rId1" Type="http://schemas.openxmlformats.org/officeDocument/2006/relationships/image" Target="../media/image1.jp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4621D2-AB4D-4AD7-8B63-6E219F247F0A}" type="doc">
      <dgm:prSet loTypeId="urn:microsoft.com/office/officeart/2005/8/layout/vList3" loCatId="list" qsTypeId="urn:microsoft.com/office/officeart/2005/8/quickstyle/3d4" qsCatId="3D" csTypeId="urn:microsoft.com/office/officeart/2005/8/colors/colorful1" csCatId="colorful" phldr="1"/>
      <dgm:spPr/>
    </dgm:pt>
    <dgm:pt modelId="{1FDC614C-F1C4-4C92-836E-0A994B1CFE71}">
      <dgm:prSet phldrT="[Text]" custT="1"/>
      <dgm:spPr>
        <a:solidFill>
          <a:schemeClr val="accent4">
            <a:lumMod val="20000"/>
            <a:lumOff val="80000"/>
          </a:schemeClr>
        </a:solidFill>
      </dgm:spPr>
      <dgm:t>
        <a:bodyPr/>
        <a:lstStyle/>
        <a:p>
          <a:r>
            <a:rPr lang="en-US" sz="3600" b="1" i="0" dirty="0" smtClean="0">
              <a:solidFill>
                <a:schemeClr val="accent3">
                  <a:lumMod val="75000"/>
                </a:schemeClr>
              </a:solidFill>
              <a:latin typeface="Baskerville Old Face" panose="02020602080505020303" pitchFamily="18" charset="0"/>
            </a:rPr>
            <a:t>Web APIs &amp; NLP</a:t>
          </a:r>
        </a:p>
        <a:p>
          <a:endParaRPr lang="en-US" sz="2400" b="1" i="0" dirty="0" smtClean="0"/>
        </a:p>
        <a:p>
          <a:r>
            <a:rPr lang="en-US" sz="2400" b="0" i="0" dirty="0" smtClean="0">
              <a:solidFill>
                <a:schemeClr val="accent3">
                  <a:lumMod val="75000"/>
                </a:schemeClr>
              </a:solidFill>
            </a:rPr>
            <a:t>By </a:t>
          </a:r>
          <a:r>
            <a:rPr lang="en-US" sz="2400" b="0" i="0" dirty="0" err="1" smtClean="0">
              <a:solidFill>
                <a:schemeClr val="accent3">
                  <a:lumMod val="75000"/>
                </a:schemeClr>
              </a:solidFill>
            </a:rPr>
            <a:t>Zamzam</a:t>
          </a:r>
          <a:r>
            <a:rPr lang="en-US" sz="2400" b="0" i="0" dirty="0" smtClean="0">
              <a:solidFill>
                <a:schemeClr val="accent3">
                  <a:lumMod val="75000"/>
                </a:schemeClr>
              </a:solidFill>
            </a:rPr>
            <a:t> Alsarayrah</a:t>
          </a:r>
        </a:p>
        <a:p>
          <a:r>
            <a:rPr lang="en-US" sz="2400" b="0" i="0" dirty="0" smtClean="0">
              <a:solidFill>
                <a:schemeClr val="accent3">
                  <a:lumMod val="75000"/>
                </a:schemeClr>
              </a:solidFill>
            </a:rPr>
            <a:t>Data Scientist </a:t>
          </a:r>
          <a:r>
            <a:rPr lang="en-US" sz="2400" b="1" i="0" dirty="0" smtClean="0">
              <a:solidFill>
                <a:schemeClr val="accent3">
                  <a:lumMod val="75000"/>
                </a:schemeClr>
              </a:solidFill>
            </a:rPr>
            <a:t>|</a:t>
          </a:r>
          <a:r>
            <a:rPr lang="en-US" sz="2400" b="0" i="0" dirty="0" smtClean="0">
              <a:solidFill>
                <a:schemeClr val="accent3">
                  <a:lumMod val="75000"/>
                </a:schemeClr>
              </a:solidFill>
            </a:rPr>
            <a:t> General Assembly</a:t>
          </a:r>
          <a:endParaRPr lang="en-US" sz="2400" b="0" dirty="0">
            <a:solidFill>
              <a:schemeClr val="accent3">
                <a:lumMod val="75000"/>
              </a:schemeClr>
            </a:solidFill>
          </a:endParaRPr>
        </a:p>
      </dgm:t>
    </dgm:pt>
    <dgm:pt modelId="{77CD807E-BD30-4109-80BB-09D42C399780}" type="parTrans" cxnId="{FF173FCB-1E46-4EA3-B5CF-5D3DC23B8B98}">
      <dgm:prSet/>
      <dgm:spPr/>
      <dgm:t>
        <a:bodyPr/>
        <a:lstStyle/>
        <a:p>
          <a:endParaRPr lang="en-US"/>
        </a:p>
      </dgm:t>
    </dgm:pt>
    <dgm:pt modelId="{ED182E3D-418F-4BD7-8F7C-A03C293A4C81}" type="sibTrans" cxnId="{FF173FCB-1E46-4EA3-B5CF-5D3DC23B8B98}">
      <dgm:prSet/>
      <dgm:spPr/>
      <dgm:t>
        <a:bodyPr/>
        <a:lstStyle/>
        <a:p>
          <a:endParaRPr lang="en-US"/>
        </a:p>
      </dgm:t>
    </dgm:pt>
    <dgm:pt modelId="{C7399838-7778-42F1-BCA3-B63868660B7B}" type="pres">
      <dgm:prSet presAssocID="{644621D2-AB4D-4AD7-8B63-6E219F247F0A}" presName="linearFlow" presStyleCnt="0">
        <dgm:presLayoutVars>
          <dgm:dir/>
          <dgm:resizeHandles val="exact"/>
        </dgm:presLayoutVars>
      </dgm:prSet>
      <dgm:spPr/>
    </dgm:pt>
    <dgm:pt modelId="{605FDAE8-3724-496C-A64C-E49794F42926}" type="pres">
      <dgm:prSet presAssocID="{1FDC614C-F1C4-4C92-836E-0A994B1CFE71}" presName="composite" presStyleCnt="0"/>
      <dgm:spPr/>
    </dgm:pt>
    <dgm:pt modelId="{A669C01A-AE12-478E-B512-FF27545D9C04}" type="pres">
      <dgm:prSet presAssocID="{1FDC614C-F1C4-4C92-836E-0A994B1CFE71}" presName="imgShp" presStyleLbl="fgImgPlace1" presStyleIdx="0" presStyleCnt="1" custScaleX="134547" custScaleY="161353" custLinFactNeighborX="-12337" custLinFactNeighborY="162"/>
      <dgm:spPr>
        <a:blipFill>
          <a:blip xmlns:r="http://schemas.openxmlformats.org/officeDocument/2006/relationships" r:embed="rId1">
            <a:extLst>
              <a:ext uri="{28A0092B-C50C-407E-A947-70E740481C1C}">
                <a14:useLocalDpi xmlns:a14="http://schemas.microsoft.com/office/drawing/2010/main" val="0"/>
              </a:ext>
            </a:extLst>
          </a:blip>
          <a:srcRect/>
          <a:stretch>
            <a:fillRect l="-18000" r="-18000"/>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z="12700" prstMaterial="metal">
          <a:bevelT w="88900" h="88900"/>
        </a:sp3d>
      </dgm:spPr>
    </dgm:pt>
    <dgm:pt modelId="{57C31A2E-DB23-4439-81AB-CA3E546ED71B}" type="pres">
      <dgm:prSet presAssocID="{1FDC614C-F1C4-4C92-836E-0A994B1CFE71}" presName="txShp" presStyleLbl="node1" presStyleIdx="0" presStyleCnt="1" custScaleY="97061" custLinFactNeighborX="4416" custLinFactNeighborY="-1948">
        <dgm:presLayoutVars>
          <dgm:bulletEnabled val="1"/>
        </dgm:presLayoutVars>
      </dgm:prSet>
      <dgm:spPr/>
      <dgm:t>
        <a:bodyPr/>
        <a:lstStyle/>
        <a:p>
          <a:endParaRPr lang="en-US"/>
        </a:p>
      </dgm:t>
    </dgm:pt>
  </dgm:ptLst>
  <dgm:cxnLst>
    <dgm:cxn modelId="{FF173FCB-1E46-4EA3-B5CF-5D3DC23B8B98}" srcId="{644621D2-AB4D-4AD7-8B63-6E219F247F0A}" destId="{1FDC614C-F1C4-4C92-836E-0A994B1CFE71}" srcOrd="0" destOrd="0" parTransId="{77CD807E-BD30-4109-80BB-09D42C399780}" sibTransId="{ED182E3D-418F-4BD7-8F7C-A03C293A4C81}"/>
    <dgm:cxn modelId="{4BDCB068-BCC0-467C-84C5-29AEC155CB8D}" type="presOf" srcId="{644621D2-AB4D-4AD7-8B63-6E219F247F0A}" destId="{C7399838-7778-42F1-BCA3-B63868660B7B}" srcOrd="0" destOrd="0" presId="urn:microsoft.com/office/officeart/2005/8/layout/vList3"/>
    <dgm:cxn modelId="{0EB07C5D-D48F-496F-A8B5-EC7EB3CC2B13}" type="presOf" srcId="{1FDC614C-F1C4-4C92-836E-0A994B1CFE71}" destId="{57C31A2E-DB23-4439-81AB-CA3E546ED71B}" srcOrd="0" destOrd="0" presId="urn:microsoft.com/office/officeart/2005/8/layout/vList3"/>
    <dgm:cxn modelId="{CF1DCED6-D949-4FBA-9811-1BB5ACBB8B0D}" type="presParOf" srcId="{C7399838-7778-42F1-BCA3-B63868660B7B}" destId="{605FDAE8-3724-496C-A64C-E49794F42926}" srcOrd="0" destOrd="0" presId="urn:microsoft.com/office/officeart/2005/8/layout/vList3"/>
    <dgm:cxn modelId="{C9A13F0A-54BE-450F-A3C9-8A746E4BD79D}" type="presParOf" srcId="{605FDAE8-3724-496C-A64C-E49794F42926}" destId="{A669C01A-AE12-478E-B512-FF27545D9C04}" srcOrd="0" destOrd="0" presId="urn:microsoft.com/office/officeart/2005/8/layout/vList3"/>
    <dgm:cxn modelId="{3B4DEC21-45B5-49F8-98EC-0BCDDA5BB877}" type="presParOf" srcId="{605FDAE8-3724-496C-A64C-E49794F42926}" destId="{57C31A2E-DB23-4439-81AB-CA3E546ED71B}"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44621D2-AB4D-4AD7-8B63-6E219F247F0A}" type="doc">
      <dgm:prSet loTypeId="urn:microsoft.com/office/officeart/2005/8/layout/vList3" loCatId="list" qsTypeId="urn:microsoft.com/office/officeart/2005/8/quickstyle/3d4" qsCatId="3D" csTypeId="urn:microsoft.com/office/officeart/2005/8/colors/colorful1" csCatId="colorful" phldr="1"/>
      <dgm:spPr/>
    </dgm:pt>
    <dgm:pt modelId="{C7399838-7778-42F1-BCA3-B63868660B7B}" type="pres">
      <dgm:prSet presAssocID="{644621D2-AB4D-4AD7-8B63-6E219F247F0A}" presName="linearFlow" presStyleCnt="0">
        <dgm:presLayoutVars>
          <dgm:dir/>
          <dgm:resizeHandles val="exact"/>
        </dgm:presLayoutVars>
      </dgm:prSet>
      <dgm:spPr/>
    </dgm:pt>
  </dgm:ptLst>
  <dgm:cxnLst>
    <dgm:cxn modelId="{4BDCB068-BCC0-467C-84C5-29AEC155CB8D}" type="presOf" srcId="{644621D2-AB4D-4AD7-8B63-6E219F247F0A}" destId="{C7399838-7778-42F1-BCA3-B63868660B7B}" srcOrd="0"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44621D2-AB4D-4AD7-8B63-6E219F247F0A}" type="doc">
      <dgm:prSet loTypeId="urn:microsoft.com/office/officeart/2005/8/layout/vList3" loCatId="list" qsTypeId="urn:microsoft.com/office/officeart/2005/8/quickstyle/3d4" qsCatId="3D" csTypeId="urn:microsoft.com/office/officeart/2005/8/colors/colorful1" csCatId="colorful" phldr="1"/>
      <dgm:spPr/>
    </dgm:pt>
    <dgm:pt modelId="{C7399838-7778-42F1-BCA3-B63868660B7B}" type="pres">
      <dgm:prSet presAssocID="{644621D2-AB4D-4AD7-8B63-6E219F247F0A}" presName="linearFlow" presStyleCnt="0">
        <dgm:presLayoutVars>
          <dgm:dir/>
          <dgm:resizeHandles val="exact"/>
        </dgm:presLayoutVars>
      </dgm:prSet>
      <dgm:spPr/>
    </dgm:pt>
  </dgm:ptLst>
  <dgm:cxnLst>
    <dgm:cxn modelId="{4BDCB068-BCC0-467C-84C5-29AEC155CB8D}" type="presOf" srcId="{644621D2-AB4D-4AD7-8B63-6E219F247F0A}" destId="{C7399838-7778-42F1-BCA3-B63868660B7B}" srcOrd="0"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44621D2-AB4D-4AD7-8B63-6E219F247F0A}" type="doc">
      <dgm:prSet loTypeId="urn:microsoft.com/office/officeart/2005/8/layout/vList3" loCatId="list" qsTypeId="urn:microsoft.com/office/officeart/2005/8/quickstyle/3d4" qsCatId="3D" csTypeId="urn:microsoft.com/office/officeart/2005/8/colors/colorful1" csCatId="colorful" phldr="1"/>
      <dgm:spPr/>
    </dgm:pt>
    <dgm:pt modelId="{C7399838-7778-42F1-BCA3-B63868660B7B}" type="pres">
      <dgm:prSet presAssocID="{644621D2-AB4D-4AD7-8B63-6E219F247F0A}" presName="linearFlow" presStyleCnt="0">
        <dgm:presLayoutVars>
          <dgm:dir/>
          <dgm:resizeHandles val="exact"/>
        </dgm:presLayoutVars>
      </dgm:prSet>
      <dgm:spPr/>
    </dgm:pt>
  </dgm:ptLst>
  <dgm:cxnLst>
    <dgm:cxn modelId="{4BDCB068-BCC0-467C-84C5-29AEC155CB8D}" type="presOf" srcId="{644621D2-AB4D-4AD7-8B63-6E219F247F0A}" destId="{C7399838-7778-42F1-BCA3-B63868660B7B}" srcOrd="0" destOrd="0" presId="urn:microsoft.com/office/officeart/2005/8/layout/vList3"/>
  </dgm:cxnLst>
  <dgm:bg>
    <a:solidFill>
      <a:schemeClr val="bg2">
        <a:lumMod val="60000"/>
        <a:lumOff val="40000"/>
      </a:schemeClr>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44621D2-AB4D-4AD7-8B63-6E219F247F0A}" type="doc">
      <dgm:prSet loTypeId="urn:microsoft.com/office/officeart/2005/8/layout/vList3" loCatId="list" qsTypeId="urn:microsoft.com/office/officeart/2005/8/quickstyle/3d4" qsCatId="3D" csTypeId="urn:microsoft.com/office/officeart/2005/8/colors/colorful1" csCatId="colorful" phldr="1"/>
      <dgm:spPr/>
    </dgm:pt>
    <dgm:pt modelId="{C7399838-7778-42F1-BCA3-B63868660B7B}" type="pres">
      <dgm:prSet presAssocID="{644621D2-AB4D-4AD7-8B63-6E219F247F0A}" presName="linearFlow" presStyleCnt="0">
        <dgm:presLayoutVars>
          <dgm:dir/>
          <dgm:resizeHandles val="exact"/>
        </dgm:presLayoutVars>
      </dgm:prSet>
      <dgm:spPr/>
    </dgm:pt>
  </dgm:ptLst>
  <dgm:cxnLst>
    <dgm:cxn modelId="{4BDCB068-BCC0-467C-84C5-29AEC155CB8D}" type="presOf" srcId="{644621D2-AB4D-4AD7-8B63-6E219F247F0A}" destId="{C7399838-7778-42F1-BCA3-B63868660B7B}" srcOrd="0" destOrd="0" presId="urn:microsoft.com/office/officeart/2005/8/layout/vList3"/>
  </dgm:cxnLst>
  <dgm:bg>
    <a:solidFill>
      <a:srgbClr val="DEEAE1"/>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44621D2-AB4D-4AD7-8B63-6E219F247F0A}" type="doc">
      <dgm:prSet loTypeId="urn:microsoft.com/office/officeart/2005/8/layout/vList3" loCatId="list" qsTypeId="urn:microsoft.com/office/officeart/2005/8/quickstyle/3d4" qsCatId="3D" csTypeId="urn:microsoft.com/office/officeart/2005/8/colors/colorful1" csCatId="colorful" phldr="1"/>
      <dgm:spPr/>
    </dgm:pt>
    <dgm:pt modelId="{C7399838-7778-42F1-BCA3-B63868660B7B}" type="pres">
      <dgm:prSet presAssocID="{644621D2-AB4D-4AD7-8B63-6E219F247F0A}" presName="linearFlow" presStyleCnt="0">
        <dgm:presLayoutVars>
          <dgm:dir/>
          <dgm:resizeHandles val="exact"/>
        </dgm:presLayoutVars>
      </dgm:prSet>
      <dgm:spPr/>
    </dgm:pt>
  </dgm:ptLst>
  <dgm:cxnLst>
    <dgm:cxn modelId="{4BDCB068-BCC0-467C-84C5-29AEC155CB8D}" type="presOf" srcId="{644621D2-AB4D-4AD7-8B63-6E219F247F0A}" destId="{C7399838-7778-42F1-BCA3-B63868660B7B}" srcOrd="0" destOrd="0" presId="urn:microsoft.com/office/officeart/2005/8/layout/vList3"/>
  </dgm:cxnLst>
  <dgm:bg>
    <a:solidFill>
      <a:schemeClr val="accent4">
        <a:lumMod val="40000"/>
        <a:lumOff val="60000"/>
      </a:schemeClr>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44621D2-AB4D-4AD7-8B63-6E219F247F0A}" type="doc">
      <dgm:prSet loTypeId="urn:microsoft.com/office/officeart/2005/8/layout/vList3" loCatId="list" qsTypeId="urn:microsoft.com/office/officeart/2005/8/quickstyle/3d4" qsCatId="3D" csTypeId="urn:microsoft.com/office/officeart/2005/8/colors/colorful1" csCatId="colorful" phldr="1"/>
      <dgm:spPr/>
      <dgm:t>
        <a:bodyPr/>
        <a:lstStyle/>
        <a:p>
          <a:endParaRPr lang="en-US"/>
        </a:p>
      </dgm:t>
    </dgm:pt>
    <dgm:pt modelId="{C7399838-7778-42F1-BCA3-B63868660B7B}" type="pres">
      <dgm:prSet presAssocID="{644621D2-AB4D-4AD7-8B63-6E219F247F0A}" presName="linearFlow" presStyleCnt="0">
        <dgm:presLayoutVars>
          <dgm:dir/>
          <dgm:resizeHandles val="exact"/>
        </dgm:presLayoutVars>
      </dgm:prSet>
      <dgm:spPr/>
      <dgm:t>
        <a:bodyPr/>
        <a:lstStyle/>
        <a:p>
          <a:endParaRPr lang="en-US"/>
        </a:p>
      </dgm:t>
    </dgm:pt>
  </dgm:ptLst>
  <dgm:cxnLst>
    <dgm:cxn modelId="{4BDCB068-BCC0-467C-84C5-29AEC155CB8D}" type="presOf" srcId="{644621D2-AB4D-4AD7-8B63-6E219F247F0A}" destId="{C7399838-7778-42F1-BCA3-B63868660B7B}" srcOrd="0"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44621D2-AB4D-4AD7-8B63-6E219F247F0A}" type="doc">
      <dgm:prSet loTypeId="urn:microsoft.com/office/officeart/2005/8/layout/vList3" loCatId="list" qsTypeId="urn:microsoft.com/office/officeart/2005/8/quickstyle/3d4" qsCatId="3D" csTypeId="urn:microsoft.com/office/officeart/2005/8/colors/colorful1" csCatId="colorful" phldr="1"/>
      <dgm:spPr/>
    </dgm:pt>
    <dgm:pt modelId="{C7399838-7778-42F1-BCA3-B63868660B7B}" type="pres">
      <dgm:prSet presAssocID="{644621D2-AB4D-4AD7-8B63-6E219F247F0A}" presName="linearFlow" presStyleCnt="0">
        <dgm:presLayoutVars>
          <dgm:dir/>
          <dgm:resizeHandles val="exact"/>
        </dgm:presLayoutVars>
      </dgm:prSet>
      <dgm:spPr/>
    </dgm:pt>
  </dgm:ptLst>
  <dgm:cxnLst>
    <dgm:cxn modelId="{4BDCB068-BCC0-467C-84C5-29AEC155CB8D}" type="presOf" srcId="{644621D2-AB4D-4AD7-8B63-6E219F247F0A}" destId="{C7399838-7778-42F1-BCA3-B63868660B7B}" srcOrd="0"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44621D2-AB4D-4AD7-8B63-6E219F247F0A}" type="doc">
      <dgm:prSet loTypeId="urn:microsoft.com/office/officeart/2005/8/layout/vList3" loCatId="list" qsTypeId="urn:microsoft.com/office/officeart/2005/8/quickstyle/3d4" qsCatId="3D" csTypeId="urn:microsoft.com/office/officeart/2005/8/colors/colorful1" csCatId="colorful" phldr="1"/>
      <dgm:spPr/>
    </dgm:pt>
    <dgm:pt modelId="{C7399838-7778-42F1-BCA3-B63868660B7B}" type="pres">
      <dgm:prSet presAssocID="{644621D2-AB4D-4AD7-8B63-6E219F247F0A}" presName="linearFlow" presStyleCnt="0">
        <dgm:presLayoutVars>
          <dgm:dir/>
          <dgm:resizeHandles val="exact"/>
        </dgm:presLayoutVars>
      </dgm:prSet>
      <dgm:spPr/>
    </dgm:pt>
  </dgm:ptLst>
  <dgm:cxnLst>
    <dgm:cxn modelId="{4BDCB068-BCC0-467C-84C5-29AEC155CB8D}" type="presOf" srcId="{644621D2-AB4D-4AD7-8B63-6E219F247F0A}" destId="{C7399838-7778-42F1-BCA3-B63868660B7B}" srcOrd="0"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44621D2-AB4D-4AD7-8B63-6E219F247F0A}" type="doc">
      <dgm:prSet loTypeId="urn:microsoft.com/office/officeart/2005/8/layout/vList3" loCatId="list" qsTypeId="urn:microsoft.com/office/officeart/2005/8/quickstyle/3d4" qsCatId="3D" csTypeId="urn:microsoft.com/office/officeart/2005/8/colors/colorful1" csCatId="colorful" phldr="1"/>
      <dgm:spPr/>
    </dgm:pt>
    <dgm:pt modelId="{C7399838-7778-42F1-BCA3-B63868660B7B}" type="pres">
      <dgm:prSet presAssocID="{644621D2-AB4D-4AD7-8B63-6E219F247F0A}" presName="linearFlow" presStyleCnt="0">
        <dgm:presLayoutVars>
          <dgm:dir/>
          <dgm:resizeHandles val="exact"/>
        </dgm:presLayoutVars>
      </dgm:prSet>
      <dgm:spPr/>
    </dgm:pt>
  </dgm:ptLst>
  <dgm:cxnLst>
    <dgm:cxn modelId="{4BDCB068-BCC0-467C-84C5-29AEC155CB8D}" type="presOf" srcId="{644621D2-AB4D-4AD7-8B63-6E219F247F0A}" destId="{C7399838-7778-42F1-BCA3-B63868660B7B}" srcOrd="0"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44621D2-AB4D-4AD7-8B63-6E219F247F0A}" type="doc">
      <dgm:prSet loTypeId="urn:microsoft.com/office/officeart/2005/8/layout/vList3" loCatId="list" qsTypeId="urn:microsoft.com/office/officeart/2005/8/quickstyle/3d4" qsCatId="3D" csTypeId="urn:microsoft.com/office/officeart/2005/8/colors/colorful1" csCatId="colorful" phldr="1"/>
      <dgm:spPr/>
    </dgm:pt>
    <dgm:pt modelId="{C7399838-7778-42F1-BCA3-B63868660B7B}" type="pres">
      <dgm:prSet presAssocID="{644621D2-AB4D-4AD7-8B63-6E219F247F0A}" presName="linearFlow" presStyleCnt="0">
        <dgm:presLayoutVars>
          <dgm:dir/>
          <dgm:resizeHandles val="exact"/>
        </dgm:presLayoutVars>
      </dgm:prSet>
      <dgm:spPr/>
    </dgm:pt>
  </dgm:ptLst>
  <dgm:cxnLst>
    <dgm:cxn modelId="{4BDCB068-BCC0-467C-84C5-29AEC155CB8D}" type="presOf" srcId="{644621D2-AB4D-4AD7-8B63-6E219F247F0A}" destId="{C7399838-7778-42F1-BCA3-B63868660B7B}" srcOrd="0"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C31A2E-DB23-4439-81AB-CA3E546ED71B}">
      <dsp:nvSpPr>
        <dsp:cNvPr id="0" name=""/>
        <dsp:cNvSpPr/>
      </dsp:nvSpPr>
      <dsp:spPr>
        <a:xfrm rot="10800000">
          <a:off x="3718091" y="1306549"/>
          <a:ext cx="7987512" cy="3905525"/>
        </a:xfrm>
        <a:prstGeom prst="homePlate">
          <a:avLst/>
        </a:prstGeom>
        <a:solidFill>
          <a:schemeClr val="accent4">
            <a:lumMod val="20000"/>
            <a:lumOff val="8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774377" tIns="137160" rIns="256032" bIns="137160" numCol="1" spcCol="1270" anchor="ctr" anchorCtr="0">
          <a:noAutofit/>
        </a:bodyPr>
        <a:lstStyle/>
        <a:p>
          <a:pPr lvl="0" algn="ctr" defTabSz="1600200">
            <a:lnSpc>
              <a:spcPct val="90000"/>
            </a:lnSpc>
            <a:spcBef>
              <a:spcPct val="0"/>
            </a:spcBef>
            <a:spcAft>
              <a:spcPct val="35000"/>
            </a:spcAft>
          </a:pPr>
          <a:r>
            <a:rPr lang="en-US" sz="3600" b="1" i="0" kern="1200" dirty="0" smtClean="0">
              <a:solidFill>
                <a:schemeClr val="accent3">
                  <a:lumMod val="75000"/>
                </a:schemeClr>
              </a:solidFill>
              <a:latin typeface="Baskerville Old Face" panose="02020602080505020303" pitchFamily="18" charset="0"/>
            </a:rPr>
            <a:t>Web APIs &amp; NLP</a:t>
          </a:r>
        </a:p>
        <a:p>
          <a:pPr lvl="0" algn="ctr" defTabSz="1600200">
            <a:lnSpc>
              <a:spcPct val="90000"/>
            </a:lnSpc>
            <a:spcBef>
              <a:spcPct val="0"/>
            </a:spcBef>
            <a:spcAft>
              <a:spcPct val="35000"/>
            </a:spcAft>
          </a:pPr>
          <a:endParaRPr lang="en-US" sz="2400" b="1" i="0" kern="1200" dirty="0" smtClean="0"/>
        </a:p>
        <a:p>
          <a:pPr lvl="0" algn="ctr" defTabSz="1600200">
            <a:lnSpc>
              <a:spcPct val="90000"/>
            </a:lnSpc>
            <a:spcBef>
              <a:spcPct val="0"/>
            </a:spcBef>
            <a:spcAft>
              <a:spcPct val="35000"/>
            </a:spcAft>
          </a:pPr>
          <a:r>
            <a:rPr lang="en-US" sz="2400" b="0" i="0" kern="1200" dirty="0" smtClean="0">
              <a:solidFill>
                <a:schemeClr val="accent3">
                  <a:lumMod val="75000"/>
                </a:schemeClr>
              </a:solidFill>
            </a:rPr>
            <a:t>By </a:t>
          </a:r>
          <a:r>
            <a:rPr lang="en-US" sz="2400" b="0" i="0" kern="1200" dirty="0" err="1" smtClean="0">
              <a:solidFill>
                <a:schemeClr val="accent3">
                  <a:lumMod val="75000"/>
                </a:schemeClr>
              </a:solidFill>
            </a:rPr>
            <a:t>Zamzam</a:t>
          </a:r>
          <a:r>
            <a:rPr lang="en-US" sz="2400" b="0" i="0" kern="1200" dirty="0" smtClean="0">
              <a:solidFill>
                <a:schemeClr val="accent3">
                  <a:lumMod val="75000"/>
                </a:schemeClr>
              </a:solidFill>
            </a:rPr>
            <a:t> Alsarayrah</a:t>
          </a:r>
        </a:p>
        <a:p>
          <a:pPr lvl="0" algn="ctr" defTabSz="1600200">
            <a:lnSpc>
              <a:spcPct val="90000"/>
            </a:lnSpc>
            <a:spcBef>
              <a:spcPct val="0"/>
            </a:spcBef>
            <a:spcAft>
              <a:spcPct val="35000"/>
            </a:spcAft>
          </a:pPr>
          <a:r>
            <a:rPr lang="en-US" sz="2400" b="0" i="0" kern="1200" dirty="0" smtClean="0">
              <a:solidFill>
                <a:schemeClr val="accent3">
                  <a:lumMod val="75000"/>
                </a:schemeClr>
              </a:solidFill>
            </a:rPr>
            <a:t>Data Scientist </a:t>
          </a:r>
          <a:r>
            <a:rPr lang="en-US" sz="2400" b="1" i="0" kern="1200" dirty="0" smtClean="0">
              <a:solidFill>
                <a:schemeClr val="accent3">
                  <a:lumMod val="75000"/>
                </a:schemeClr>
              </a:solidFill>
            </a:rPr>
            <a:t>|</a:t>
          </a:r>
          <a:r>
            <a:rPr lang="en-US" sz="2400" b="0" i="0" kern="1200" dirty="0" smtClean="0">
              <a:solidFill>
                <a:schemeClr val="accent3">
                  <a:lumMod val="75000"/>
                </a:schemeClr>
              </a:solidFill>
            </a:rPr>
            <a:t> General Assembly</a:t>
          </a:r>
          <a:endParaRPr lang="en-US" sz="2400" b="0" kern="1200" dirty="0">
            <a:solidFill>
              <a:schemeClr val="accent3">
                <a:lumMod val="75000"/>
              </a:schemeClr>
            </a:solidFill>
          </a:endParaRPr>
        </a:p>
      </dsp:txBody>
      <dsp:txXfrm rot="10800000">
        <a:off x="4694472" y="1306549"/>
        <a:ext cx="7011131" cy="3905525"/>
      </dsp:txXfrm>
    </dsp:sp>
    <dsp:sp modelId="{A669C01A-AE12-478E-B512-FF27545D9C04}">
      <dsp:nvSpPr>
        <dsp:cNvPr id="0" name=""/>
        <dsp:cNvSpPr/>
      </dsp:nvSpPr>
      <dsp:spPr>
        <a:xfrm>
          <a:off x="162007" y="97966"/>
          <a:ext cx="5413881" cy="6492496"/>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8000" r="-18000"/>
          </a:stretch>
        </a:blipFill>
        <a:ln>
          <a:noFill/>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z="12700" prstMaterial="metal">
          <a:bevelT w="88900" h="88900"/>
        </a:sp3d>
      </dsp:spPr>
      <dsp:style>
        <a:lnRef idx="0">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10/8/2021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10/8/2021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10/8/2021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10/8/2021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10/8/2021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10/8/2021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10/8/2021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10/8/2021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10/8/2021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10/8/2021</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10/8/2021</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10/8/2021</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0.xml"/><Relationship Id="rId7" Type="http://schemas.openxmlformats.org/officeDocument/2006/relationships/image" Target="../media/image16.jpg"/><Relationship Id="rId2" Type="http://schemas.openxmlformats.org/officeDocument/2006/relationships/diagramData" Target="../diagrams/data10.xml"/><Relationship Id="rId1" Type="http://schemas.openxmlformats.org/officeDocument/2006/relationships/slideLayout" Target="../slideLayouts/slideLayout1.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image" Target="../media/image17.jpg"/><Relationship Id="rId2" Type="http://schemas.openxmlformats.org/officeDocument/2006/relationships/diagramData" Target="../diagrams/data11.xml"/><Relationship Id="rId1" Type="http://schemas.openxmlformats.org/officeDocument/2006/relationships/slideLayout" Target="../slideLayouts/slideLayout1.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jpg"/><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diagramLayout" Target="../diagrams/layout3.xml"/><Relationship Id="rId7" Type="http://schemas.openxmlformats.org/officeDocument/2006/relationships/image" Target="../media/image3.jpg"/><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 Id="rId9" Type="http://schemas.openxmlformats.org/officeDocument/2006/relationships/hyperlink" Target="Presentation.pptx"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Layout" Target="../diagrams/layout4.xml"/><Relationship Id="rId7" Type="http://schemas.openxmlformats.org/officeDocument/2006/relationships/image" Target="../media/image5.PNG"/><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Layout" Target="../diagrams/layout5.xml"/><Relationship Id="rId7" Type="http://schemas.openxmlformats.org/officeDocument/2006/relationships/image" Target="../media/image7.png"/><Relationship Id="rId2" Type="http://schemas.openxmlformats.org/officeDocument/2006/relationships/diagramData" Target="../diagrams/data5.xml"/><Relationship Id="rId1" Type="http://schemas.openxmlformats.org/officeDocument/2006/relationships/slideLayout" Target="../slideLayouts/slideLayout1.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Layout" Target="../diagrams/layout6.xml"/><Relationship Id="rId7" Type="http://schemas.openxmlformats.org/officeDocument/2006/relationships/image" Target="../media/image10.png"/><Relationship Id="rId2" Type="http://schemas.openxmlformats.org/officeDocument/2006/relationships/diagramData" Target="../diagrams/data6.xml"/><Relationship Id="rId1" Type="http://schemas.openxmlformats.org/officeDocument/2006/relationships/slideLayout" Target="../slideLayouts/slideLayout1.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13.jpg"/><Relationship Id="rId2" Type="http://schemas.openxmlformats.org/officeDocument/2006/relationships/diagramData" Target="../diagrams/data7.xml"/><Relationship Id="rId1" Type="http://schemas.openxmlformats.org/officeDocument/2006/relationships/slideLayout" Target="../slideLayouts/slideLayout1.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Layout" Target="../diagrams/layout9.xml"/><Relationship Id="rId7" Type="http://schemas.openxmlformats.org/officeDocument/2006/relationships/image" Target="../media/image14.png"/><Relationship Id="rId2" Type="http://schemas.openxmlformats.org/officeDocument/2006/relationships/diagramData" Target="../diagrams/data9.xml"/><Relationship Id="rId1" Type="http://schemas.openxmlformats.org/officeDocument/2006/relationships/slideLayout" Target="../slideLayouts/slideLayout1.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3853512599"/>
              </p:ext>
            </p:extLst>
          </p:nvPr>
        </p:nvGraphicFramePr>
        <p:xfrm>
          <a:off x="111033" y="58783"/>
          <a:ext cx="12011297" cy="66753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001902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3614303592"/>
              </p:ext>
            </p:extLst>
          </p:nvPr>
        </p:nvGraphicFramePr>
        <p:xfrm>
          <a:off x="111033" y="58783"/>
          <a:ext cx="12011297" cy="66753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p:cNvSpPr txBox="1"/>
          <p:nvPr/>
        </p:nvSpPr>
        <p:spPr>
          <a:xfrm>
            <a:off x="444137" y="300756"/>
            <a:ext cx="2174965" cy="1077218"/>
          </a:xfrm>
          <a:prstGeom prst="rect">
            <a:avLst/>
          </a:prstGeom>
          <a:noFill/>
        </p:spPr>
        <p:txBody>
          <a:bodyPr wrap="square" rtlCol="0">
            <a:spAutoFit/>
          </a:bodyPr>
          <a:lstStyle/>
          <a:p>
            <a:r>
              <a:rPr lang="en-US" sz="3200" b="1" dirty="0">
                <a:solidFill>
                  <a:schemeClr val="accent3">
                    <a:lumMod val="75000"/>
                  </a:schemeClr>
                </a:solidFill>
                <a:latin typeface="Andalus" panose="02020603050405020304" pitchFamily="18" charset="-78"/>
                <a:cs typeface="Andalus" panose="02020603050405020304" pitchFamily="18" charset="-78"/>
              </a:rPr>
              <a:t>Conclusion</a:t>
            </a:r>
          </a:p>
          <a:p>
            <a:endParaRPr lang="en-US" sz="3200" dirty="0">
              <a:latin typeface="Andalus" panose="02020603050405020304" pitchFamily="18" charset="-78"/>
              <a:cs typeface="Andalus" panose="02020603050405020304" pitchFamily="18" charset="-78"/>
            </a:endParaRPr>
          </a:p>
        </p:txBody>
      </p:sp>
      <p:sp>
        <p:nvSpPr>
          <p:cNvPr id="3" name="TextBox 2"/>
          <p:cNvSpPr txBox="1"/>
          <p:nvPr/>
        </p:nvSpPr>
        <p:spPr>
          <a:xfrm>
            <a:off x="261255" y="1233972"/>
            <a:ext cx="11710851" cy="2862322"/>
          </a:xfrm>
          <a:prstGeom prst="rect">
            <a:avLst/>
          </a:prstGeom>
          <a:noFill/>
          <a:ln>
            <a:solidFill>
              <a:schemeClr val="accent3">
                <a:lumMod val="50000"/>
              </a:schemeClr>
            </a:solidFill>
          </a:ln>
        </p:spPr>
        <p:txBody>
          <a:bodyPr wrap="square" rtlCol="0">
            <a:spAutoFit/>
          </a:bodyPr>
          <a:lstStyle/>
          <a:p>
            <a:r>
              <a:rPr lang="en-US" dirty="0">
                <a:solidFill>
                  <a:schemeClr val="bg1">
                    <a:lumMod val="95000"/>
                    <a:lumOff val="5000"/>
                  </a:schemeClr>
                </a:solidFill>
              </a:rPr>
              <a:t>We can notice from the accuracy results for all the models we have examined that the post title, and the post content can be used to classify the post </a:t>
            </a:r>
            <a:r>
              <a:rPr lang="en-US" dirty="0" err="1">
                <a:solidFill>
                  <a:schemeClr val="bg1">
                    <a:lumMod val="95000"/>
                    <a:lumOff val="5000"/>
                  </a:schemeClr>
                </a:solidFill>
              </a:rPr>
              <a:t>subreddit</a:t>
            </a:r>
            <a:r>
              <a:rPr lang="en-US" dirty="0">
                <a:solidFill>
                  <a:schemeClr val="bg1">
                    <a:lumMod val="95000"/>
                    <a:lumOff val="5000"/>
                  </a:schemeClr>
                </a:solidFill>
              </a:rPr>
              <a:t>. The accuracy values for all the 12 models is higher than the Baseline accuracy which was 0.5009. This was the concluded result for all the proposed models. Regarding the best model to use among the tested models, the logistic regression with the </a:t>
            </a:r>
            <a:r>
              <a:rPr lang="en-US" dirty="0" err="1">
                <a:solidFill>
                  <a:schemeClr val="bg1">
                    <a:lumMod val="95000"/>
                    <a:lumOff val="5000"/>
                  </a:schemeClr>
                </a:solidFill>
              </a:rPr>
              <a:t>Counterectorizer</a:t>
            </a:r>
            <a:r>
              <a:rPr lang="en-US" dirty="0">
                <a:solidFill>
                  <a:schemeClr val="bg1">
                    <a:lumMod val="95000"/>
                    <a:lumOff val="5000"/>
                  </a:schemeClr>
                </a:solidFill>
              </a:rPr>
              <a:t> with using the post title as predictor gives as the best scores as we can see from the scores figures and dataframe. It predicted 0.88 of the trained post correctly and 0.8 of the test posts. Also, the recall score were 0.797554 which outperform the other models. The Precision and Specificity scores </a:t>
            </a:r>
            <a:r>
              <a:rPr lang="en-US" dirty="0" err="1">
                <a:solidFill>
                  <a:schemeClr val="bg1">
                    <a:lumMod val="95000"/>
                    <a:lumOff val="5000"/>
                  </a:schemeClr>
                </a:solidFill>
              </a:rPr>
              <a:t>fot</a:t>
            </a:r>
            <a:r>
              <a:rPr lang="en-US" dirty="0">
                <a:solidFill>
                  <a:schemeClr val="bg1">
                    <a:lumMod val="95000"/>
                    <a:lumOff val="5000"/>
                  </a:schemeClr>
                </a:solidFill>
              </a:rPr>
              <a:t> </a:t>
            </a:r>
            <a:r>
              <a:rPr lang="en-US" dirty="0" err="1">
                <a:solidFill>
                  <a:schemeClr val="bg1">
                    <a:lumMod val="95000"/>
                    <a:lumOff val="5000"/>
                  </a:schemeClr>
                </a:solidFill>
              </a:rPr>
              <a:t>thc</a:t>
            </a:r>
            <a:r>
              <a:rPr lang="en-US" dirty="0">
                <a:solidFill>
                  <a:schemeClr val="bg1">
                    <a:lumMod val="95000"/>
                    <a:lumOff val="5000"/>
                  </a:schemeClr>
                </a:solidFill>
              </a:rPr>
              <a:t> chosen model were both good comparing to the other models. If we want to choose other model, we can think about the logistic regression with the </a:t>
            </a:r>
            <a:r>
              <a:rPr lang="en-US" dirty="0" err="1">
                <a:solidFill>
                  <a:schemeClr val="bg1">
                    <a:lumMod val="95000"/>
                    <a:lumOff val="5000"/>
                  </a:schemeClr>
                </a:solidFill>
              </a:rPr>
              <a:t>TfidfVectorizer</a:t>
            </a:r>
            <a:r>
              <a:rPr lang="en-US" dirty="0">
                <a:solidFill>
                  <a:schemeClr val="bg1">
                    <a:lumMod val="95000"/>
                    <a:lumOff val="5000"/>
                  </a:schemeClr>
                </a:solidFill>
              </a:rPr>
              <a:t> using the post title as predictor. This model has scores near to our chosen model. In addition to all the mentioned point regarding the choice of the model that uses Logistic regression, Logistic regression is a very fast classification model comparing to the other </a:t>
            </a:r>
            <a:r>
              <a:rPr lang="en-US" dirty="0" smtClean="0">
                <a:solidFill>
                  <a:schemeClr val="bg1">
                    <a:lumMod val="95000"/>
                    <a:lumOff val="5000"/>
                  </a:schemeClr>
                </a:solidFill>
              </a:rPr>
              <a:t>model.</a:t>
            </a:r>
            <a:endParaRPr lang="en-US" dirty="0">
              <a:solidFill>
                <a:schemeClr val="bg1">
                  <a:lumMod val="95000"/>
                  <a:lumOff val="5000"/>
                </a:schemeClr>
              </a:solidFill>
            </a:endParaRPr>
          </a:p>
        </p:txBody>
      </p:sp>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30431" y="4389120"/>
            <a:ext cx="8572500" cy="2345055"/>
          </a:xfrm>
          <a:prstGeom prst="ellipse">
            <a:avLst/>
          </a:prstGeom>
          <a:ln>
            <a:noFill/>
          </a:ln>
          <a:effectLst>
            <a:softEdge rad="112500"/>
          </a:effectLst>
        </p:spPr>
      </p:pic>
    </p:spTree>
    <p:extLst>
      <p:ext uri="{BB962C8B-B14F-4D97-AF65-F5344CB8AC3E}">
        <p14:creationId xmlns:p14="http://schemas.microsoft.com/office/powerpoint/2010/main" val="24275831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nvPr>
        </p:nvGraphicFramePr>
        <p:xfrm>
          <a:off x="111033" y="58783"/>
          <a:ext cx="12011297" cy="66753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00201" y="424543"/>
            <a:ext cx="8882742" cy="591747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8182936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3949030850"/>
              </p:ext>
            </p:extLst>
          </p:nvPr>
        </p:nvGraphicFramePr>
        <p:xfrm>
          <a:off x="0" y="0"/>
          <a:ext cx="12191999"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ounded Rectangle 2"/>
          <p:cNvSpPr/>
          <p:nvPr/>
        </p:nvSpPr>
        <p:spPr>
          <a:xfrm>
            <a:off x="305208" y="274320"/>
            <a:ext cx="11301142" cy="4428310"/>
          </a:xfrm>
          <a:prstGeom prst="roundRect">
            <a:avLst/>
          </a:prstGeom>
          <a:solidFill>
            <a:schemeClr val="accent2">
              <a:lumMod val="40000"/>
              <a:lumOff val="6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chemeClr val="accent3"/>
                </a:solidFill>
                <a:effectLst>
                  <a:outerShdw blurRad="38100" dist="38100" dir="2700000" algn="tl">
                    <a:srgbClr val="000000">
                      <a:alpha val="43137"/>
                    </a:srgbClr>
                  </a:outerShdw>
                </a:effectLst>
                <a:latin typeface="Baskerville Old Face" panose="02020602080505020303" pitchFamily="18" charset="0"/>
              </a:rPr>
              <a:t>Problem Statement</a:t>
            </a:r>
          </a:p>
          <a:p>
            <a:r>
              <a:rPr lang="en-US" sz="2000" dirty="0" smtClean="0">
                <a:solidFill>
                  <a:schemeClr val="accent3">
                    <a:lumMod val="50000"/>
                  </a:schemeClr>
                </a:solidFill>
                <a:latin typeface="Baskerville Old Face" panose="02020602080505020303" pitchFamily="18" charset="0"/>
              </a:rPr>
              <a:t>As a data scientist for the advertising department at </a:t>
            </a:r>
            <a:r>
              <a:rPr lang="en-US" sz="2000" dirty="0" err="1" smtClean="0">
                <a:solidFill>
                  <a:schemeClr val="accent3">
                    <a:lumMod val="50000"/>
                  </a:schemeClr>
                </a:solidFill>
                <a:latin typeface="Baskerville Old Face" panose="02020602080505020303" pitchFamily="18" charset="0"/>
              </a:rPr>
              <a:t>reddit</a:t>
            </a:r>
            <a:r>
              <a:rPr lang="en-US" sz="2000" dirty="0" smtClean="0">
                <a:solidFill>
                  <a:schemeClr val="accent3">
                    <a:lumMod val="50000"/>
                  </a:schemeClr>
                </a:solidFill>
                <a:latin typeface="Baskerville Old Face" panose="02020602080505020303" pitchFamily="18" charset="0"/>
              </a:rPr>
              <a:t>, Our team has recently noticed, during the </a:t>
            </a:r>
            <a:r>
              <a:rPr lang="en-US" sz="2000" dirty="0" err="1" smtClean="0">
                <a:solidFill>
                  <a:schemeClr val="accent3">
                    <a:lumMod val="50000"/>
                  </a:schemeClr>
                </a:solidFill>
                <a:latin typeface="Baskerville Old Face" panose="02020602080505020303" pitchFamily="18" charset="0"/>
              </a:rPr>
              <a:t>covid</a:t>
            </a:r>
            <a:r>
              <a:rPr lang="en-US" sz="2000" dirty="0" smtClean="0">
                <a:solidFill>
                  <a:schemeClr val="accent3">
                    <a:lumMod val="50000"/>
                  </a:schemeClr>
                </a:solidFill>
                <a:latin typeface="Baskerville Old Face" panose="02020602080505020303" pitchFamily="18" charset="0"/>
              </a:rPr>
              <a:t> 19 period, an increase in the number of views for special subreddit on the diet and healthy food, and one of the most popular types of diet is </a:t>
            </a:r>
            <a:r>
              <a:rPr lang="en-US" sz="2000" dirty="0" err="1" smtClean="0">
                <a:solidFill>
                  <a:schemeClr val="accent3">
                    <a:lumMod val="50000"/>
                  </a:schemeClr>
                </a:solidFill>
                <a:latin typeface="Baskerville Old Face" panose="02020602080505020303" pitchFamily="18" charset="0"/>
              </a:rPr>
              <a:t>Keto</a:t>
            </a:r>
            <a:r>
              <a:rPr lang="en-US" sz="2000" dirty="0" smtClean="0">
                <a:solidFill>
                  <a:schemeClr val="accent3">
                    <a:lumMod val="50000"/>
                  </a:schemeClr>
                </a:solidFill>
                <a:latin typeface="Baskerville Old Face" panose="02020602080505020303" pitchFamily="18" charset="0"/>
              </a:rPr>
              <a:t>. Therefore the team decided to use a </a:t>
            </a:r>
            <a:r>
              <a:rPr lang="en-US" sz="2000" dirty="0" smtClean="0">
                <a:solidFill>
                  <a:schemeClr val="accent3">
                    <a:lumMod val="50000"/>
                  </a:schemeClr>
                </a:solidFill>
                <a:latin typeface="Baskerville Old Face" panose="02020602080505020303" pitchFamily="18" charset="0"/>
              </a:rPr>
              <a:t>classification </a:t>
            </a:r>
            <a:r>
              <a:rPr lang="en-US" sz="2000" dirty="0" smtClean="0">
                <a:solidFill>
                  <a:schemeClr val="accent3">
                    <a:lumMod val="50000"/>
                  </a:schemeClr>
                </a:solidFill>
                <a:latin typeface="Baskerville Old Face" panose="02020602080505020303" pitchFamily="18" charset="0"/>
              </a:rPr>
              <a:t>model to </a:t>
            </a:r>
            <a:r>
              <a:rPr lang="en-US" sz="2000" dirty="0" smtClean="0">
                <a:solidFill>
                  <a:schemeClr val="accent3">
                    <a:lumMod val="50000"/>
                  </a:schemeClr>
                </a:solidFill>
                <a:latin typeface="Baskerville Old Face" panose="02020602080505020303" pitchFamily="18" charset="0"/>
              </a:rPr>
              <a:t>classify the </a:t>
            </a:r>
            <a:r>
              <a:rPr lang="en-US" sz="2000" dirty="0">
                <a:solidFill>
                  <a:schemeClr val="accent3">
                    <a:lumMod val="50000"/>
                  </a:schemeClr>
                </a:solidFill>
                <a:latin typeface="Baskerville Old Face" panose="02020602080505020303" pitchFamily="18" charset="0"/>
              </a:rPr>
              <a:t>post </a:t>
            </a:r>
            <a:r>
              <a:rPr lang="en-US" sz="2000" dirty="0" smtClean="0">
                <a:solidFill>
                  <a:schemeClr val="accent3">
                    <a:lumMod val="50000"/>
                  </a:schemeClr>
                </a:solidFill>
                <a:latin typeface="Baskerville Old Face" panose="02020602080505020303" pitchFamily="18" charset="0"/>
              </a:rPr>
              <a:t>in </a:t>
            </a:r>
            <a:r>
              <a:rPr lang="en-US" sz="2000" dirty="0">
                <a:solidFill>
                  <a:schemeClr val="accent3">
                    <a:lumMod val="50000"/>
                  </a:schemeClr>
                </a:solidFill>
                <a:latin typeface="Baskerville Old Face" panose="02020602080505020303" pitchFamily="18" charset="0"/>
              </a:rPr>
              <a:t>two </a:t>
            </a:r>
            <a:r>
              <a:rPr lang="en-US" sz="2000" dirty="0" err="1">
                <a:solidFill>
                  <a:schemeClr val="accent3">
                    <a:lumMod val="50000"/>
                  </a:schemeClr>
                </a:solidFill>
                <a:latin typeface="Baskerville Old Face" panose="02020602080505020303" pitchFamily="18" charset="0"/>
              </a:rPr>
              <a:t>subreddits</a:t>
            </a:r>
            <a:r>
              <a:rPr lang="en-US" sz="2000" dirty="0">
                <a:solidFill>
                  <a:schemeClr val="accent3">
                    <a:lumMod val="50000"/>
                  </a:schemeClr>
                </a:solidFill>
                <a:latin typeface="Baskerville Old Face" panose="02020602080505020303" pitchFamily="18" charset="0"/>
              </a:rPr>
              <a:t> based on the post title and the post content. This classification will help us to determine in which post to add the specific advertisement</a:t>
            </a:r>
            <a:r>
              <a:rPr lang="en-US" sz="2000" dirty="0" smtClean="0">
                <a:solidFill>
                  <a:schemeClr val="accent3">
                    <a:lumMod val="50000"/>
                  </a:schemeClr>
                </a:solidFill>
                <a:latin typeface="Baskerville Old Face" panose="02020602080505020303" pitchFamily="18" charset="0"/>
              </a:rPr>
              <a:t>.</a:t>
            </a:r>
          </a:p>
          <a:p>
            <a:r>
              <a:rPr lang="en-US" sz="2000" dirty="0">
                <a:solidFill>
                  <a:schemeClr val="accent3">
                    <a:lumMod val="50000"/>
                  </a:schemeClr>
                </a:solidFill>
                <a:latin typeface="Baskerville Old Face" panose="02020602080505020303" pitchFamily="18" charset="0"/>
              </a:rPr>
              <a:t>We have two hypothesis to test:</a:t>
            </a:r>
          </a:p>
          <a:p>
            <a:r>
              <a:rPr lang="en-US" sz="2000" dirty="0">
                <a:solidFill>
                  <a:schemeClr val="accent3">
                    <a:lumMod val="50000"/>
                  </a:schemeClr>
                </a:solidFill>
                <a:latin typeface="Baskerville Old Face" panose="02020602080505020303" pitchFamily="18" charset="0"/>
              </a:rPr>
              <a:t>The null hypothesis: There is no relation between the post title/post content and the </a:t>
            </a:r>
            <a:r>
              <a:rPr lang="en-US" sz="2000" dirty="0" err="1">
                <a:solidFill>
                  <a:schemeClr val="accent3">
                    <a:lumMod val="50000"/>
                  </a:schemeClr>
                </a:solidFill>
                <a:latin typeface="Baskerville Old Face" panose="02020602080505020303" pitchFamily="18" charset="0"/>
              </a:rPr>
              <a:t>subreddit</a:t>
            </a:r>
            <a:endParaRPr lang="en-US" sz="2000" dirty="0">
              <a:solidFill>
                <a:schemeClr val="accent3">
                  <a:lumMod val="50000"/>
                </a:schemeClr>
              </a:solidFill>
              <a:latin typeface="Baskerville Old Face" panose="02020602080505020303" pitchFamily="18" charset="0"/>
            </a:endParaRPr>
          </a:p>
          <a:p>
            <a:r>
              <a:rPr lang="en-US" sz="2000" dirty="0">
                <a:solidFill>
                  <a:schemeClr val="accent3">
                    <a:lumMod val="50000"/>
                  </a:schemeClr>
                </a:solidFill>
                <a:latin typeface="Baskerville Old Face" panose="02020602080505020303" pitchFamily="18" charset="0"/>
              </a:rPr>
              <a:t>The alternative hypothesis: there is a relationship between the post title/content and the </a:t>
            </a:r>
            <a:r>
              <a:rPr lang="en-US" sz="2000" dirty="0" err="1">
                <a:solidFill>
                  <a:schemeClr val="accent3">
                    <a:lumMod val="50000"/>
                  </a:schemeClr>
                </a:solidFill>
                <a:latin typeface="Baskerville Old Face" panose="02020602080505020303" pitchFamily="18" charset="0"/>
              </a:rPr>
              <a:t>subreddit</a:t>
            </a:r>
            <a:r>
              <a:rPr lang="en-US" sz="2000" dirty="0">
                <a:solidFill>
                  <a:schemeClr val="accent3">
                    <a:lumMod val="50000"/>
                  </a:schemeClr>
                </a:solidFill>
                <a:latin typeface="Baskerville Old Face" panose="02020602080505020303" pitchFamily="18" charset="0"/>
              </a:rPr>
              <a:t> and we can predict the </a:t>
            </a:r>
            <a:r>
              <a:rPr lang="en-US" sz="2000" dirty="0" err="1">
                <a:solidFill>
                  <a:schemeClr val="accent3">
                    <a:lumMod val="50000"/>
                  </a:schemeClr>
                </a:solidFill>
                <a:latin typeface="Baskerville Old Face" panose="02020602080505020303" pitchFamily="18" charset="0"/>
              </a:rPr>
              <a:t>subreddit</a:t>
            </a:r>
            <a:r>
              <a:rPr lang="en-US" sz="2000" dirty="0">
                <a:solidFill>
                  <a:schemeClr val="accent3">
                    <a:lumMod val="50000"/>
                  </a:schemeClr>
                </a:solidFill>
                <a:latin typeface="Baskerville Old Face" panose="02020602080505020303" pitchFamily="18" charset="0"/>
              </a:rPr>
              <a:t> from the post title and post </a:t>
            </a:r>
            <a:r>
              <a:rPr lang="en-US" sz="2000" dirty="0" smtClean="0">
                <a:solidFill>
                  <a:schemeClr val="accent3">
                    <a:lumMod val="50000"/>
                  </a:schemeClr>
                </a:solidFill>
                <a:latin typeface="Baskerville Old Face" panose="02020602080505020303" pitchFamily="18" charset="0"/>
              </a:rPr>
              <a:t>content.</a:t>
            </a:r>
          </a:p>
          <a:p>
            <a:r>
              <a:rPr lang="en-US" sz="2000" dirty="0">
                <a:solidFill>
                  <a:schemeClr val="accent3">
                    <a:lumMod val="50000"/>
                  </a:schemeClr>
                </a:solidFill>
                <a:latin typeface="Baskerville Old Face" panose="02020602080505020303" pitchFamily="18" charset="0"/>
              </a:rPr>
              <a:t>To reject or accept the null hypothesis, we have to check the model accuracy, if it is higher than the baseline accuracy we reject the null otherwise accept it</a:t>
            </a:r>
            <a:r>
              <a:rPr lang="en-US" sz="2000" dirty="0" smtClean="0">
                <a:solidFill>
                  <a:schemeClr val="accent3">
                    <a:lumMod val="50000"/>
                  </a:schemeClr>
                </a:solidFill>
                <a:latin typeface="Baskerville Old Face" panose="02020602080505020303" pitchFamily="18" charset="0"/>
              </a:rPr>
              <a:t>.</a:t>
            </a:r>
            <a:endParaRPr lang="en-US" sz="2000" dirty="0">
              <a:solidFill>
                <a:schemeClr val="accent3">
                  <a:lumMod val="50000"/>
                </a:schemeClr>
              </a:solidFill>
              <a:latin typeface="Baskerville Old Face" panose="02020602080505020303" pitchFamily="18" charset="0"/>
            </a:endParaRPr>
          </a:p>
        </p:txBody>
      </p:sp>
      <p:pic>
        <p:nvPicPr>
          <p:cNvPr id="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53051" y="4872446"/>
            <a:ext cx="5479868" cy="1985553"/>
          </a:xfrm>
          <a:prstGeom prst="ellipse">
            <a:avLst/>
          </a:prstGeom>
          <a:ln>
            <a:noFill/>
          </a:ln>
          <a:effectLst>
            <a:softEdge rad="112500"/>
          </a:effectLst>
        </p:spPr>
      </p:pic>
    </p:spTree>
    <p:extLst>
      <p:ext uri="{BB962C8B-B14F-4D97-AF65-F5344CB8AC3E}">
        <p14:creationId xmlns:p14="http://schemas.microsoft.com/office/powerpoint/2010/main" val="27917700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2571658720"/>
              </p:ext>
            </p:extLst>
          </p:nvPr>
        </p:nvGraphicFramePr>
        <p:xfrm>
          <a:off x="0" y="0"/>
          <a:ext cx="12191999" cy="68579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82269" y="3624490"/>
            <a:ext cx="5040359" cy="254361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82269" y="627394"/>
            <a:ext cx="4891861" cy="230720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6" name="Oval 5"/>
          <p:cNvSpPr/>
          <p:nvPr/>
        </p:nvSpPr>
        <p:spPr>
          <a:xfrm>
            <a:off x="308474" y="4330984"/>
            <a:ext cx="2480446" cy="1201136"/>
          </a:xfrm>
          <a:prstGeom prst="ellipse">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b="1" dirty="0" smtClean="0">
              <a:solidFill>
                <a:schemeClr val="tx2">
                  <a:lumMod val="25000"/>
                </a:schemeClr>
              </a:solidFill>
            </a:endParaRPr>
          </a:p>
          <a:p>
            <a:pPr algn="ctr"/>
            <a:endParaRPr lang="en-US" sz="1400" b="1" dirty="0">
              <a:solidFill>
                <a:schemeClr val="tx2">
                  <a:lumMod val="25000"/>
                </a:schemeClr>
              </a:solidFill>
            </a:endParaRPr>
          </a:p>
          <a:p>
            <a:pPr algn="ctr"/>
            <a:r>
              <a:rPr lang="en-US" sz="1400" b="1" dirty="0" smtClean="0">
                <a:solidFill>
                  <a:schemeClr val="tx2">
                    <a:lumMod val="25000"/>
                  </a:schemeClr>
                </a:solidFill>
              </a:rPr>
              <a:t>Subreddit </a:t>
            </a:r>
            <a:r>
              <a:rPr lang="en-US" sz="1400" b="1" dirty="0">
                <a:solidFill>
                  <a:schemeClr val="tx2">
                    <a:lumMod val="25000"/>
                  </a:schemeClr>
                </a:solidFill>
                <a:latin typeface="Algerian" panose="04020705040A02060702" pitchFamily="82" charset="0"/>
              </a:rPr>
              <a:t>2</a:t>
            </a:r>
            <a:r>
              <a:rPr lang="en-US" sz="1400" b="1" dirty="0" smtClean="0">
                <a:solidFill>
                  <a:schemeClr val="tx2">
                    <a:lumMod val="25000"/>
                  </a:schemeClr>
                </a:solidFill>
              </a:rPr>
              <a:t> = </a:t>
            </a:r>
            <a:r>
              <a:rPr lang="en-US" sz="1400" b="1" dirty="0" err="1" smtClean="0">
                <a:solidFill>
                  <a:schemeClr val="tx2">
                    <a:lumMod val="25000"/>
                  </a:schemeClr>
                </a:solidFill>
              </a:rPr>
              <a:t>Keto</a:t>
            </a:r>
            <a:endParaRPr lang="en-US" sz="1400" b="1" dirty="0" smtClean="0">
              <a:solidFill>
                <a:schemeClr val="tx2">
                  <a:lumMod val="25000"/>
                </a:schemeClr>
              </a:solidFill>
            </a:endParaRPr>
          </a:p>
          <a:p>
            <a:pPr algn="ctr"/>
            <a:r>
              <a:rPr lang="en-US" sz="1400" b="1" dirty="0" smtClean="0">
                <a:solidFill>
                  <a:schemeClr val="tx2">
                    <a:lumMod val="25000"/>
                  </a:schemeClr>
                </a:solidFill>
              </a:rPr>
              <a:t>2.6 Members</a:t>
            </a:r>
          </a:p>
          <a:p>
            <a:pPr algn="ctr"/>
            <a:r>
              <a:rPr lang="en-US" sz="1400" b="1" dirty="0" smtClean="0">
                <a:solidFill>
                  <a:schemeClr val="tx2">
                    <a:lumMod val="25000"/>
                  </a:schemeClr>
                </a:solidFill>
              </a:rPr>
              <a:t>5000 posts</a:t>
            </a:r>
          </a:p>
          <a:p>
            <a:pPr algn="ctr"/>
            <a:endParaRPr lang="en-US" sz="1400" b="1" dirty="0" smtClean="0">
              <a:solidFill>
                <a:schemeClr val="tx2">
                  <a:lumMod val="25000"/>
                </a:schemeClr>
              </a:solidFill>
            </a:endParaRPr>
          </a:p>
          <a:p>
            <a:pPr algn="ctr"/>
            <a:endParaRPr lang="en-US" sz="1400" b="1" dirty="0">
              <a:solidFill>
                <a:schemeClr val="tx2">
                  <a:lumMod val="25000"/>
                </a:schemeClr>
              </a:solidFill>
            </a:endParaRPr>
          </a:p>
        </p:txBody>
      </p:sp>
      <p:sp>
        <p:nvSpPr>
          <p:cNvPr id="7" name="Oval 6"/>
          <p:cNvSpPr/>
          <p:nvPr/>
        </p:nvSpPr>
        <p:spPr>
          <a:xfrm>
            <a:off x="373789" y="1223741"/>
            <a:ext cx="2480446" cy="1114509"/>
          </a:xfrm>
          <a:prstGeom prst="ellipse">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400" b="1" dirty="0" smtClean="0">
                <a:solidFill>
                  <a:schemeClr val="tx2">
                    <a:lumMod val="25000"/>
                  </a:schemeClr>
                </a:solidFill>
              </a:rPr>
              <a:t>Subreddit </a:t>
            </a:r>
            <a:r>
              <a:rPr lang="en-US" sz="1400" b="1" dirty="0" smtClean="0">
                <a:solidFill>
                  <a:schemeClr val="tx2">
                    <a:lumMod val="25000"/>
                  </a:schemeClr>
                </a:solidFill>
                <a:latin typeface="Algerian" panose="04020705040A02060702" pitchFamily="82" charset="0"/>
              </a:rPr>
              <a:t>1</a:t>
            </a:r>
            <a:r>
              <a:rPr lang="en-US" sz="1400" b="1" dirty="0" smtClean="0">
                <a:solidFill>
                  <a:schemeClr val="tx2">
                    <a:lumMod val="25000"/>
                  </a:schemeClr>
                </a:solidFill>
              </a:rPr>
              <a:t> = </a:t>
            </a:r>
            <a:r>
              <a:rPr lang="en-US" sz="1200" b="1" dirty="0" smtClean="0">
                <a:solidFill>
                  <a:schemeClr val="tx2">
                    <a:lumMod val="25000"/>
                  </a:schemeClr>
                </a:solidFill>
              </a:rPr>
              <a:t>Nutrition</a:t>
            </a:r>
            <a:endParaRPr lang="en-US" sz="1400" b="1" dirty="0" smtClean="0">
              <a:solidFill>
                <a:schemeClr val="tx2">
                  <a:lumMod val="25000"/>
                </a:schemeClr>
              </a:solidFill>
            </a:endParaRPr>
          </a:p>
          <a:p>
            <a:pPr algn="ctr"/>
            <a:r>
              <a:rPr lang="en-US" sz="1400" b="1" dirty="0" smtClean="0">
                <a:solidFill>
                  <a:schemeClr val="tx2">
                    <a:lumMod val="25000"/>
                  </a:schemeClr>
                </a:solidFill>
              </a:rPr>
              <a:t>2.0 Members</a:t>
            </a:r>
          </a:p>
          <a:p>
            <a:pPr algn="ctr"/>
            <a:r>
              <a:rPr lang="en-US" sz="1400" b="1" dirty="0" smtClean="0">
                <a:solidFill>
                  <a:schemeClr val="tx2">
                    <a:lumMod val="25000"/>
                  </a:schemeClr>
                </a:solidFill>
              </a:rPr>
              <a:t>5000 posts</a:t>
            </a:r>
            <a:endParaRPr lang="en-US" sz="1400" b="1" dirty="0">
              <a:solidFill>
                <a:schemeClr val="tx2">
                  <a:lumMod val="25000"/>
                </a:schemeClr>
              </a:solidFill>
            </a:endParaRPr>
          </a:p>
        </p:txBody>
      </p:sp>
      <p:sp>
        <p:nvSpPr>
          <p:cNvPr id="4" name="TextBox 3"/>
          <p:cNvSpPr txBox="1"/>
          <p:nvPr/>
        </p:nvSpPr>
        <p:spPr>
          <a:xfrm>
            <a:off x="9129127" y="4864949"/>
            <a:ext cx="2590556" cy="400110"/>
          </a:xfrm>
          <a:prstGeom prst="rect">
            <a:avLst/>
          </a:prstGeom>
          <a:noFill/>
        </p:spPr>
        <p:txBody>
          <a:bodyPr wrap="square" rtlCol="0">
            <a:spAutoFit/>
          </a:bodyPr>
          <a:lstStyle/>
          <a:p>
            <a:r>
              <a:rPr lang="en-US" sz="2000" dirty="0">
                <a:solidFill>
                  <a:schemeClr val="tx2">
                    <a:lumMod val="50000"/>
                  </a:schemeClr>
                </a:solidFill>
                <a:latin typeface="Arabic Typesetting" panose="03020402040406030203" pitchFamily="66" charset="-78"/>
                <a:cs typeface="Arabic Typesetting" panose="03020402040406030203" pitchFamily="66" charset="-78"/>
                <a:hlinkClick r:id="rId9" action="ppaction://hlinkpres?slideindex=1&amp;slidetitle="/>
              </a:rPr>
              <a:t>https://www.reddit.com/r/keto/</a:t>
            </a:r>
            <a:endParaRPr lang="en-US" sz="2000" dirty="0">
              <a:solidFill>
                <a:schemeClr val="tx2">
                  <a:lumMod val="50000"/>
                </a:schemeClr>
              </a:solidFill>
              <a:latin typeface="Arabic Typesetting" panose="03020402040406030203" pitchFamily="66" charset="-78"/>
              <a:cs typeface="Arabic Typesetting" panose="03020402040406030203" pitchFamily="66" charset="-78"/>
            </a:endParaRPr>
          </a:p>
        </p:txBody>
      </p:sp>
      <p:sp>
        <p:nvSpPr>
          <p:cNvPr id="12" name="TextBox 11"/>
          <p:cNvSpPr txBox="1"/>
          <p:nvPr/>
        </p:nvSpPr>
        <p:spPr>
          <a:xfrm>
            <a:off x="8774130" y="1519384"/>
            <a:ext cx="3300549" cy="523220"/>
          </a:xfrm>
          <a:prstGeom prst="rect">
            <a:avLst/>
          </a:prstGeom>
          <a:noFill/>
        </p:spPr>
        <p:txBody>
          <a:bodyPr wrap="square" rtlCol="0">
            <a:spAutoFit/>
          </a:bodyPr>
          <a:lstStyle/>
          <a:p>
            <a:r>
              <a:rPr lang="en-US" sz="1400" dirty="0">
                <a:latin typeface="Andalus" panose="02020603050405020304" pitchFamily="18" charset="-78"/>
                <a:cs typeface="Andalus" panose="02020603050405020304" pitchFamily="18" charset="-78"/>
                <a:hlinkClick r:id="rId9" action="ppaction://hlinkpres?slideindex=1&amp;slidetitle="/>
              </a:rPr>
              <a:t>https://www.reddit.com/search/?q=nutrition&amp;source=recent</a:t>
            </a:r>
            <a:endParaRPr lang="en-US" sz="1400" dirty="0">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30035390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3489409446"/>
              </p:ext>
            </p:extLst>
          </p:nvPr>
        </p:nvGraphicFramePr>
        <p:xfrm>
          <a:off x="111033" y="58783"/>
          <a:ext cx="12011297" cy="66753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p:cNvSpPr txBox="1"/>
          <p:nvPr/>
        </p:nvSpPr>
        <p:spPr>
          <a:xfrm>
            <a:off x="339634" y="202474"/>
            <a:ext cx="4108269" cy="461665"/>
          </a:xfrm>
          <a:prstGeom prst="rect">
            <a:avLst/>
          </a:prstGeom>
          <a:noFill/>
        </p:spPr>
        <p:txBody>
          <a:bodyPr wrap="square" rtlCol="0">
            <a:spAutoFit/>
          </a:bodyPr>
          <a:lstStyle/>
          <a:p>
            <a:r>
              <a:rPr lang="en-US" sz="2400" b="1" dirty="0">
                <a:solidFill>
                  <a:schemeClr val="bg1"/>
                </a:solidFill>
                <a:effectLst>
                  <a:outerShdw blurRad="38100" dist="38100" dir="2700000" algn="tl">
                    <a:srgbClr val="000000">
                      <a:alpha val="43137"/>
                    </a:srgbClr>
                  </a:outerShdw>
                </a:effectLst>
              </a:rPr>
              <a:t> Exploratory Data Analysis</a:t>
            </a:r>
          </a:p>
        </p:txBody>
      </p:sp>
      <p:sp>
        <p:nvSpPr>
          <p:cNvPr id="3" name="Rounded Rectangle 2"/>
          <p:cNvSpPr/>
          <p:nvPr/>
        </p:nvSpPr>
        <p:spPr>
          <a:xfrm>
            <a:off x="339634" y="1554616"/>
            <a:ext cx="6074229" cy="3971108"/>
          </a:xfrm>
          <a:prstGeom prst="roundRect">
            <a:avLst/>
          </a:prstGeom>
          <a:solidFill>
            <a:schemeClr val="accent4">
              <a:lumMod val="40000"/>
              <a:lumOff val="6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bg1"/>
                </a:solidFill>
              </a:rPr>
              <a:t>1- Remove the null value</a:t>
            </a:r>
          </a:p>
          <a:p>
            <a:pPr algn="ctr"/>
            <a:r>
              <a:rPr lang="en-US" sz="2000" dirty="0" smtClean="0">
                <a:solidFill>
                  <a:schemeClr val="bg1"/>
                </a:solidFill>
              </a:rPr>
              <a:t>2- </a:t>
            </a:r>
            <a:r>
              <a:rPr lang="en-US" sz="2000" dirty="0">
                <a:solidFill>
                  <a:schemeClr val="bg1"/>
                </a:solidFill>
              </a:rPr>
              <a:t>add the length </a:t>
            </a:r>
            <a:r>
              <a:rPr lang="en-US" sz="2000" dirty="0" smtClean="0">
                <a:solidFill>
                  <a:schemeClr val="bg1"/>
                </a:solidFill>
              </a:rPr>
              <a:t>and word counts for both the post </a:t>
            </a:r>
            <a:r>
              <a:rPr lang="en-US" sz="2000" dirty="0">
                <a:solidFill>
                  <a:schemeClr val="bg1"/>
                </a:solidFill>
              </a:rPr>
              <a:t>content and the post </a:t>
            </a:r>
            <a:r>
              <a:rPr lang="en-US" sz="2000" dirty="0" smtClean="0">
                <a:solidFill>
                  <a:schemeClr val="bg1"/>
                </a:solidFill>
              </a:rPr>
              <a:t>title</a:t>
            </a:r>
          </a:p>
          <a:p>
            <a:pPr algn="ctr"/>
            <a:r>
              <a:rPr lang="en-US" sz="2000" dirty="0" smtClean="0">
                <a:solidFill>
                  <a:schemeClr val="bg1"/>
                </a:solidFill>
              </a:rPr>
              <a:t>3- Replace any (Http , www) with word link.</a:t>
            </a:r>
          </a:p>
          <a:p>
            <a:pPr algn="ctr"/>
            <a:r>
              <a:rPr lang="en-US" sz="2000" dirty="0" smtClean="0">
                <a:solidFill>
                  <a:schemeClr val="bg1"/>
                </a:solidFill>
              </a:rPr>
              <a:t>4- </a:t>
            </a:r>
            <a:r>
              <a:rPr lang="en-US" sz="2000" dirty="0">
                <a:solidFill>
                  <a:schemeClr val="bg1"/>
                </a:solidFill>
              </a:rPr>
              <a:t>B</a:t>
            </a:r>
            <a:r>
              <a:rPr lang="en-US" sz="2000" dirty="0" smtClean="0">
                <a:solidFill>
                  <a:schemeClr val="bg1"/>
                </a:solidFill>
              </a:rPr>
              <a:t>reaking </a:t>
            </a:r>
            <a:r>
              <a:rPr lang="en-US" sz="2000" dirty="0">
                <a:solidFill>
                  <a:schemeClr val="bg1"/>
                </a:solidFill>
              </a:rPr>
              <a:t>the raw text into small </a:t>
            </a:r>
            <a:r>
              <a:rPr lang="en-US" sz="2000" dirty="0" smtClean="0">
                <a:solidFill>
                  <a:schemeClr val="bg1"/>
                </a:solidFill>
              </a:rPr>
              <a:t>chunks.</a:t>
            </a:r>
          </a:p>
          <a:p>
            <a:pPr algn="ctr"/>
            <a:r>
              <a:rPr lang="en-US" sz="2000" dirty="0" smtClean="0">
                <a:solidFill>
                  <a:schemeClr val="bg1"/>
                </a:solidFill>
              </a:rPr>
              <a:t>5- </a:t>
            </a:r>
            <a:r>
              <a:rPr lang="en-US" sz="2000" dirty="0">
                <a:solidFill>
                  <a:schemeClr val="bg1"/>
                </a:solidFill>
              </a:rPr>
              <a:t>E</a:t>
            </a:r>
            <a:r>
              <a:rPr lang="en-US" sz="2000" dirty="0" smtClean="0">
                <a:solidFill>
                  <a:schemeClr val="bg1"/>
                </a:solidFill>
              </a:rPr>
              <a:t>xtract </a:t>
            </a:r>
            <a:r>
              <a:rPr lang="en-US" sz="2000" dirty="0">
                <a:solidFill>
                  <a:schemeClr val="bg1"/>
                </a:solidFill>
              </a:rPr>
              <a:t>the most common </a:t>
            </a:r>
            <a:r>
              <a:rPr lang="en-US" sz="2000" dirty="0" smtClean="0">
                <a:solidFill>
                  <a:schemeClr val="bg1"/>
                </a:solidFill>
              </a:rPr>
              <a:t>words.</a:t>
            </a:r>
          </a:p>
          <a:p>
            <a:pPr algn="ctr"/>
            <a:r>
              <a:rPr lang="en-US" sz="2000" dirty="0" smtClean="0">
                <a:solidFill>
                  <a:schemeClr val="bg1"/>
                </a:solidFill>
              </a:rPr>
              <a:t>6- Add stope words.</a:t>
            </a:r>
          </a:p>
          <a:p>
            <a:pPr algn="ctr"/>
            <a:r>
              <a:rPr lang="en-US" sz="2000" dirty="0" smtClean="0">
                <a:solidFill>
                  <a:schemeClr val="bg1"/>
                </a:solidFill>
              </a:rPr>
              <a:t>7- Drop the empty row.</a:t>
            </a:r>
          </a:p>
          <a:p>
            <a:pPr algn="ctr"/>
            <a:r>
              <a:rPr lang="en-US" sz="2000" dirty="0">
                <a:solidFill>
                  <a:schemeClr val="bg1"/>
                </a:solidFill>
              </a:rPr>
              <a:t>8- check the longest and shortest </a:t>
            </a:r>
            <a:r>
              <a:rPr lang="en-US" sz="2000" dirty="0" smtClean="0">
                <a:solidFill>
                  <a:schemeClr val="bg1"/>
                </a:solidFill>
              </a:rPr>
              <a:t>posts (title, self text)</a:t>
            </a:r>
          </a:p>
          <a:p>
            <a:pPr algn="ctr"/>
            <a:endParaRPr lang="en-US" sz="2000" dirty="0">
              <a:solidFill>
                <a:schemeClr val="bg1"/>
              </a:solidFill>
            </a:endParaRPr>
          </a:p>
        </p:txBody>
      </p:sp>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34001" y="212785"/>
            <a:ext cx="4557155" cy="3046398"/>
          </a:xfrm>
          <a:prstGeom prst="rect">
            <a:avLst/>
          </a:prstGeom>
          <a:ln>
            <a:noFill/>
          </a:ln>
          <a:effectLst>
            <a:outerShdw blurRad="190500" algn="tl" rotWithShape="0">
              <a:srgbClr val="000000">
                <a:alpha val="70000"/>
              </a:srgbClr>
            </a:outerShdw>
          </a:effectLst>
        </p:spPr>
      </p:pic>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34001" y="3540170"/>
            <a:ext cx="4580017" cy="291301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3926143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1942047003"/>
              </p:ext>
            </p:extLst>
          </p:nvPr>
        </p:nvGraphicFramePr>
        <p:xfrm>
          <a:off x="111033" y="58783"/>
          <a:ext cx="12011297" cy="66753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Rounded Rectangle 1"/>
          <p:cNvSpPr/>
          <p:nvPr/>
        </p:nvSpPr>
        <p:spPr>
          <a:xfrm>
            <a:off x="1874520" y="58784"/>
            <a:ext cx="8072846" cy="424542"/>
          </a:xfrm>
          <a:prstGeom prst="roundRect">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rgbClr val="2E1BBB"/>
                </a:solidFill>
                <a:effectLst>
                  <a:outerShdw blurRad="38100" dist="38100" dir="2700000" algn="tl">
                    <a:srgbClr val="000000">
                      <a:alpha val="43137"/>
                    </a:srgbClr>
                  </a:outerShdw>
                </a:effectLst>
                <a:latin typeface="Algerian" panose="04020705040A02060702" pitchFamily="82" charset="0"/>
              </a:rPr>
              <a:t>Pre-NLP Comparisons</a:t>
            </a:r>
            <a:endParaRPr lang="en-US" sz="2800" dirty="0">
              <a:solidFill>
                <a:srgbClr val="2E1BBB"/>
              </a:solidFill>
              <a:effectLst>
                <a:outerShdw blurRad="38100" dist="38100" dir="2700000" algn="tl">
                  <a:srgbClr val="000000">
                    <a:alpha val="43137"/>
                  </a:srgbClr>
                </a:outerShdw>
              </a:effectLst>
              <a:latin typeface="Algerian" panose="04020705040A02060702" pitchFamily="82" charset="0"/>
            </a:endParaRPr>
          </a:p>
        </p:txBody>
      </p:sp>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6349" y="751115"/>
            <a:ext cx="5891350" cy="5913726"/>
          </a:xfrm>
          <a:prstGeom prst="rect">
            <a:avLst/>
          </a:prstGeom>
        </p:spPr>
      </p:pic>
      <p:pic>
        <p:nvPicPr>
          <p:cNvPr id="6" name="Picture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250578" y="751115"/>
            <a:ext cx="5688874" cy="2867296"/>
          </a:xfrm>
          <a:prstGeom prst="rect">
            <a:avLst/>
          </a:prstGeom>
        </p:spPr>
      </p:pic>
      <p:pic>
        <p:nvPicPr>
          <p:cNvPr id="7" name="Picture 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250577" y="3722914"/>
            <a:ext cx="5688875" cy="2941928"/>
          </a:xfrm>
          <a:prstGeom prst="rect">
            <a:avLst/>
          </a:prstGeom>
        </p:spPr>
      </p:pic>
    </p:spTree>
    <p:extLst>
      <p:ext uri="{BB962C8B-B14F-4D97-AF65-F5344CB8AC3E}">
        <p14:creationId xmlns:p14="http://schemas.microsoft.com/office/powerpoint/2010/main" val="30502514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565419489"/>
              </p:ext>
            </p:extLst>
          </p:nvPr>
        </p:nvGraphicFramePr>
        <p:xfrm>
          <a:off x="111033" y="58783"/>
          <a:ext cx="12011297" cy="66753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1034" y="920931"/>
            <a:ext cx="5728064" cy="5813244"/>
          </a:xfrm>
          <a:prstGeom prst="rect">
            <a:avLst/>
          </a:prstGeom>
        </p:spPr>
      </p:pic>
      <p:sp>
        <p:nvSpPr>
          <p:cNvPr id="3" name="Rounded Rectangle 2"/>
          <p:cNvSpPr/>
          <p:nvPr/>
        </p:nvSpPr>
        <p:spPr>
          <a:xfrm>
            <a:off x="2886891" y="58783"/>
            <a:ext cx="6257109" cy="653143"/>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2E1BBB"/>
                </a:solidFill>
                <a:effectLst>
                  <a:outerShdw blurRad="38100" dist="38100" dir="2700000" algn="tl">
                    <a:srgbClr val="000000">
                      <a:alpha val="43137"/>
                    </a:srgbClr>
                  </a:outerShdw>
                </a:effectLst>
                <a:latin typeface="Algerian" panose="04020705040A02060702" pitchFamily="82" charset="0"/>
              </a:rPr>
              <a:t>Pre-NLP Comparisons</a:t>
            </a:r>
          </a:p>
        </p:txBody>
      </p:sp>
      <p:pic>
        <p:nvPicPr>
          <p:cNvPr id="6" name="Picture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93822" y="901337"/>
            <a:ext cx="5833067" cy="2789192"/>
          </a:xfrm>
          <a:prstGeom prst="rect">
            <a:avLst/>
          </a:prstGeom>
        </p:spPr>
      </p:pic>
      <p:pic>
        <p:nvPicPr>
          <p:cNvPr id="7" name="Picture 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093821" y="3873273"/>
            <a:ext cx="5833067" cy="2860902"/>
          </a:xfrm>
          <a:prstGeom prst="rect">
            <a:avLst/>
          </a:prstGeom>
        </p:spPr>
      </p:pic>
    </p:spTree>
    <p:extLst>
      <p:ext uri="{BB962C8B-B14F-4D97-AF65-F5344CB8AC3E}">
        <p14:creationId xmlns:p14="http://schemas.microsoft.com/office/powerpoint/2010/main" val="29953942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1650167837"/>
              </p:ext>
            </p:extLst>
          </p:nvPr>
        </p:nvGraphicFramePr>
        <p:xfrm>
          <a:off x="111033" y="58783"/>
          <a:ext cx="12011297" cy="66753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p:cNvSpPr txBox="1"/>
          <p:nvPr/>
        </p:nvSpPr>
        <p:spPr>
          <a:xfrm>
            <a:off x="313508" y="613954"/>
            <a:ext cx="3944983" cy="461665"/>
          </a:xfrm>
          <a:prstGeom prst="rect">
            <a:avLst/>
          </a:prstGeom>
          <a:noFill/>
        </p:spPr>
        <p:txBody>
          <a:bodyPr wrap="square" rtlCol="0">
            <a:spAutoFit/>
          </a:bodyPr>
          <a:lstStyle/>
          <a:p>
            <a:r>
              <a:rPr lang="en-US" sz="2400" b="1" dirty="0" smtClean="0">
                <a:solidFill>
                  <a:schemeClr val="accent3">
                    <a:lumMod val="75000"/>
                  </a:schemeClr>
                </a:solidFill>
                <a:effectLst>
                  <a:outerShdw blurRad="38100" dist="38100" dir="2700000" algn="tl">
                    <a:srgbClr val="000000">
                      <a:alpha val="43137"/>
                    </a:srgbClr>
                  </a:outerShdw>
                </a:effectLst>
              </a:rPr>
              <a:t>NLP Data Pre_Processing</a:t>
            </a:r>
            <a:endParaRPr lang="en-US" sz="2400" b="1" dirty="0">
              <a:solidFill>
                <a:schemeClr val="accent3">
                  <a:lumMod val="75000"/>
                </a:schemeClr>
              </a:solidFill>
              <a:effectLst>
                <a:outerShdw blurRad="38100" dist="38100" dir="2700000" algn="tl">
                  <a:srgbClr val="000000">
                    <a:alpha val="43137"/>
                  </a:srgbClr>
                </a:outerShdw>
              </a:effectLst>
            </a:endParaRPr>
          </a:p>
        </p:txBody>
      </p:sp>
      <p:sp>
        <p:nvSpPr>
          <p:cNvPr id="3" name="Pentagon 2"/>
          <p:cNvSpPr/>
          <p:nvPr/>
        </p:nvSpPr>
        <p:spPr>
          <a:xfrm>
            <a:off x="212268" y="2153688"/>
            <a:ext cx="2168435" cy="1626326"/>
          </a:xfrm>
          <a:prstGeom prst="homePlate">
            <a:avLst/>
          </a:prstGeom>
          <a:solidFill>
            <a:schemeClr val="bg2">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3">
                    <a:lumMod val="75000"/>
                  </a:schemeClr>
                </a:solidFill>
              </a:rPr>
              <a:t>Convert the letter to lowercase letters</a:t>
            </a:r>
          </a:p>
        </p:txBody>
      </p:sp>
      <p:sp>
        <p:nvSpPr>
          <p:cNvPr id="6" name="Pentagon 5"/>
          <p:cNvSpPr/>
          <p:nvPr/>
        </p:nvSpPr>
        <p:spPr>
          <a:xfrm>
            <a:off x="2530790" y="2153688"/>
            <a:ext cx="2168435" cy="1626326"/>
          </a:xfrm>
          <a:prstGeom prst="homePlate">
            <a:avLst/>
          </a:prstGeom>
          <a:solidFill>
            <a:schemeClr val="bg2">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3">
                    <a:lumMod val="75000"/>
                  </a:schemeClr>
                </a:solidFill>
              </a:rPr>
              <a:t>Remove special characters</a:t>
            </a:r>
          </a:p>
        </p:txBody>
      </p:sp>
      <p:sp>
        <p:nvSpPr>
          <p:cNvPr id="9" name="Pentagon 8"/>
          <p:cNvSpPr/>
          <p:nvPr/>
        </p:nvSpPr>
        <p:spPr>
          <a:xfrm>
            <a:off x="9641340" y="2153688"/>
            <a:ext cx="2168435" cy="1626326"/>
          </a:xfrm>
          <a:prstGeom prst="homePlate">
            <a:avLst/>
          </a:prstGeom>
          <a:solidFill>
            <a:schemeClr val="bg2">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3">
                    <a:lumMod val="75000"/>
                  </a:schemeClr>
                </a:solidFill>
              </a:rPr>
              <a:t>Stop word</a:t>
            </a:r>
          </a:p>
        </p:txBody>
      </p:sp>
      <p:sp>
        <p:nvSpPr>
          <p:cNvPr id="15" name="Pentagon 14"/>
          <p:cNvSpPr/>
          <p:nvPr/>
        </p:nvSpPr>
        <p:spPr>
          <a:xfrm>
            <a:off x="7346561" y="2153688"/>
            <a:ext cx="2168435" cy="1626326"/>
          </a:xfrm>
          <a:prstGeom prst="homePlate">
            <a:avLst/>
          </a:prstGeom>
          <a:solidFill>
            <a:schemeClr val="bg2">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3">
                    <a:lumMod val="75000"/>
                  </a:schemeClr>
                </a:solidFill>
              </a:rPr>
              <a:t>Stemming (get back the base form of the word)</a:t>
            </a:r>
          </a:p>
        </p:txBody>
      </p:sp>
      <p:sp>
        <p:nvSpPr>
          <p:cNvPr id="16" name="Pentagon 15"/>
          <p:cNvSpPr/>
          <p:nvPr/>
        </p:nvSpPr>
        <p:spPr>
          <a:xfrm>
            <a:off x="4926804" y="2212471"/>
            <a:ext cx="2168435" cy="1626326"/>
          </a:xfrm>
          <a:prstGeom prst="homePlate">
            <a:avLst/>
          </a:prstGeom>
          <a:solidFill>
            <a:schemeClr val="bg2">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3">
                    <a:lumMod val="75000"/>
                  </a:schemeClr>
                </a:solidFill>
              </a:rPr>
              <a:t>Tokenizing (Split the text into words)</a:t>
            </a:r>
          </a:p>
        </p:txBody>
      </p:sp>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0806" y="4415246"/>
            <a:ext cx="9960429" cy="19127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8862042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4055695641"/>
              </p:ext>
            </p:extLst>
          </p:nvPr>
        </p:nvGraphicFramePr>
        <p:xfrm>
          <a:off x="111033" y="58783"/>
          <a:ext cx="12011297" cy="66753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p:cNvSpPr txBox="1"/>
          <p:nvPr/>
        </p:nvSpPr>
        <p:spPr>
          <a:xfrm>
            <a:off x="309282" y="510988"/>
            <a:ext cx="3984044" cy="646331"/>
          </a:xfrm>
          <a:prstGeom prst="rect">
            <a:avLst/>
          </a:prstGeom>
          <a:noFill/>
        </p:spPr>
        <p:txBody>
          <a:bodyPr wrap="square" rtlCol="0">
            <a:spAutoFit/>
          </a:bodyPr>
          <a:lstStyle/>
          <a:p>
            <a:r>
              <a:rPr lang="en-US" sz="3600" dirty="0" smtClean="0">
                <a:solidFill>
                  <a:schemeClr val="accent3">
                    <a:lumMod val="75000"/>
                  </a:schemeClr>
                </a:solidFill>
                <a:latin typeface="Bahnschrift" panose="020B0502040204020203" pitchFamily="34" charset="0"/>
              </a:rPr>
              <a:t>Modeling Process</a:t>
            </a:r>
            <a:endParaRPr lang="en-US" sz="3600" dirty="0">
              <a:solidFill>
                <a:schemeClr val="accent3">
                  <a:lumMod val="75000"/>
                </a:schemeClr>
              </a:solidFill>
              <a:latin typeface="Bahnschrift" panose="020B0502040204020203" pitchFamily="34" charset="0"/>
            </a:endParaRPr>
          </a:p>
        </p:txBody>
      </p:sp>
      <p:sp>
        <p:nvSpPr>
          <p:cNvPr id="3" name="Snip and Round Single Corner Rectangle 2"/>
          <p:cNvSpPr/>
          <p:nvPr/>
        </p:nvSpPr>
        <p:spPr>
          <a:xfrm>
            <a:off x="302749" y="1437051"/>
            <a:ext cx="3594464" cy="1959428"/>
          </a:xfrm>
          <a:prstGeom prst="snipRound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solidFill>
              <a:schemeClr val="accent3">
                <a:lumMod val="5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accent3">
                    <a:lumMod val="50000"/>
                  </a:schemeClr>
                </a:solidFill>
                <a:effectLst>
                  <a:outerShdw blurRad="38100" dist="38100" dir="2700000" algn="tl">
                    <a:srgbClr val="000000">
                      <a:alpha val="43137"/>
                    </a:srgbClr>
                  </a:outerShdw>
                </a:effectLst>
              </a:rPr>
              <a:t>logistic </a:t>
            </a:r>
            <a:r>
              <a:rPr lang="en-US" dirty="0" smtClean="0">
                <a:solidFill>
                  <a:schemeClr val="accent3">
                    <a:lumMod val="50000"/>
                  </a:schemeClr>
                </a:solidFill>
                <a:effectLst>
                  <a:outerShdw blurRad="38100" dist="38100" dir="2700000" algn="tl">
                    <a:srgbClr val="000000">
                      <a:alpha val="43137"/>
                    </a:srgbClr>
                  </a:outerShdw>
                </a:effectLst>
              </a:rPr>
              <a:t>regression</a:t>
            </a:r>
          </a:p>
          <a:p>
            <a:pPr algn="ctr"/>
            <a:r>
              <a:rPr lang="en-US" dirty="0" err="1" smtClean="0">
                <a:solidFill>
                  <a:schemeClr val="accent3">
                    <a:lumMod val="50000"/>
                  </a:schemeClr>
                </a:solidFill>
                <a:effectLst>
                  <a:outerShdw blurRad="38100" dist="38100" dir="2700000" algn="tl">
                    <a:srgbClr val="000000">
                      <a:alpha val="43137"/>
                    </a:srgbClr>
                  </a:outerShdw>
                </a:effectLst>
              </a:rPr>
              <a:t>counterVictorizer</a:t>
            </a:r>
            <a:endParaRPr lang="en-US" dirty="0" smtClean="0">
              <a:solidFill>
                <a:schemeClr val="accent3">
                  <a:lumMod val="50000"/>
                </a:schemeClr>
              </a:solidFill>
              <a:effectLst>
                <a:outerShdw blurRad="38100" dist="38100" dir="2700000" algn="tl">
                  <a:srgbClr val="000000">
                    <a:alpha val="43137"/>
                  </a:srgbClr>
                </a:outerShdw>
              </a:effectLst>
            </a:endParaRPr>
          </a:p>
          <a:p>
            <a:pPr algn="ctr"/>
            <a:r>
              <a:rPr lang="en-US" dirty="0" smtClean="0">
                <a:solidFill>
                  <a:schemeClr val="accent3">
                    <a:lumMod val="50000"/>
                  </a:schemeClr>
                </a:solidFill>
                <a:effectLst>
                  <a:outerShdw blurRad="38100" dist="38100" dir="2700000" algn="tl">
                    <a:srgbClr val="000000">
                      <a:alpha val="43137"/>
                    </a:srgbClr>
                  </a:outerShdw>
                </a:effectLst>
              </a:rPr>
              <a:t>(TF-IDF</a:t>
            </a:r>
            <a:r>
              <a:rPr lang="en-US" dirty="0">
                <a:solidFill>
                  <a:schemeClr val="accent3">
                    <a:lumMod val="50000"/>
                  </a:schemeClr>
                </a:solidFill>
                <a:effectLst>
                  <a:outerShdw blurRad="38100" dist="38100" dir="2700000" algn="tl">
                    <a:srgbClr val="000000">
                      <a:alpha val="43137"/>
                    </a:srgbClr>
                  </a:outerShdw>
                </a:effectLst>
              </a:rPr>
              <a:t>) </a:t>
            </a:r>
            <a:r>
              <a:rPr lang="en-US" dirty="0" err="1" smtClean="0">
                <a:solidFill>
                  <a:schemeClr val="accent3">
                    <a:lumMod val="50000"/>
                  </a:schemeClr>
                </a:solidFill>
                <a:effectLst>
                  <a:outerShdw blurRad="38100" dist="38100" dir="2700000" algn="tl">
                    <a:srgbClr val="000000">
                      <a:alpha val="43137"/>
                    </a:srgbClr>
                  </a:outerShdw>
                </a:effectLst>
              </a:rPr>
              <a:t>Vectorizer</a:t>
            </a:r>
            <a:endParaRPr lang="en-US" dirty="0" smtClean="0">
              <a:solidFill>
                <a:schemeClr val="accent3">
                  <a:lumMod val="50000"/>
                </a:schemeClr>
              </a:solidFill>
              <a:effectLst>
                <a:outerShdw blurRad="38100" dist="38100" dir="2700000" algn="tl">
                  <a:srgbClr val="000000">
                    <a:alpha val="43137"/>
                  </a:srgbClr>
                </a:outerShdw>
              </a:effectLst>
            </a:endParaRPr>
          </a:p>
          <a:p>
            <a:pPr algn="ctr"/>
            <a:r>
              <a:rPr lang="en-US" dirty="0">
                <a:solidFill>
                  <a:schemeClr val="accent3">
                    <a:lumMod val="50000"/>
                  </a:schemeClr>
                </a:solidFill>
                <a:effectLst>
                  <a:outerShdw blurRad="38100" dist="38100" dir="2700000" algn="tl">
                    <a:srgbClr val="000000">
                      <a:alpha val="43137"/>
                    </a:srgbClr>
                  </a:outerShdw>
                </a:effectLst>
              </a:rPr>
              <a:t> </a:t>
            </a:r>
            <a:r>
              <a:rPr lang="en-US" dirty="0" err="1" smtClean="0">
                <a:solidFill>
                  <a:schemeClr val="accent3">
                    <a:lumMod val="50000"/>
                  </a:schemeClr>
                </a:solidFill>
                <a:effectLst>
                  <a:outerShdw blurRad="38100" dist="38100" dir="2700000" algn="tl">
                    <a:srgbClr val="000000">
                      <a:alpha val="43137"/>
                    </a:srgbClr>
                  </a:outerShdw>
                </a:effectLst>
              </a:rPr>
              <a:t>pipline</a:t>
            </a:r>
            <a:endParaRPr lang="en-US" dirty="0" smtClean="0">
              <a:solidFill>
                <a:schemeClr val="accent3">
                  <a:lumMod val="50000"/>
                </a:schemeClr>
              </a:solidFill>
              <a:effectLst>
                <a:outerShdw blurRad="38100" dist="38100" dir="2700000" algn="tl">
                  <a:srgbClr val="000000">
                    <a:alpha val="43137"/>
                  </a:srgbClr>
                </a:outerShdw>
              </a:effectLst>
            </a:endParaRPr>
          </a:p>
          <a:p>
            <a:pPr algn="ctr"/>
            <a:r>
              <a:rPr lang="en-US" dirty="0" err="1">
                <a:solidFill>
                  <a:schemeClr val="accent3">
                    <a:lumMod val="50000"/>
                  </a:schemeClr>
                </a:solidFill>
                <a:effectLst>
                  <a:outerShdw blurRad="38100" dist="38100" dir="2700000" algn="tl">
                    <a:srgbClr val="000000">
                      <a:alpha val="43137"/>
                    </a:srgbClr>
                  </a:outerShdw>
                </a:effectLst>
              </a:rPr>
              <a:t>RandomizedSearchCV</a:t>
            </a:r>
            <a:endParaRPr lang="en-US" dirty="0">
              <a:solidFill>
                <a:schemeClr val="accent3">
                  <a:lumMod val="50000"/>
                </a:schemeClr>
              </a:solidFill>
              <a:effectLst>
                <a:outerShdw blurRad="38100" dist="38100" dir="2700000" algn="tl">
                  <a:srgbClr val="000000">
                    <a:alpha val="43137"/>
                  </a:srgbClr>
                </a:outerShdw>
              </a:effectLst>
            </a:endParaRPr>
          </a:p>
        </p:txBody>
      </p:sp>
      <p:sp>
        <p:nvSpPr>
          <p:cNvPr id="7" name="Snip and Round Single Corner Rectangle 6"/>
          <p:cNvSpPr/>
          <p:nvPr/>
        </p:nvSpPr>
        <p:spPr>
          <a:xfrm>
            <a:off x="8621482" y="1414951"/>
            <a:ext cx="3394165" cy="2069843"/>
          </a:xfrm>
          <a:prstGeom prst="snipRound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solidFill>
              <a:schemeClr val="accent3">
                <a:lumMod val="5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accent3">
                    <a:lumMod val="50000"/>
                  </a:schemeClr>
                </a:solidFill>
                <a:effectLst>
                  <a:outerShdw blurRad="38100" dist="38100" dir="2700000" algn="tl">
                    <a:srgbClr val="000000">
                      <a:alpha val="43137"/>
                    </a:srgbClr>
                  </a:outerShdw>
                </a:effectLst>
              </a:rPr>
              <a:t> Random </a:t>
            </a:r>
            <a:r>
              <a:rPr lang="en-US" dirty="0" smtClean="0">
                <a:solidFill>
                  <a:schemeClr val="accent3">
                    <a:lumMod val="50000"/>
                  </a:schemeClr>
                </a:solidFill>
                <a:effectLst>
                  <a:outerShdw blurRad="38100" dist="38100" dir="2700000" algn="tl">
                    <a:srgbClr val="000000">
                      <a:alpha val="43137"/>
                    </a:srgbClr>
                  </a:outerShdw>
                </a:effectLst>
              </a:rPr>
              <a:t>Forests</a:t>
            </a:r>
          </a:p>
          <a:p>
            <a:pPr algn="ctr"/>
            <a:r>
              <a:rPr lang="en-US" dirty="0" err="1" smtClean="0">
                <a:solidFill>
                  <a:schemeClr val="accent3">
                    <a:lumMod val="50000"/>
                  </a:schemeClr>
                </a:solidFill>
                <a:effectLst>
                  <a:outerShdw blurRad="38100" dist="38100" dir="2700000" algn="tl">
                    <a:srgbClr val="000000">
                      <a:alpha val="43137"/>
                    </a:srgbClr>
                  </a:outerShdw>
                </a:effectLst>
              </a:rPr>
              <a:t>counterVictorizer</a:t>
            </a:r>
            <a:endParaRPr lang="en-US" dirty="0" smtClean="0">
              <a:solidFill>
                <a:schemeClr val="accent3">
                  <a:lumMod val="50000"/>
                </a:schemeClr>
              </a:solidFill>
              <a:effectLst>
                <a:outerShdw blurRad="38100" dist="38100" dir="2700000" algn="tl">
                  <a:srgbClr val="000000">
                    <a:alpha val="43137"/>
                  </a:srgbClr>
                </a:outerShdw>
              </a:effectLst>
            </a:endParaRPr>
          </a:p>
          <a:p>
            <a:pPr algn="ctr"/>
            <a:r>
              <a:rPr lang="en-US" dirty="0" smtClean="0">
                <a:solidFill>
                  <a:schemeClr val="accent3">
                    <a:lumMod val="50000"/>
                  </a:schemeClr>
                </a:solidFill>
                <a:effectLst>
                  <a:outerShdw blurRad="38100" dist="38100" dir="2700000" algn="tl">
                    <a:srgbClr val="000000">
                      <a:alpha val="43137"/>
                    </a:srgbClr>
                  </a:outerShdw>
                </a:effectLst>
              </a:rPr>
              <a:t>(TF-IDF</a:t>
            </a:r>
            <a:r>
              <a:rPr lang="en-US" dirty="0">
                <a:solidFill>
                  <a:schemeClr val="accent3">
                    <a:lumMod val="50000"/>
                  </a:schemeClr>
                </a:solidFill>
                <a:effectLst>
                  <a:outerShdw blurRad="38100" dist="38100" dir="2700000" algn="tl">
                    <a:srgbClr val="000000">
                      <a:alpha val="43137"/>
                    </a:srgbClr>
                  </a:outerShdw>
                </a:effectLst>
              </a:rPr>
              <a:t>) </a:t>
            </a:r>
            <a:r>
              <a:rPr lang="en-US" dirty="0" err="1" smtClean="0">
                <a:solidFill>
                  <a:schemeClr val="accent3">
                    <a:lumMod val="50000"/>
                  </a:schemeClr>
                </a:solidFill>
                <a:effectLst>
                  <a:outerShdw blurRad="38100" dist="38100" dir="2700000" algn="tl">
                    <a:srgbClr val="000000">
                      <a:alpha val="43137"/>
                    </a:srgbClr>
                  </a:outerShdw>
                </a:effectLst>
              </a:rPr>
              <a:t>Vectorizer</a:t>
            </a:r>
            <a:endParaRPr lang="en-US" dirty="0" smtClean="0">
              <a:solidFill>
                <a:schemeClr val="accent3">
                  <a:lumMod val="50000"/>
                </a:schemeClr>
              </a:solidFill>
              <a:effectLst>
                <a:outerShdw blurRad="38100" dist="38100" dir="2700000" algn="tl">
                  <a:srgbClr val="000000">
                    <a:alpha val="43137"/>
                  </a:srgbClr>
                </a:outerShdw>
              </a:effectLst>
            </a:endParaRPr>
          </a:p>
          <a:p>
            <a:pPr algn="ctr"/>
            <a:r>
              <a:rPr lang="en-US" dirty="0">
                <a:solidFill>
                  <a:schemeClr val="accent3">
                    <a:lumMod val="50000"/>
                  </a:schemeClr>
                </a:solidFill>
                <a:effectLst>
                  <a:outerShdw blurRad="38100" dist="38100" dir="2700000" algn="tl">
                    <a:srgbClr val="000000">
                      <a:alpha val="43137"/>
                    </a:srgbClr>
                  </a:outerShdw>
                </a:effectLst>
              </a:rPr>
              <a:t> </a:t>
            </a:r>
            <a:r>
              <a:rPr lang="en-US" dirty="0" err="1" smtClean="0">
                <a:solidFill>
                  <a:schemeClr val="accent3">
                    <a:lumMod val="50000"/>
                  </a:schemeClr>
                </a:solidFill>
                <a:effectLst>
                  <a:outerShdw blurRad="38100" dist="38100" dir="2700000" algn="tl">
                    <a:srgbClr val="000000">
                      <a:alpha val="43137"/>
                    </a:srgbClr>
                  </a:outerShdw>
                </a:effectLst>
              </a:rPr>
              <a:t>pipline</a:t>
            </a:r>
            <a:endParaRPr lang="en-US" dirty="0" smtClean="0">
              <a:solidFill>
                <a:schemeClr val="accent3">
                  <a:lumMod val="50000"/>
                </a:schemeClr>
              </a:solidFill>
              <a:effectLst>
                <a:outerShdw blurRad="38100" dist="38100" dir="2700000" algn="tl">
                  <a:srgbClr val="000000">
                    <a:alpha val="43137"/>
                  </a:srgbClr>
                </a:outerShdw>
              </a:effectLst>
            </a:endParaRPr>
          </a:p>
          <a:p>
            <a:pPr algn="ctr"/>
            <a:r>
              <a:rPr lang="en-US" dirty="0" err="1">
                <a:solidFill>
                  <a:schemeClr val="accent3">
                    <a:lumMod val="50000"/>
                  </a:schemeClr>
                </a:solidFill>
                <a:effectLst>
                  <a:outerShdw blurRad="38100" dist="38100" dir="2700000" algn="tl">
                    <a:srgbClr val="000000">
                      <a:alpha val="43137"/>
                    </a:srgbClr>
                  </a:outerShdw>
                </a:effectLst>
              </a:rPr>
              <a:t>RandomizedSearchCV</a:t>
            </a:r>
            <a:endParaRPr lang="en-US" dirty="0">
              <a:solidFill>
                <a:schemeClr val="accent3">
                  <a:lumMod val="50000"/>
                </a:schemeClr>
              </a:solidFill>
              <a:effectLst>
                <a:outerShdw blurRad="38100" dist="38100" dir="2700000" algn="tl">
                  <a:srgbClr val="000000">
                    <a:alpha val="43137"/>
                  </a:srgbClr>
                </a:outerShdw>
              </a:effectLst>
            </a:endParaRPr>
          </a:p>
        </p:txBody>
      </p:sp>
      <p:sp>
        <p:nvSpPr>
          <p:cNvPr id="8" name="Snip and Round Single Corner Rectangle 7"/>
          <p:cNvSpPr/>
          <p:nvPr/>
        </p:nvSpPr>
        <p:spPr>
          <a:xfrm>
            <a:off x="4722221" y="1414951"/>
            <a:ext cx="3394165" cy="1959428"/>
          </a:xfrm>
          <a:prstGeom prst="snipRound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solidFill>
              <a:schemeClr val="accent3">
                <a:lumMod val="5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accent3">
                    <a:lumMod val="50000"/>
                  </a:schemeClr>
                </a:solidFill>
                <a:effectLst>
                  <a:outerShdw blurRad="38100" dist="38100" dir="2700000" algn="tl">
                    <a:srgbClr val="000000">
                      <a:alpha val="43137"/>
                    </a:srgbClr>
                  </a:outerShdw>
                </a:effectLst>
              </a:rPr>
              <a:t>Multinomial Naive </a:t>
            </a:r>
            <a:r>
              <a:rPr lang="en-US" dirty="0" smtClean="0">
                <a:solidFill>
                  <a:schemeClr val="accent3">
                    <a:lumMod val="50000"/>
                  </a:schemeClr>
                </a:solidFill>
                <a:effectLst>
                  <a:outerShdw blurRad="38100" dist="38100" dir="2700000" algn="tl">
                    <a:srgbClr val="000000">
                      <a:alpha val="43137"/>
                    </a:srgbClr>
                  </a:outerShdw>
                </a:effectLst>
              </a:rPr>
              <a:t>Bayes</a:t>
            </a:r>
          </a:p>
          <a:p>
            <a:pPr algn="ctr"/>
            <a:r>
              <a:rPr lang="en-US" dirty="0" err="1" smtClean="0">
                <a:solidFill>
                  <a:schemeClr val="accent3">
                    <a:lumMod val="50000"/>
                  </a:schemeClr>
                </a:solidFill>
                <a:effectLst>
                  <a:outerShdw blurRad="38100" dist="38100" dir="2700000" algn="tl">
                    <a:srgbClr val="000000">
                      <a:alpha val="43137"/>
                    </a:srgbClr>
                  </a:outerShdw>
                </a:effectLst>
              </a:rPr>
              <a:t>counterVictorizer</a:t>
            </a:r>
            <a:endParaRPr lang="en-US" dirty="0" smtClean="0">
              <a:solidFill>
                <a:schemeClr val="accent3">
                  <a:lumMod val="50000"/>
                </a:schemeClr>
              </a:solidFill>
              <a:effectLst>
                <a:outerShdw blurRad="38100" dist="38100" dir="2700000" algn="tl">
                  <a:srgbClr val="000000">
                    <a:alpha val="43137"/>
                  </a:srgbClr>
                </a:outerShdw>
              </a:effectLst>
            </a:endParaRPr>
          </a:p>
          <a:p>
            <a:pPr algn="ctr"/>
            <a:r>
              <a:rPr lang="en-US" dirty="0" smtClean="0">
                <a:solidFill>
                  <a:schemeClr val="accent3">
                    <a:lumMod val="50000"/>
                  </a:schemeClr>
                </a:solidFill>
                <a:effectLst>
                  <a:outerShdw blurRad="38100" dist="38100" dir="2700000" algn="tl">
                    <a:srgbClr val="000000">
                      <a:alpha val="43137"/>
                    </a:srgbClr>
                  </a:outerShdw>
                </a:effectLst>
              </a:rPr>
              <a:t>(TF-IDF</a:t>
            </a:r>
            <a:r>
              <a:rPr lang="en-US" dirty="0">
                <a:solidFill>
                  <a:schemeClr val="accent3">
                    <a:lumMod val="50000"/>
                  </a:schemeClr>
                </a:solidFill>
                <a:effectLst>
                  <a:outerShdw blurRad="38100" dist="38100" dir="2700000" algn="tl">
                    <a:srgbClr val="000000">
                      <a:alpha val="43137"/>
                    </a:srgbClr>
                  </a:outerShdw>
                </a:effectLst>
              </a:rPr>
              <a:t>) </a:t>
            </a:r>
            <a:r>
              <a:rPr lang="en-US" dirty="0" err="1" smtClean="0">
                <a:solidFill>
                  <a:schemeClr val="accent3">
                    <a:lumMod val="50000"/>
                  </a:schemeClr>
                </a:solidFill>
                <a:effectLst>
                  <a:outerShdw blurRad="38100" dist="38100" dir="2700000" algn="tl">
                    <a:srgbClr val="000000">
                      <a:alpha val="43137"/>
                    </a:srgbClr>
                  </a:outerShdw>
                </a:effectLst>
              </a:rPr>
              <a:t>Vectorizer</a:t>
            </a:r>
            <a:endParaRPr lang="en-US" dirty="0" smtClean="0">
              <a:solidFill>
                <a:schemeClr val="accent3">
                  <a:lumMod val="50000"/>
                </a:schemeClr>
              </a:solidFill>
              <a:effectLst>
                <a:outerShdw blurRad="38100" dist="38100" dir="2700000" algn="tl">
                  <a:srgbClr val="000000">
                    <a:alpha val="43137"/>
                  </a:srgbClr>
                </a:outerShdw>
              </a:effectLst>
            </a:endParaRPr>
          </a:p>
          <a:p>
            <a:pPr algn="ctr"/>
            <a:r>
              <a:rPr lang="en-US" dirty="0">
                <a:solidFill>
                  <a:schemeClr val="accent3">
                    <a:lumMod val="50000"/>
                  </a:schemeClr>
                </a:solidFill>
                <a:effectLst>
                  <a:outerShdw blurRad="38100" dist="38100" dir="2700000" algn="tl">
                    <a:srgbClr val="000000">
                      <a:alpha val="43137"/>
                    </a:srgbClr>
                  </a:outerShdw>
                </a:effectLst>
              </a:rPr>
              <a:t> </a:t>
            </a:r>
            <a:r>
              <a:rPr lang="en-US" dirty="0" err="1" smtClean="0">
                <a:solidFill>
                  <a:schemeClr val="accent3">
                    <a:lumMod val="50000"/>
                  </a:schemeClr>
                </a:solidFill>
                <a:effectLst>
                  <a:outerShdw blurRad="38100" dist="38100" dir="2700000" algn="tl">
                    <a:srgbClr val="000000">
                      <a:alpha val="43137"/>
                    </a:srgbClr>
                  </a:outerShdw>
                </a:effectLst>
              </a:rPr>
              <a:t>pipline</a:t>
            </a:r>
            <a:endParaRPr lang="en-US" dirty="0" smtClean="0">
              <a:solidFill>
                <a:schemeClr val="accent3">
                  <a:lumMod val="50000"/>
                </a:schemeClr>
              </a:solidFill>
              <a:effectLst>
                <a:outerShdw blurRad="38100" dist="38100" dir="2700000" algn="tl">
                  <a:srgbClr val="000000">
                    <a:alpha val="43137"/>
                  </a:srgbClr>
                </a:outerShdw>
              </a:effectLst>
            </a:endParaRPr>
          </a:p>
          <a:p>
            <a:pPr algn="ctr"/>
            <a:r>
              <a:rPr lang="en-US" dirty="0" err="1">
                <a:solidFill>
                  <a:schemeClr val="accent3">
                    <a:lumMod val="50000"/>
                  </a:schemeClr>
                </a:solidFill>
                <a:effectLst>
                  <a:outerShdw blurRad="38100" dist="38100" dir="2700000" algn="tl">
                    <a:srgbClr val="000000">
                      <a:alpha val="43137"/>
                    </a:srgbClr>
                  </a:outerShdw>
                </a:effectLst>
              </a:rPr>
              <a:t>RandomizedSearchCV</a:t>
            </a:r>
            <a:endParaRPr lang="en-US" dirty="0">
              <a:solidFill>
                <a:schemeClr val="accent3">
                  <a:lumMod val="50000"/>
                </a:schemeClr>
              </a:solidFill>
              <a:effectLst>
                <a:outerShdw blurRad="38100" dist="38100" dir="2700000" algn="tl">
                  <a:srgbClr val="000000">
                    <a:alpha val="43137"/>
                  </a:srgbClr>
                </a:outerShdw>
              </a:effectLst>
            </a:endParaRPr>
          </a:p>
        </p:txBody>
      </p:sp>
      <p:sp>
        <p:nvSpPr>
          <p:cNvPr id="9" name="Rounded Rectangle 8"/>
          <p:cNvSpPr/>
          <p:nvPr/>
        </p:nvSpPr>
        <p:spPr>
          <a:xfrm>
            <a:off x="992776" y="3770541"/>
            <a:ext cx="1926771" cy="1338943"/>
          </a:xfrm>
          <a:prstGeom prst="roundRect">
            <a:avLst/>
          </a:prstGeom>
          <a:solidFill>
            <a:schemeClr val="accent2">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3">
                    <a:lumMod val="50000"/>
                  </a:schemeClr>
                </a:solidFill>
              </a:rPr>
              <a:t>selftext</a:t>
            </a:r>
            <a:r>
              <a:rPr lang="en-US" dirty="0">
                <a:solidFill>
                  <a:schemeClr val="accent3">
                    <a:lumMod val="50000"/>
                  </a:schemeClr>
                </a:solidFill>
              </a:rPr>
              <a:t>:</a:t>
            </a:r>
            <a:endParaRPr lang="en-US" dirty="0" smtClean="0">
              <a:solidFill>
                <a:schemeClr val="accent3">
                  <a:lumMod val="50000"/>
                </a:schemeClr>
              </a:solidFill>
            </a:endParaRPr>
          </a:p>
          <a:p>
            <a:pPr algn="ctr"/>
            <a:r>
              <a:rPr lang="en-US" sz="1400" dirty="0" err="1" smtClean="0">
                <a:solidFill>
                  <a:schemeClr val="accent3">
                    <a:lumMod val="50000"/>
                  </a:schemeClr>
                </a:solidFill>
              </a:rPr>
              <a:t>Lr_cvec</a:t>
            </a:r>
            <a:r>
              <a:rPr lang="en-US" sz="1400" dirty="0" smtClean="0">
                <a:solidFill>
                  <a:schemeClr val="accent3">
                    <a:lumMod val="50000"/>
                  </a:schemeClr>
                </a:solidFill>
              </a:rPr>
              <a:t> TRAIN .78</a:t>
            </a:r>
          </a:p>
          <a:p>
            <a:pPr algn="ctr"/>
            <a:r>
              <a:rPr lang="en-US" sz="1400" dirty="0" err="1" smtClean="0">
                <a:solidFill>
                  <a:schemeClr val="accent3">
                    <a:lumMod val="50000"/>
                  </a:schemeClr>
                </a:solidFill>
              </a:rPr>
              <a:t>Lr_cvec</a:t>
            </a:r>
            <a:r>
              <a:rPr lang="en-US" sz="1400" dirty="0" smtClean="0">
                <a:solidFill>
                  <a:schemeClr val="accent3">
                    <a:lumMod val="50000"/>
                  </a:schemeClr>
                </a:solidFill>
              </a:rPr>
              <a:t> TEST .73</a:t>
            </a:r>
          </a:p>
          <a:p>
            <a:pPr algn="ctr"/>
            <a:r>
              <a:rPr lang="en-US" sz="1400" dirty="0" err="1" smtClean="0">
                <a:solidFill>
                  <a:schemeClr val="accent3">
                    <a:lumMod val="50000"/>
                  </a:schemeClr>
                </a:solidFill>
              </a:rPr>
              <a:t>Lr_tvec</a:t>
            </a:r>
            <a:r>
              <a:rPr lang="en-US" sz="1400" dirty="0" smtClean="0">
                <a:solidFill>
                  <a:schemeClr val="accent3">
                    <a:lumMod val="50000"/>
                  </a:schemeClr>
                </a:solidFill>
              </a:rPr>
              <a:t> TRAIN .75</a:t>
            </a:r>
          </a:p>
          <a:p>
            <a:pPr algn="ctr"/>
            <a:r>
              <a:rPr lang="en-US" sz="1400" dirty="0" err="1" smtClean="0">
                <a:solidFill>
                  <a:schemeClr val="accent3">
                    <a:lumMod val="50000"/>
                  </a:schemeClr>
                </a:solidFill>
              </a:rPr>
              <a:t>Lr_tvec</a:t>
            </a:r>
            <a:r>
              <a:rPr lang="en-US" sz="1400" dirty="0" smtClean="0">
                <a:solidFill>
                  <a:schemeClr val="accent3">
                    <a:lumMod val="50000"/>
                  </a:schemeClr>
                </a:solidFill>
              </a:rPr>
              <a:t> TEST .74</a:t>
            </a:r>
          </a:p>
          <a:p>
            <a:pPr algn="ctr"/>
            <a:endParaRPr lang="en-US" sz="1400" dirty="0">
              <a:solidFill>
                <a:schemeClr val="accent3">
                  <a:lumMod val="50000"/>
                </a:schemeClr>
              </a:solidFill>
            </a:endParaRPr>
          </a:p>
        </p:txBody>
      </p:sp>
      <p:sp>
        <p:nvSpPr>
          <p:cNvPr id="10" name="Rounded Rectangle 9"/>
          <p:cNvSpPr/>
          <p:nvPr/>
        </p:nvSpPr>
        <p:spPr>
          <a:xfrm>
            <a:off x="9355180" y="3770541"/>
            <a:ext cx="1926771" cy="1338943"/>
          </a:xfrm>
          <a:prstGeom prst="roundRect">
            <a:avLst/>
          </a:prstGeom>
          <a:solidFill>
            <a:schemeClr val="accent2">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3">
                    <a:lumMod val="50000"/>
                  </a:schemeClr>
                </a:solidFill>
              </a:rPr>
              <a:t>selftext</a:t>
            </a:r>
            <a:r>
              <a:rPr lang="en-US" dirty="0" smtClean="0">
                <a:solidFill>
                  <a:schemeClr val="accent3">
                    <a:lumMod val="50000"/>
                  </a:schemeClr>
                </a:solidFill>
              </a:rPr>
              <a:t>:</a:t>
            </a:r>
          </a:p>
          <a:p>
            <a:pPr algn="ctr"/>
            <a:r>
              <a:rPr lang="en-US" sz="1400" dirty="0" err="1" smtClean="0">
                <a:solidFill>
                  <a:schemeClr val="accent3">
                    <a:lumMod val="50000"/>
                  </a:schemeClr>
                </a:solidFill>
              </a:rPr>
              <a:t>Rfc_cvec</a:t>
            </a:r>
            <a:r>
              <a:rPr lang="en-US" sz="1400" dirty="0" smtClean="0">
                <a:solidFill>
                  <a:schemeClr val="accent3">
                    <a:lumMod val="50000"/>
                  </a:schemeClr>
                </a:solidFill>
              </a:rPr>
              <a:t> TRAIN .74</a:t>
            </a:r>
          </a:p>
          <a:p>
            <a:pPr algn="ctr"/>
            <a:r>
              <a:rPr lang="en-US" sz="1400" dirty="0" err="1" smtClean="0">
                <a:solidFill>
                  <a:schemeClr val="accent3">
                    <a:lumMod val="50000"/>
                  </a:schemeClr>
                </a:solidFill>
              </a:rPr>
              <a:t>Rfc_cvec</a:t>
            </a:r>
            <a:r>
              <a:rPr lang="en-US" sz="1400" dirty="0" smtClean="0">
                <a:solidFill>
                  <a:schemeClr val="accent3">
                    <a:lumMod val="50000"/>
                  </a:schemeClr>
                </a:solidFill>
              </a:rPr>
              <a:t> TEST .73</a:t>
            </a:r>
          </a:p>
          <a:p>
            <a:pPr algn="ctr"/>
            <a:r>
              <a:rPr lang="en-US" sz="1400" dirty="0" err="1" smtClean="0">
                <a:solidFill>
                  <a:schemeClr val="accent3">
                    <a:lumMod val="50000"/>
                  </a:schemeClr>
                </a:solidFill>
              </a:rPr>
              <a:t>Rfc_tvec</a:t>
            </a:r>
            <a:r>
              <a:rPr lang="en-US" sz="1400" dirty="0" smtClean="0">
                <a:solidFill>
                  <a:schemeClr val="accent3">
                    <a:lumMod val="50000"/>
                  </a:schemeClr>
                </a:solidFill>
              </a:rPr>
              <a:t> TRAIN .74</a:t>
            </a:r>
          </a:p>
          <a:p>
            <a:pPr algn="ctr"/>
            <a:r>
              <a:rPr lang="en-US" sz="1400" dirty="0" err="1" smtClean="0">
                <a:solidFill>
                  <a:schemeClr val="accent3">
                    <a:lumMod val="50000"/>
                  </a:schemeClr>
                </a:solidFill>
              </a:rPr>
              <a:t>Rfc_tvec</a:t>
            </a:r>
            <a:r>
              <a:rPr lang="en-US" sz="1400" dirty="0" smtClean="0">
                <a:solidFill>
                  <a:schemeClr val="accent3">
                    <a:lumMod val="50000"/>
                  </a:schemeClr>
                </a:solidFill>
              </a:rPr>
              <a:t> TEST .73 </a:t>
            </a:r>
            <a:endParaRPr lang="en-US" sz="1400" dirty="0">
              <a:solidFill>
                <a:schemeClr val="accent3">
                  <a:lumMod val="50000"/>
                </a:schemeClr>
              </a:solidFill>
            </a:endParaRPr>
          </a:p>
        </p:txBody>
      </p:sp>
      <p:sp>
        <p:nvSpPr>
          <p:cNvPr id="11" name="Rounded Rectangle 10"/>
          <p:cNvSpPr/>
          <p:nvPr/>
        </p:nvSpPr>
        <p:spPr>
          <a:xfrm>
            <a:off x="5347063" y="3715333"/>
            <a:ext cx="1926771" cy="1338944"/>
          </a:xfrm>
          <a:prstGeom prst="roundRect">
            <a:avLst/>
          </a:prstGeom>
          <a:solidFill>
            <a:schemeClr val="accent2">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3">
                    <a:lumMod val="50000"/>
                  </a:schemeClr>
                </a:solidFill>
              </a:rPr>
              <a:t>selftext</a:t>
            </a:r>
            <a:r>
              <a:rPr lang="en-US" dirty="0" smtClean="0">
                <a:solidFill>
                  <a:schemeClr val="accent3">
                    <a:lumMod val="50000"/>
                  </a:schemeClr>
                </a:solidFill>
              </a:rPr>
              <a:t>:</a:t>
            </a:r>
          </a:p>
          <a:p>
            <a:pPr algn="ctr"/>
            <a:r>
              <a:rPr lang="en-US" sz="1400" dirty="0" err="1" smtClean="0">
                <a:solidFill>
                  <a:schemeClr val="accent3">
                    <a:lumMod val="50000"/>
                  </a:schemeClr>
                </a:solidFill>
              </a:rPr>
              <a:t>mnb_cvec</a:t>
            </a:r>
            <a:r>
              <a:rPr lang="en-US" sz="1400" dirty="0" smtClean="0">
                <a:solidFill>
                  <a:schemeClr val="accent3">
                    <a:lumMod val="50000"/>
                  </a:schemeClr>
                </a:solidFill>
              </a:rPr>
              <a:t> TRAIN .73</a:t>
            </a:r>
          </a:p>
          <a:p>
            <a:pPr algn="ctr"/>
            <a:r>
              <a:rPr lang="en-US" sz="1400" dirty="0" err="1" smtClean="0">
                <a:solidFill>
                  <a:schemeClr val="accent3">
                    <a:lumMod val="50000"/>
                  </a:schemeClr>
                </a:solidFill>
              </a:rPr>
              <a:t>mnb_cvec</a:t>
            </a:r>
            <a:r>
              <a:rPr lang="en-US" sz="1400" dirty="0" smtClean="0">
                <a:solidFill>
                  <a:schemeClr val="accent3">
                    <a:lumMod val="50000"/>
                  </a:schemeClr>
                </a:solidFill>
              </a:rPr>
              <a:t> TEST .72</a:t>
            </a:r>
          </a:p>
          <a:p>
            <a:pPr algn="ctr"/>
            <a:r>
              <a:rPr lang="en-US" sz="1400" dirty="0" err="1" smtClean="0">
                <a:solidFill>
                  <a:schemeClr val="accent3">
                    <a:lumMod val="50000"/>
                  </a:schemeClr>
                </a:solidFill>
              </a:rPr>
              <a:t>Mnb_tvec</a:t>
            </a:r>
            <a:r>
              <a:rPr lang="en-US" sz="1400" dirty="0" smtClean="0">
                <a:solidFill>
                  <a:schemeClr val="accent3">
                    <a:lumMod val="50000"/>
                  </a:schemeClr>
                </a:solidFill>
              </a:rPr>
              <a:t> TRAIN .72</a:t>
            </a:r>
          </a:p>
          <a:p>
            <a:pPr algn="ctr"/>
            <a:r>
              <a:rPr lang="en-US" sz="1400" dirty="0" err="1" smtClean="0">
                <a:solidFill>
                  <a:schemeClr val="accent3">
                    <a:lumMod val="50000"/>
                  </a:schemeClr>
                </a:solidFill>
              </a:rPr>
              <a:t>mnb</a:t>
            </a:r>
            <a:r>
              <a:rPr lang="en-US" sz="1400" dirty="0" smtClean="0">
                <a:solidFill>
                  <a:schemeClr val="accent3">
                    <a:lumMod val="50000"/>
                  </a:schemeClr>
                </a:solidFill>
              </a:rPr>
              <a:t> _</a:t>
            </a:r>
            <a:r>
              <a:rPr lang="en-US" sz="1400" dirty="0" err="1" smtClean="0">
                <a:solidFill>
                  <a:schemeClr val="accent3">
                    <a:lumMod val="50000"/>
                  </a:schemeClr>
                </a:solidFill>
              </a:rPr>
              <a:t>tvec</a:t>
            </a:r>
            <a:r>
              <a:rPr lang="en-US" sz="1400" dirty="0" smtClean="0">
                <a:solidFill>
                  <a:schemeClr val="accent3">
                    <a:lumMod val="50000"/>
                  </a:schemeClr>
                </a:solidFill>
              </a:rPr>
              <a:t> TEST .70</a:t>
            </a:r>
            <a:endParaRPr lang="en-US" sz="1400" dirty="0">
              <a:solidFill>
                <a:schemeClr val="accent3">
                  <a:lumMod val="50000"/>
                </a:schemeClr>
              </a:solidFill>
            </a:endParaRPr>
          </a:p>
        </p:txBody>
      </p:sp>
      <p:sp>
        <p:nvSpPr>
          <p:cNvPr id="14" name="Rounded Rectangle 13"/>
          <p:cNvSpPr/>
          <p:nvPr/>
        </p:nvSpPr>
        <p:spPr>
          <a:xfrm>
            <a:off x="992776" y="5319145"/>
            <a:ext cx="1926771" cy="1338943"/>
          </a:xfrm>
          <a:prstGeom prst="roundRect">
            <a:avLst/>
          </a:prstGeom>
          <a:solidFill>
            <a:schemeClr val="accent2">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accent3">
                    <a:lumMod val="50000"/>
                  </a:schemeClr>
                </a:solidFill>
              </a:rPr>
              <a:t>Title</a:t>
            </a:r>
            <a:r>
              <a:rPr lang="en-US" sz="1200" dirty="0" smtClean="0">
                <a:solidFill>
                  <a:schemeClr val="accent3">
                    <a:lumMod val="50000"/>
                  </a:schemeClr>
                </a:solidFill>
              </a:rPr>
              <a:t>:</a:t>
            </a:r>
          </a:p>
          <a:p>
            <a:pPr algn="ctr"/>
            <a:r>
              <a:rPr lang="en-US" sz="1200" dirty="0" err="1">
                <a:solidFill>
                  <a:schemeClr val="accent3">
                    <a:lumMod val="50000"/>
                  </a:schemeClr>
                </a:solidFill>
              </a:rPr>
              <a:t>Lr_cvec</a:t>
            </a:r>
            <a:r>
              <a:rPr lang="en-US" sz="1200" dirty="0">
                <a:solidFill>
                  <a:schemeClr val="accent3">
                    <a:lumMod val="50000"/>
                  </a:schemeClr>
                </a:solidFill>
              </a:rPr>
              <a:t> TRAIN </a:t>
            </a:r>
            <a:r>
              <a:rPr lang="en-US" sz="1200" dirty="0" smtClean="0">
                <a:solidFill>
                  <a:schemeClr val="accent3">
                    <a:lumMod val="50000"/>
                  </a:schemeClr>
                </a:solidFill>
              </a:rPr>
              <a:t>.88</a:t>
            </a:r>
            <a:endParaRPr lang="en-US" sz="1200" dirty="0">
              <a:solidFill>
                <a:schemeClr val="accent3">
                  <a:lumMod val="50000"/>
                </a:schemeClr>
              </a:solidFill>
            </a:endParaRPr>
          </a:p>
          <a:p>
            <a:pPr algn="ctr"/>
            <a:r>
              <a:rPr lang="en-US" sz="1200" dirty="0" err="1">
                <a:solidFill>
                  <a:schemeClr val="accent3">
                    <a:lumMod val="50000"/>
                  </a:schemeClr>
                </a:solidFill>
              </a:rPr>
              <a:t>Lr_cvec</a:t>
            </a:r>
            <a:r>
              <a:rPr lang="en-US" sz="1200" dirty="0">
                <a:solidFill>
                  <a:schemeClr val="accent3">
                    <a:lumMod val="50000"/>
                  </a:schemeClr>
                </a:solidFill>
              </a:rPr>
              <a:t> TEST </a:t>
            </a:r>
            <a:r>
              <a:rPr lang="en-US" sz="1200" dirty="0" smtClean="0">
                <a:solidFill>
                  <a:schemeClr val="accent3">
                    <a:lumMod val="50000"/>
                  </a:schemeClr>
                </a:solidFill>
              </a:rPr>
              <a:t>.80</a:t>
            </a:r>
            <a:endParaRPr lang="en-US" sz="1200" dirty="0">
              <a:solidFill>
                <a:schemeClr val="accent3">
                  <a:lumMod val="50000"/>
                </a:schemeClr>
              </a:solidFill>
            </a:endParaRPr>
          </a:p>
          <a:p>
            <a:pPr algn="ctr"/>
            <a:r>
              <a:rPr lang="en-US" sz="1200" dirty="0" err="1">
                <a:solidFill>
                  <a:schemeClr val="accent3">
                    <a:lumMod val="50000"/>
                  </a:schemeClr>
                </a:solidFill>
              </a:rPr>
              <a:t>Lr_tvec</a:t>
            </a:r>
            <a:r>
              <a:rPr lang="en-US" sz="1200" dirty="0">
                <a:solidFill>
                  <a:schemeClr val="accent3">
                    <a:lumMod val="50000"/>
                  </a:schemeClr>
                </a:solidFill>
              </a:rPr>
              <a:t> TRAIN </a:t>
            </a:r>
            <a:r>
              <a:rPr lang="en-US" sz="1200" dirty="0" smtClean="0">
                <a:solidFill>
                  <a:schemeClr val="accent3">
                    <a:lumMod val="50000"/>
                  </a:schemeClr>
                </a:solidFill>
              </a:rPr>
              <a:t>.86</a:t>
            </a:r>
            <a:endParaRPr lang="en-US" sz="1200" dirty="0">
              <a:solidFill>
                <a:schemeClr val="accent3">
                  <a:lumMod val="50000"/>
                </a:schemeClr>
              </a:solidFill>
            </a:endParaRPr>
          </a:p>
          <a:p>
            <a:pPr algn="ctr"/>
            <a:r>
              <a:rPr lang="en-US" sz="1200" dirty="0" err="1">
                <a:solidFill>
                  <a:schemeClr val="accent3">
                    <a:lumMod val="50000"/>
                  </a:schemeClr>
                </a:solidFill>
              </a:rPr>
              <a:t>Lr_tvec</a:t>
            </a:r>
            <a:r>
              <a:rPr lang="en-US" sz="1200" dirty="0">
                <a:solidFill>
                  <a:schemeClr val="accent3">
                    <a:lumMod val="50000"/>
                  </a:schemeClr>
                </a:solidFill>
              </a:rPr>
              <a:t> TEST </a:t>
            </a:r>
            <a:r>
              <a:rPr lang="en-US" sz="1200" dirty="0" smtClean="0">
                <a:solidFill>
                  <a:schemeClr val="accent3">
                    <a:lumMod val="50000"/>
                  </a:schemeClr>
                </a:solidFill>
              </a:rPr>
              <a:t>.80</a:t>
            </a:r>
            <a:endParaRPr lang="en-US" sz="1200" dirty="0">
              <a:solidFill>
                <a:schemeClr val="accent3">
                  <a:lumMod val="50000"/>
                </a:schemeClr>
              </a:solidFill>
            </a:endParaRPr>
          </a:p>
        </p:txBody>
      </p:sp>
      <p:sp>
        <p:nvSpPr>
          <p:cNvPr id="15" name="Rounded Rectangle 14"/>
          <p:cNvSpPr/>
          <p:nvPr/>
        </p:nvSpPr>
        <p:spPr>
          <a:xfrm>
            <a:off x="9355178" y="5319147"/>
            <a:ext cx="1926771" cy="1338943"/>
          </a:xfrm>
          <a:prstGeom prst="roundRect">
            <a:avLst/>
          </a:prstGeom>
          <a:solidFill>
            <a:schemeClr val="accent2">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3">
                    <a:lumMod val="50000"/>
                  </a:schemeClr>
                </a:solidFill>
              </a:rPr>
              <a:t>Title</a:t>
            </a:r>
            <a:r>
              <a:rPr lang="en-US" sz="1400" dirty="0" smtClean="0">
                <a:solidFill>
                  <a:schemeClr val="accent3">
                    <a:lumMod val="50000"/>
                  </a:schemeClr>
                </a:solidFill>
              </a:rPr>
              <a:t>:</a:t>
            </a:r>
          </a:p>
          <a:p>
            <a:pPr algn="ctr"/>
            <a:r>
              <a:rPr lang="en-US" sz="1200" dirty="0" err="1">
                <a:solidFill>
                  <a:schemeClr val="accent3">
                    <a:lumMod val="50000"/>
                  </a:schemeClr>
                </a:solidFill>
              </a:rPr>
              <a:t>Rfc_cvec</a:t>
            </a:r>
            <a:r>
              <a:rPr lang="en-US" sz="1200" dirty="0">
                <a:solidFill>
                  <a:schemeClr val="accent3">
                    <a:lumMod val="50000"/>
                  </a:schemeClr>
                </a:solidFill>
              </a:rPr>
              <a:t> TRAIN </a:t>
            </a:r>
            <a:r>
              <a:rPr lang="en-US" sz="1200" dirty="0" smtClean="0">
                <a:solidFill>
                  <a:schemeClr val="accent3">
                    <a:lumMod val="50000"/>
                  </a:schemeClr>
                </a:solidFill>
              </a:rPr>
              <a:t>.76</a:t>
            </a:r>
            <a:endParaRPr lang="en-US" sz="1200" dirty="0">
              <a:solidFill>
                <a:schemeClr val="accent3">
                  <a:lumMod val="50000"/>
                </a:schemeClr>
              </a:solidFill>
            </a:endParaRPr>
          </a:p>
          <a:p>
            <a:pPr algn="ctr"/>
            <a:r>
              <a:rPr lang="en-US" sz="1200" dirty="0" err="1">
                <a:solidFill>
                  <a:schemeClr val="accent3">
                    <a:lumMod val="50000"/>
                  </a:schemeClr>
                </a:solidFill>
              </a:rPr>
              <a:t>Rfc_cvec</a:t>
            </a:r>
            <a:r>
              <a:rPr lang="en-US" sz="1200" dirty="0">
                <a:solidFill>
                  <a:schemeClr val="accent3">
                    <a:lumMod val="50000"/>
                  </a:schemeClr>
                </a:solidFill>
              </a:rPr>
              <a:t> TEST </a:t>
            </a:r>
            <a:r>
              <a:rPr lang="en-US" sz="1200" dirty="0" smtClean="0">
                <a:solidFill>
                  <a:schemeClr val="accent3">
                    <a:lumMod val="50000"/>
                  </a:schemeClr>
                </a:solidFill>
              </a:rPr>
              <a:t>.74</a:t>
            </a:r>
            <a:endParaRPr lang="en-US" sz="1200" dirty="0">
              <a:solidFill>
                <a:schemeClr val="accent3">
                  <a:lumMod val="50000"/>
                </a:schemeClr>
              </a:solidFill>
            </a:endParaRPr>
          </a:p>
          <a:p>
            <a:pPr algn="ctr"/>
            <a:r>
              <a:rPr lang="en-US" sz="1200" dirty="0" err="1">
                <a:solidFill>
                  <a:schemeClr val="accent3">
                    <a:lumMod val="50000"/>
                  </a:schemeClr>
                </a:solidFill>
              </a:rPr>
              <a:t>Rfc_tvec</a:t>
            </a:r>
            <a:r>
              <a:rPr lang="en-US" sz="1200" dirty="0">
                <a:solidFill>
                  <a:schemeClr val="accent3">
                    <a:lumMod val="50000"/>
                  </a:schemeClr>
                </a:solidFill>
              </a:rPr>
              <a:t> TRAIN </a:t>
            </a:r>
            <a:r>
              <a:rPr lang="en-US" sz="1200" dirty="0" smtClean="0">
                <a:solidFill>
                  <a:schemeClr val="accent3">
                    <a:lumMod val="50000"/>
                  </a:schemeClr>
                </a:solidFill>
              </a:rPr>
              <a:t>.77</a:t>
            </a:r>
            <a:endParaRPr lang="en-US" sz="1200" dirty="0">
              <a:solidFill>
                <a:schemeClr val="accent3">
                  <a:lumMod val="50000"/>
                </a:schemeClr>
              </a:solidFill>
            </a:endParaRPr>
          </a:p>
          <a:p>
            <a:pPr algn="ctr"/>
            <a:r>
              <a:rPr lang="en-US" sz="1200" dirty="0" err="1">
                <a:solidFill>
                  <a:schemeClr val="accent3">
                    <a:lumMod val="50000"/>
                  </a:schemeClr>
                </a:solidFill>
              </a:rPr>
              <a:t>Rfc_tvec</a:t>
            </a:r>
            <a:r>
              <a:rPr lang="en-US" sz="1200" dirty="0">
                <a:solidFill>
                  <a:schemeClr val="accent3">
                    <a:lumMod val="50000"/>
                  </a:schemeClr>
                </a:solidFill>
              </a:rPr>
              <a:t> TEST </a:t>
            </a:r>
            <a:r>
              <a:rPr lang="en-US" sz="1200" dirty="0" smtClean="0">
                <a:solidFill>
                  <a:schemeClr val="accent3">
                    <a:lumMod val="50000"/>
                  </a:schemeClr>
                </a:solidFill>
              </a:rPr>
              <a:t>.74 </a:t>
            </a:r>
            <a:endParaRPr lang="en-US" sz="1200" dirty="0">
              <a:solidFill>
                <a:schemeClr val="accent3">
                  <a:lumMod val="50000"/>
                </a:schemeClr>
              </a:solidFill>
            </a:endParaRPr>
          </a:p>
          <a:p>
            <a:pPr algn="ctr"/>
            <a:endParaRPr lang="en-US" sz="1400" dirty="0">
              <a:solidFill>
                <a:schemeClr val="accent3">
                  <a:lumMod val="50000"/>
                </a:schemeClr>
              </a:solidFill>
            </a:endParaRPr>
          </a:p>
        </p:txBody>
      </p:sp>
      <p:sp>
        <p:nvSpPr>
          <p:cNvPr id="16" name="Rounded Rectangle 15"/>
          <p:cNvSpPr/>
          <p:nvPr/>
        </p:nvSpPr>
        <p:spPr>
          <a:xfrm>
            <a:off x="5399314" y="5319146"/>
            <a:ext cx="1874520" cy="1338943"/>
          </a:xfrm>
          <a:prstGeom prst="roundRect">
            <a:avLst/>
          </a:prstGeom>
          <a:solidFill>
            <a:schemeClr val="accent2">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3">
                    <a:lumMod val="50000"/>
                  </a:schemeClr>
                </a:solidFill>
              </a:rPr>
              <a:t>Title</a:t>
            </a:r>
            <a:r>
              <a:rPr lang="en-US" sz="1400" dirty="0" smtClean="0">
                <a:solidFill>
                  <a:schemeClr val="accent3">
                    <a:lumMod val="50000"/>
                  </a:schemeClr>
                </a:solidFill>
              </a:rPr>
              <a:t>:</a:t>
            </a:r>
          </a:p>
          <a:p>
            <a:pPr algn="ctr"/>
            <a:r>
              <a:rPr lang="en-US" sz="1200" dirty="0" err="1">
                <a:solidFill>
                  <a:schemeClr val="accent3">
                    <a:lumMod val="50000"/>
                  </a:schemeClr>
                </a:solidFill>
              </a:rPr>
              <a:t>mnb_cvec</a:t>
            </a:r>
            <a:r>
              <a:rPr lang="en-US" sz="1200" dirty="0">
                <a:solidFill>
                  <a:schemeClr val="accent3">
                    <a:lumMod val="50000"/>
                  </a:schemeClr>
                </a:solidFill>
              </a:rPr>
              <a:t> TRAIN </a:t>
            </a:r>
            <a:r>
              <a:rPr lang="en-US" sz="1200" dirty="0" smtClean="0">
                <a:solidFill>
                  <a:schemeClr val="accent3">
                    <a:lumMod val="50000"/>
                  </a:schemeClr>
                </a:solidFill>
              </a:rPr>
              <a:t>.85</a:t>
            </a:r>
            <a:endParaRPr lang="en-US" sz="1200" dirty="0">
              <a:solidFill>
                <a:schemeClr val="accent3">
                  <a:lumMod val="50000"/>
                </a:schemeClr>
              </a:solidFill>
            </a:endParaRPr>
          </a:p>
          <a:p>
            <a:pPr algn="ctr"/>
            <a:r>
              <a:rPr lang="en-US" sz="1200" dirty="0" err="1">
                <a:solidFill>
                  <a:schemeClr val="accent3">
                    <a:lumMod val="50000"/>
                  </a:schemeClr>
                </a:solidFill>
              </a:rPr>
              <a:t>mnb_cvec</a:t>
            </a:r>
            <a:r>
              <a:rPr lang="en-US" sz="1200" dirty="0">
                <a:solidFill>
                  <a:schemeClr val="accent3">
                    <a:lumMod val="50000"/>
                  </a:schemeClr>
                </a:solidFill>
              </a:rPr>
              <a:t> TEST </a:t>
            </a:r>
            <a:r>
              <a:rPr lang="en-US" sz="1200" dirty="0" smtClean="0">
                <a:solidFill>
                  <a:schemeClr val="accent3">
                    <a:lumMod val="50000"/>
                  </a:schemeClr>
                </a:solidFill>
              </a:rPr>
              <a:t>.80</a:t>
            </a:r>
            <a:endParaRPr lang="en-US" sz="1200" dirty="0">
              <a:solidFill>
                <a:schemeClr val="accent3">
                  <a:lumMod val="50000"/>
                </a:schemeClr>
              </a:solidFill>
            </a:endParaRPr>
          </a:p>
          <a:p>
            <a:pPr algn="ctr"/>
            <a:r>
              <a:rPr lang="en-US" sz="1200" dirty="0" err="1">
                <a:solidFill>
                  <a:schemeClr val="accent3">
                    <a:lumMod val="50000"/>
                  </a:schemeClr>
                </a:solidFill>
              </a:rPr>
              <a:t>Mnb_tvec</a:t>
            </a:r>
            <a:r>
              <a:rPr lang="en-US" sz="1200" dirty="0">
                <a:solidFill>
                  <a:schemeClr val="accent3">
                    <a:lumMod val="50000"/>
                  </a:schemeClr>
                </a:solidFill>
              </a:rPr>
              <a:t> TRAIN </a:t>
            </a:r>
            <a:r>
              <a:rPr lang="en-US" sz="1200" dirty="0" smtClean="0">
                <a:solidFill>
                  <a:schemeClr val="accent3">
                    <a:lumMod val="50000"/>
                  </a:schemeClr>
                </a:solidFill>
              </a:rPr>
              <a:t>.86</a:t>
            </a:r>
            <a:endParaRPr lang="en-US" sz="1200" dirty="0">
              <a:solidFill>
                <a:schemeClr val="accent3">
                  <a:lumMod val="50000"/>
                </a:schemeClr>
              </a:solidFill>
            </a:endParaRPr>
          </a:p>
          <a:p>
            <a:pPr algn="ctr"/>
            <a:r>
              <a:rPr lang="en-US" sz="1200" dirty="0" err="1">
                <a:solidFill>
                  <a:schemeClr val="accent3">
                    <a:lumMod val="50000"/>
                  </a:schemeClr>
                </a:solidFill>
              </a:rPr>
              <a:t>mnb</a:t>
            </a:r>
            <a:r>
              <a:rPr lang="en-US" sz="1200" dirty="0">
                <a:solidFill>
                  <a:schemeClr val="accent3">
                    <a:lumMod val="50000"/>
                  </a:schemeClr>
                </a:solidFill>
              </a:rPr>
              <a:t> _</a:t>
            </a:r>
            <a:r>
              <a:rPr lang="en-US" sz="1200" dirty="0" err="1">
                <a:solidFill>
                  <a:schemeClr val="accent3">
                    <a:lumMod val="50000"/>
                  </a:schemeClr>
                </a:solidFill>
              </a:rPr>
              <a:t>tvec</a:t>
            </a:r>
            <a:r>
              <a:rPr lang="en-US" sz="1200" dirty="0">
                <a:solidFill>
                  <a:schemeClr val="accent3">
                    <a:lumMod val="50000"/>
                  </a:schemeClr>
                </a:solidFill>
              </a:rPr>
              <a:t> TEST </a:t>
            </a:r>
            <a:r>
              <a:rPr lang="en-US" sz="1200" dirty="0" smtClean="0">
                <a:solidFill>
                  <a:schemeClr val="accent3">
                    <a:lumMod val="50000"/>
                  </a:schemeClr>
                </a:solidFill>
              </a:rPr>
              <a:t>.79</a:t>
            </a:r>
            <a:endParaRPr lang="en-US" sz="1200" dirty="0">
              <a:solidFill>
                <a:schemeClr val="accent3">
                  <a:lumMod val="50000"/>
                </a:schemeClr>
              </a:solidFill>
            </a:endParaRPr>
          </a:p>
          <a:p>
            <a:pPr algn="ctr"/>
            <a:endParaRPr lang="en-US" sz="1400" dirty="0">
              <a:solidFill>
                <a:schemeClr val="accent3">
                  <a:lumMod val="50000"/>
                </a:schemeClr>
              </a:solidFill>
            </a:endParaRPr>
          </a:p>
        </p:txBody>
      </p:sp>
    </p:spTree>
    <p:extLst>
      <p:ext uri="{BB962C8B-B14F-4D97-AF65-F5344CB8AC3E}">
        <p14:creationId xmlns:p14="http://schemas.microsoft.com/office/powerpoint/2010/main" val="17908910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2465797406"/>
              </p:ext>
            </p:extLst>
          </p:nvPr>
        </p:nvGraphicFramePr>
        <p:xfrm>
          <a:off x="111033" y="58783"/>
          <a:ext cx="12011297" cy="66753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p:cNvSpPr txBox="1"/>
          <p:nvPr/>
        </p:nvSpPr>
        <p:spPr>
          <a:xfrm>
            <a:off x="222069" y="104503"/>
            <a:ext cx="3095897" cy="584775"/>
          </a:xfrm>
          <a:prstGeom prst="rect">
            <a:avLst/>
          </a:prstGeom>
          <a:noFill/>
          <a:ln>
            <a:solidFill>
              <a:schemeClr val="accent3">
                <a:lumMod val="50000"/>
              </a:schemeClr>
            </a:solidFill>
          </a:ln>
        </p:spPr>
        <p:txBody>
          <a:bodyPr wrap="square" rtlCol="0">
            <a:spAutoFit/>
          </a:bodyPr>
          <a:lstStyle/>
          <a:p>
            <a:r>
              <a:rPr lang="en-US" sz="3200" dirty="0" smtClean="0">
                <a:solidFill>
                  <a:schemeClr val="bg1">
                    <a:lumMod val="95000"/>
                    <a:lumOff val="5000"/>
                  </a:schemeClr>
                </a:solidFill>
              </a:rPr>
              <a:t>Confusion matrix</a:t>
            </a:r>
            <a:endParaRPr lang="en-US" sz="3200" dirty="0">
              <a:solidFill>
                <a:schemeClr val="bg1">
                  <a:lumMod val="95000"/>
                  <a:lumOff val="5000"/>
                </a:schemeClr>
              </a:solidFill>
            </a:endParaRPr>
          </a:p>
        </p:txBody>
      </p:sp>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2069" y="734998"/>
            <a:ext cx="8288382" cy="5999177"/>
          </a:xfrm>
          <a:prstGeom prst="rect">
            <a:avLst/>
          </a:prstGeom>
        </p:spPr>
      </p:pic>
      <p:pic>
        <p:nvPicPr>
          <p:cNvPr id="4" name="Picture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582296" y="1463040"/>
            <a:ext cx="3540034" cy="4480559"/>
          </a:xfrm>
          <a:prstGeom prst="rect">
            <a:avLst/>
          </a:prstGeom>
        </p:spPr>
      </p:pic>
    </p:spTree>
    <p:extLst>
      <p:ext uri="{BB962C8B-B14F-4D97-AF65-F5344CB8AC3E}">
        <p14:creationId xmlns:p14="http://schemas.microsoft.com/office/powerpoint/2010/main" val="1995559620"/>
      </p:ext>
    </p:extLst>
  </p:cSld>
  <p:clrMapOvr>
    <a:masterClrMapping/>
  </p:clrMapOvr>
  <p:timing>
    <p:tnLst>
      <p:par>
        <p:cTn id="1" dur="indefinite" restart="never" nodeType="tmRoot"/>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1001</TotalTime>
  <Words>694</Words>
  <Application>Microsoft Office PowerPoint</Application>
  <PresentationFormat>Widescreen</PresentationFormat>
  <Paragraphs>86</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Algerian</vt:lpstr>
      <vt:lpstr>Andalus</vt:lpstr>
      <vt:lpstr>Arabic Typesetting</vt:lpstr>
      <vt:lpstr>Arial</vt:lpstr>
      <vt:lpstr>Bahnschrift</vt:lpstr>
      <vt:lpstr>Baskerville Old Face</vt:lpstr>
      <vt:lpstr>Gill Sans MT</vt:lpstr>
      <vt:lpstr>Parcel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Malek Alserhan</dc:creator>
  <cp:lastModifiedBy>Malek Alserhan</cp:lastModifiedBy>
  <cp:revision>29</cp:revision>
  <dcterms:created xsi:type="dcterms:W3CDTF">2021-10-07T23:08:41Z</dcterms:created>
  <dcterms:modified xsi:type="dcterms:W3CDTF">2021-10-09T05:51:34Z</dcterms:modified>
</cp:coreProperties>
</file>